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474" r:id="rId3"/>
    <p:sldId id="267" r:id="rId4"/>
    <p:sldId id="268" r:id="rId5"/>
    <p:sldId id="257" r:id="rId6"/>
    <p:sldId id="258" r:id="rId7"/>
    <p:sldId id="269" r:id="rId8"/>
    <p:sldId id="261" r:id="rId9"/>
    <p:sldId id="262" r:id="rId10"/>
    <p:sldId id="263" r:id="rId11"/>
    <p:sldId id="270" r:id="rId12"/>
    <p:sldId id="265" r:id="rId13"/>
    <p:sldId id="266" r:id="rId1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EA885F84-D99C-41FC-BC0F-AE89B29278C6}">
          <p14:sldIdLst>
            <p14:sldId id="256"/>
            <p14:sldId id="474"/>
          </p14:sldIdLst>
        </p14:section>
        <p14:section name="Agenda" id="{74F996CA-26FE-477D-AC3C-800F8BB10742}">
          <p14:sldIdLst>
            <p14:sldId id="267"/>
          </p14:sldIdLst>
        </p14:section>
        <p14:section name="Why Security Operations Must Change" id="{A1D0BDC8-462F-4CBD-B33F-90A2BB9E4CCC}">
          <p14:sldIdLst>
            <p14:sldId id="268"/>
            <p14:sldId id="257"/>
            <p14:sldId id="258"/>
            <p14:sldId id="269"/>
          </p14:sldIdLst>
        </p14:section>
        <p14:section name="How MDR &amp; XDR Create Value" id="{FE0ED5CA-F7CC-47FC-84BD-432DF2F73C37}">
          <p14:sldIdLst>
            <p14:sldId id="261"/>
            <p14:sldId id="262"/>
            <p14:sldId id="263"/>
          </p14:sldIdLst>
        </p14:section>
        <p14:section name="How To Make It Work In Practice" id="{BD15ED73-68F0-4149-A9B6-A21D66F2C5F2}">
          <p14:sldIdLst>
            <p14:sldId id="270"/>
            <p14:sldId id="265"/>
            <p14:sldId id="266"/>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D523323-0742-9C99-2868-3BCEEDDB7E74}" name="Demirci, Mete" initials="MD" userId="S::medemirci@deloitte.de::e2e4b50d-9fb7-4f79-9001-93b5ed56aaa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89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mirci, Mete" userId="e2e4b50d-9fb7-4f79-9001-93b5ed56aaae" providerId="ADAL" clId="{819CC224-8DB0-4E1C-98EE-B9CFFC1F6CA0}"/>
    <pc:docChg chg="undo redo custSel addSld delSld modSld modSection modNotesMaster">
      <pc:chgData name="Demirci, Mete" userId="e2e4b50d-9fb7-4f79-9001-93b5ed56aaae" providerId="ADAL" clId="{819CC224-8DB0-4E1C-98EE-B9CFFC1F6CA0}" dt="2026-08-05T09:19:20.147" v="171" actId="1035"/>
      <pc:docMkLst>
        <pc:docMk/>
      </pc:docMkLst>
      <pc:sldChg chg="addSp delSp modSp mod">
        <pc:chgData name="Demirci, Mete" userId="e2e4b50d-9fb7-4f79-9001-93b5ed56aaae" providerId="ADAL" clId="{819CC224-8DB0-4E1C-98EE-B9CFFC1F6CA0}" dt="2026-08-05T09:19:20.147" v="171" actId="1035"/>
        <pc:sldMkLst>
          <pc:docMk/>
          <pc:sldMk cId="0" sldId="256"/>
        </pc:sldMkLst>
        <pc:spChg chg="del">
          <ac:chgData name="Demirci, Mete" userId="e2e4b50d-9fb7-4f79-9001-93b5ed56aaae" providerId="ADAL" clId="{819CC224-8DB0-4E1C-98EE-B9CFFC1F6CA0}" dt="2026-08-05T09:19:14.044" v="137" actId="478"/>
          <ac:spMkLst>
            <pc:docMk/>
            <pc:sldMk cId="0" sldId="256"/>
            <ac:spMk id="10" creationId="{00000000-0000-0000-0000-000000000000}"/>
          </ac:spMkLst>
        </pc:spChg>
        <pc:spChg chg="del mod">
          <ac:chgData name="Demirci, Mete" userId="e2e4b50d-9fb7-4f79-9001-93b5ed56aaae" providerId="ADAL" clId="{819CC224-8DB0-4E1C-98EE-B9CFFC1F6CA0}" dt="2026-08-05T09:19:14.044" v="137" actId="478"/>
          <ac:spMkLst>
            <pc:docMk/>
            <pc:sldMk cId="0" sldId="256"/>
            <ac:spMk id="11" creationId="{00000000-0000-0000-0000-000000000000}"/>
          </ac:spMkLst>
        </pc:spChg>
        <pc:spChg chg="del mod">
          <ac:chgData name="Demirci, Mete" userId="e2e4b50d-9fb7-4f79-9001-93b5ed56aaae" providerId="ADAL" clId="{819CC224-8DB0-4E1C-98EE-B9CFFC1F6CA0}" dt="2026-08-05T09:19:14.044" v="137" actId="478"/>
          <ac:spMkLst>
            <pc:docMk/>
            <pc:sldMk cId="0" sldId="256"/>
            <ac:spMk id="12" creationId="{00000000-0000-0000-0000-000000000000}"/>
          </ac:spMkLst>
        </pc:spChg>
        <pc:spChg chg="del mod">
          <ac:chgData name="Demirci, Mete" userId="e2e4b50d-9fb7-4f79-9001-93b5ed56aaae" providerId="ADAL" clId="{819CC224-8DB0-4E1C-98EE-B9CFFC1F6CA0}" dt="2026-08-05T09:19:14.044" v="137" actId="478"/>
          <ac:spMkLst>
            <pc:docMk/>
            <pc:sldMk cId="0" sldId="256"/>
            <ac:spMk id="13" creationId="{00000000-0000-0000-0000-000000000000}"/>
          </ac:spMkLst>
        </pc:spChg>
        <pc:spChg chg="mod">
          <ac:chgData name="Demirci, Mete" userId="e2e4b50d-9fb7-4f79-9001-93b5ed56aaae" providerId="ADAL" clId="{819CC224-8DB0-4E1C-98EE-B9CFFC1F6CA0}" dt="2026-08-05T09:19:20.147" v="171" actId="1035"/>
          <ac:spMkLst>
            <pc:docMk/>
            <pc:sldMk cId="0" sldId="256"/>
            <ac:spMk id="140" creationId="{00000000-0000-0000-0000-000000000000}"/>
          </ac:spMkLst>
        </pc:spChg>
        <pc:spChg chg="mod">
          <ac:chgData name="Demirci, Mete" userId="e2e4b50d-9fb7-4f79-9001-93b5ed56aaae" providerId="ADAL" clId="{819CC224-8DB0-4E1C-98EE-B9CFFC1F6CA0}" dt="2026-08-05T09:19:20.147" v="171" actId="1035"/>
          <ac:spMkLst>
            <pc:docMk/>
            <pc:sldMk cId="0" sldId="256"/>
            <ac:spMk id="141" creationId="{00000000-0000-0000-0000-000000000000}"/>
          </ac:spMkLst>
        </pc:spChg>
        <pc:spChg chg="mod">
          <ac:chgData name="Demirci, Mete" userId="e2e4b50d-9fb7-4f79-9001-93b5ed56aaae" providerId="ADAL" clId="{819CC224-8DB0-4E1C-98EE-B9CFFC1F6CA0}" dt="2026-08-05T09:19:20.147" v="171" actId="1035"/>
          <ac:spMkLst>
            <pc:docMk/>
            <pc:sldMk cId="0" sldId="256"/>
            <ac:spMk id="142" creationId="{00000000-0000-0000-0000-000000000000}"/>
          </ac:spMkLst>
        </pc:spChg>
        <pc:spChg chg="mod">
          <ac:chgData name="Demirci, Mete" userId="e2e4b50d-9fb7-4f79-9001-93b5ed56aaae" providerId="ADAL" clId="{819CC224-8DB0-4E1C-98EE-B9CFFC1F6CA0}" dt="2026-08-05T09:19:20.147" v="171" actId="1035"/>
          <ac:spMkLst>
            <pc:docMk/>
            <pc:sldMk cId="0" sldId="256"/>
            <ac:spMk id="143" creationId="{00000000-0000-0000-0000-000000000000}"/>
          </ac:spMkLst>
        </pc:spChg>
        <pc:spChg chg="add mod">
          <ac:chgData name="Demirci, Mete" userId="e2e4b50d-9fb7-4f79-9001-93b5ed56aaae" providerId="ADAL" clId="{819CC224-8DB0-4E1C-98EE-B9CFFC1F6CA0}" dt="2026-08-05T09:19:20.147" v="171" actId="1035"/>
          <ac:spMkLst>
            <pc:docMk/>
            <pc:sldMk cId="0" sldId="256"/>
            <ac:spMk id="226" creationId="{00000000-0000-0000-0000-000000000000}"/>
          </ac:spMkLst>
        </pc:spChg>
        <pc:spChg chg="add mod">
          <ac:chgData name="Demirci, Mete" userId="e2e4b50d-9fb7-4f79-9001-93b5ed56aaae" providerId="ADAL" clId="{819CC224-8DB0-4E1C-98EE-B9CFFC1F6CA0}" dt="2026-08-05T09:19:20.147" v="171" actId="1035"/>
          <ac:spMkLst>
            <pc:docMk/>
            <pc:sldMk cId="0" sldId="256"/>
            <ac:spMk id="227" creationId="{00000000-0000-0000-0000-000000000000}"/>
          </ac:spMkLst>
        </pc:spChg>
        <pc:spChg chg="add mod">
          <ac:chgData name="Demirci, Mete" userId="e2e4b50d-9fb7-4f79-9001-93b5ed56aaae" providerId="ADAL" clId="{819CC224-8DB0-4E1C-98EE-B9CFFC1F6CA0}" dt="2026-08-05T09:19:20.147" v="171" actId="1035"/>
          <ac:spMkLst>
            <pc:docMk/>
            <pc:sldMk cId="0" sldId="256"/>
            <ac:spMk id="228" creationId="{00000000-0000-0000-0000-000000000000}"/>
          </ac:spMkLst>
        </pc:spChg>
        <pc:spChg chg="add mod">
          <ac:chgData name="Demirci, Mete" userId="e2e4b50d-9fb7-4f79-9001-93b5ed56aaae" providerId="ADAL" clId="{819CC224-8DB0-4E1C-98EE-B9CFFC1F6CA0}" dt="2026-08-05T09:19:20.147" v="171" actId="1035"/>
          <ac:spMkLst>
            <pc:docMk/>
            <pc:sldMk cId="0" sldId="256"/>
            <ac:spMk id="229" creationId="{00000000-0000-0000-0000-000000000000}"/>
          </ac:spMkLst>
        </pc:spChg>
        <pc:cxnChg chg="mod">
          <ac:chgData name="Demirci, Mete" userId="e2e4b50d-9fb7-4f79-9001-93b5ed56aaae" providerId="ADAL" clId="{819CC224-8DB0-4E1C-98EE-B9CFFC1F6CA0}" dt="2026-08-05T09:19:20.147" v="171" actId="1035"/>
          <ac:cxnSpMkLst>
            <pc:docMk/>
            <pc:sldMk cId="0" sldId="256"/>
            <ac:cxnSpMk id="144" creationId="{00000000-0000-0000-0000-000000000000}"/>
          </ac:cxnSpMkLst>
        </pc:cxnChg>
        <pc:cxnChg chg="mod">
          <ac:chgData name="Demirci, Mete" userId="e2e4b50d-9fb7-4f79-9001-93b5ed56aaae" providerId="ADAL" clId="{819CC224-8DB0-4E1C-98EE-B9CFFC1F6CA0}" dt="2026-08-05T09:19:20.147" v="171" actId="1035"/>
          <ac:cxnSpMkLst>
            <pc:docMk/>
            <pc:sldMk cId="0" sldId="256"/>
            <ac:cxnSpMk id="145" creationId="{00000000-0000-0000-0000-000000000000}"/>
          </ac:cxnSpMkLst>
        </pc:cxnChg>
      </pc:sldChg>
      <pc:sldChg chg="addSp delSp modSp add del mod">
        <pc:chgData name="Demirci, Mete" userId="e2e4b50d-9fb7-4f79-9001-93b5ed56aaae" providerId="ADAL" clId="{819CC224-8DB0-4E1C-98EE-B9CFFC1F6CA0}" dt="2026-08-05T09:19:04.369" v="136" actId="1037"/>
        <pc:sldMkLst>
          <pc:docMk/>
          <pc:sldMk cId="1314603316" sldId="474"/>
        </pc:sldMkLst>
        <pc:spChg chg="del">
          <ac:chgData name="Demirci, Mete" userId="e2e4b50d-9fb7-4f79-9001-93b5ed56aaae" providerId="ADAL" clId="{819CC224-8DB0-4E1C-98EE-B9CFFC1F6CA0}" dt="2026-08-05T09:18:52.894" v="53" actId="478"/>
          <ac:spMkLst>
            <pc:docMk/>
            <pc:sldMk cId="1314603316" sldId="474"/>
            <ac:spMk id="7" creationId="{00000000-0000-0000-0000-000000000000}"/>
          </ac:spMkLst>
        </pc:spChg>
        <pc:spChg chg="add mod">
          <ac:chgData name="Demirci, Mete" userId="e2e4b50d-9fb7-4f79-9001-93b5ed56aaae" providerId="ADAL" clId="{819CC224-8DB0-4E1C-98EE-B9CFFC1F6CA0}" dt="2026-08-05T09:19:04.369" v="136" actId="1037"/>
          <ac:spMkLst>
            <pc:docMk/>
            <pc:sldMk cId="1314603316" sldId="474"/>
            <ac:spMk id="11" creationId="{00000000-0000-0000-0000-000000000000}"/>
          </ac:spMkLst>
        </pc:spChg>
        <pc:spChg chg="add">
          <ac:chgData name="Demirci, Mete" userId="e2e4b50d-9fb7-4f79-9001-93b5ed56aaae" providerId="ADAL" clId="{819CC224-8DB0-4E1C-98EE-B9CFFC1F6CA0}" dt="2026-07-06T07:10:44.084" v="50" actId="26606"/>
          <ac:spMkLst>
            <pc:docMk/>
            <pc:sldMk cId="1314603316" sldId="474"/>
            <ac:spMk id="16" creationId="{00000000-0000-0000-0000-000000000000}"/>
          </ac:spMkLst>
        </pc:spChg>
        <pc:spChg chg="add">
          <ac:chgData name="Demirci, Mete" userId="e2e4b50d-9fb7-4f79-9001-93b5ed56aaae" providerId="ADAL" clId="{819CC224-8DB0-4E1C-98EE-B9CFFC1F6CA0}" dt="2026-07-06T07:10:44.084" v="50" actId="26606"/>
          <ac:spMkLst>
            <pc:docMk/>
            <pc:sldMk cId="1314603316" sldId="474"/>
            <ac:spMk id="17" creationId="{00000000-0000-0000-0000-000000000000}"/>
          </ac:spMkLst>
        </pc:spChg>
        <pc:spChg chg="del">
          <ac:chgData name="Demirci, Mete" userId="e2e4b50d-9fb7-4f79-9001-93b5ed56aaae" providerId="ADAL" clId="{819CC224-8DB0-4E1C-98EE-B9CFFC1F6CA0}" dt="2026-08-05T09:18:52.894" v="53" actId="478"/>
          <ac:spMkLst>
            <pc:docMk/>
            <pc:sldMk cId="1314603316" sldId="474"/>
            <ac:spMk id="23" creationId="{00000000-0000-0000-0000-000000000000}"/>
          </ac:spMkLst>
        </pc:spChg>
        <pc:spChg chg="del">
          <ac:chgData name="Demirci, Mete" userId="e2e4b50d-9fb7-4f79-9001-93b5ed56aaae" providerId="ADAL" clId="{819CC224-8DB0-4E1C-98EE-B9CFFC1F6CA0}" dt="2026-08-05T09:18:52.894" v="53" actId="478"/>
          <ac:spMkLst>
            <pc:docMk/>
            <pc:sldMk cId="1314603316" sldId="474"/>
            <ac:spMk id="24" creationId="{00000000-0000-0000-0000-000000000000}"/>
          </ac:spMkLst>
        </pc:spChg>
        <pc:spChg chg="del">
          <ac:chgData name="Demirci, Mete" userId="e2e4b50d-9fb7-4f79-9001-93b5ed56aaae" providerId="ADAL" clId="{819CC224-8DB0-4E1C-98EE-B9CFFC1F6CA0}" dt="2026-08-05T09:18:52.894" v="53" actId="478"/>
          <ac:spMkLst>
            <pc:docMk/>
            <pc:sldMk cId="1314603316" sldId="474"/>
            <ac:spMk id="25" creationId="{00000000-0000-0000-0000-000000000000}"/>
          </ac:spMkLst>
        </pc:spChg>
        <pc:spChg chg="del">
          <ac:chgData name="Demirci, Mete" userId="e2e4b50d-9fb7-4f79-9001-93b5ed56aaae" providerId="ADAL" clId="{819CC224-8DB0-4E1C-98EE-B9CFFC1F6CA0}" dt="2026-08-05T09:18:52.894" v="53" actId="478"/>
          <ac:spMkLst>
            <pc:docMk/>
            <pc:sldMk cId="1314603316" sldId="474"/>
            <ac:spMk id="27" creationId="{00000000-0000-0000-0000-000000000000}"/>
          </ac:spMkLst>
        </pc:spChg>
        <pc:spChg chg="del">
          <ac:chgData name="Demirci, Mete" userId="e2e4b50d-9fb7-4f79-9001-93b5ed56aaae" providerId="ADAL" clId="{819CC224-8DB0-4E1C-98EE-B9CFFC1F6CA0}" dt="2026-08-05T09:18:52.894" v="53" actId="478"/>
          <ac:spMkLst>
            <pc:docMk/>
            <pc:sldMk cId="1314603316" sldId="474"/>
            <ac:spMk id="28" creationId="{00000000-0000-0000-0000-000000000000}"/>
          </ac:spMkLst>
        </pc:spChg>
        <pc:spChg chg="del">
          <ac:chgData name="Demirci, Mete" userId="e2e4b50d-9fb7-4f79-9001-93b5ed56aaae" providerId="ADAL" clId="{819CC224-8DB0-4E1C-98EE-B9CFFC1F6CA0}" dt="2026-08-05T09:18:52.894" v="53" actId="478"/>
          <ac:spMkLst>
            <pc:docMk/>
            <pc:sldMk cId="1314603316" sldId="474"/>
            <ac:spMk id="30" creationId="{00000000-0000-0000-0000-000000000000}"/>
          </ac:spMkLst>
        </pc:spChg>
        <pc:spChg chg="del">
          <ac:chgData name="Demirci, Mete" userId="e2e4b50d-9fb7-4f79-9001-93b5ed56aaae" providerId="ADAL" clId="{819CC224-8DB0-4E1C-98EE-B9CFFC1F6CA0}" dt="2026-08-05T09:18:52.894" v="53" actId="478"/>
          <ac:spMkLst>
            <pc:docMk/>
            <pc:sldMk cId="1314603316" sldId="474"/>
            <ac:spMk id="31" creationId="{00000000-0000-0000-0000-000000000000}"/>
          </ac:spMkLst>
        </pc:spChg>
        <pc:spChg chg="add">
          <ac:chgData name="Demirci, Mete" userId="e2e4b50d-9fb7-4f79-9001-93b5ed56aaae" providerId="ADAL" clId="{819CC224-8DB0-4E1C-98EE-B9CFFC1F6CA0}" dt="2026-07-06T07:10:44.084" v="50" actId="26606"/>
          <ac:spMkLst>
            <pc:docMk/>
            <pc:sldMk cId="1314603316" sldId="474"/>
            <ac:spMk id="32" creationId="{00000000-0000-0000-0000-000000000000}"/>
          </ac:spMkLst>
        </pc:spChg>
        <pc:spChg chg="del">
          <ac:chgData name="Demirci, Mete" userId="e2e4b50d-9fb7-4f79-9001-93b5ed56aaae" providerId="ADAL" clId="{819CC224-8DB0-4E1C-98EE-B9CFFC1F6CA0}" dt="2026-08-05T09:18:52.894" v="53" actId="478"/>
          <ac:spMkLst>
            <pc:docMk/>
            <pc:sldMk cId="1314603316" sldId="474"/>
            <ac:spMk id="33" creationId="{00000000-0000-0000-0000-000000000000}"/>
          </ac:spMkLst>
        </pc:spChg>
        <pc:spChg chg="add del">
          <ac:chgData name="Demirci, Mete" userId="e2e4b50d-9fb7-4f79-9001-93b5ed56aaae" providerId="ADAL" clId="{819CC224-8DB0-4E1C-98EE-B9CFFC1F6CA0}" dt="2026-08-05T09:18:52.894" v="53" actId="478"/>
          <ac:spMkLst>
            <pc:docMk/>
            <pc:sldMk cId="1314603316" sldId="474"/>
            <ac:spMk id="34" creationId="{00000000-0000-0000-0000-000000000000}"/>
          </ac:spMkLst>
        </pc:spChg>
        <pc:spChg chg="mod">
          <ac:chgData name="Demirci, Mete" userId="e2e4b50d-9fb7-4f79-9001-93b5ed56aaae" providerId="ADAL" clId="{819CC224-8DB0-4E1C-98EE-B9CFFC1F6CA0}" dt="2026-08-05T09:19:04.369" v="136" actId="1037"/>
          <ac:spMkLst>
            <pc:docMk/>
            <pc:sldMk cId="1314603316" sldId="474"/>
            <ac:spMk id="36" creationId="{00000000-0000-0000-0000-000000000000}"/>
          </ac:spMkLst>
        </pc:spChg>
        <pc:spChg chg="mod">
          <ac:chgData name="Demirci, Mete" userId="e2e4b50d-9fb7-4f79-9001-93b5ed56aaae" providerId="ADAL" clId="{819CC224-8DB0-4E1C-98EE-B9CFFC1F6CA0}" dt="2026-08-05T09:19:04.369" v="136" actId="1037"/>
          <ac:spMkLst>
            <pc:docMk/>
            <pc:sldMk cId="1314603316" sldId="474"/>
            <ac:spMk id="39" creationId="{00000000-0000-0000-0000-000000000000}"/>
          </ac:spMkLst>
        </pc:spChg>
        <pc:spChg chg="add">
          <ac:chgData name="Demirci, Mete" userId="e2e4b50d-9fb7-4f79-9001-93b5ed56aaae" providerId="ADAL" clId="{819CC224-8DB0-4E1C-98EE-B9CFFC1F6CA0}" dt="2026-07-06T07:10:44.084" v="50" actId="26606"/>
          <ac:spMkLst>
            <pc:docMk/>
            <pc:sldMk cId="1314603316" sldId="474"/>
            <ac:spMk id="40" creationId="{00000000-0000-0000-0000-000000000000}"/>
          </ac:spMkLst>
        </pc:spChg>
        <pc:spChg chg="mod">
          <ac:chgData name="Demirci, Mete" userId="e2e4b50d-9fb7-4f79-9001-93b5ed56aaae" providerId="ADAL" clId="{819CC224-8DB0-4E1C-98EE-B9CFFC1F6CA0}" dt="2026-08-05T09:19:04.369" v="136" actId="1037"/>
          <ac:spMkLst>
            <pc:docMk/>
            <pc:sldMk cId="1314603316" sldId="474"/>
            <ac:spMk id="41" creationId="{00000000-0000-0000-0000-000000000000}"/>
          </ac:spMkLst>
        </pc:spChg>
        <pc:spChg chg="mod">
          <ac:chgData name="Demirci, Mete" userId="e2e4b50d-9fb7-4f79-9001-93b5ed56aaae" providerId="ADAL" clId="{819CC224-8DB0-4E1C-98EE-B9CFFC1F6CA0}" dt="2026-08-05T09:19:04.369" v="136" actId="1037"/>
          <ac:spMkLst>
            <pc:docMk/>
            <pc:sldMk cId="1314603316" sldId="474"/>
            <ac:spMk id="42" creationId="{00000000-0000-0000-0000-000000000000}"/>
          </ac:spMkLst>
        </pc:spChg>
        <pc:spChg chg="mod">
          <ac:chgData name="Demirci, Mete" userId="e2e4b50d-9fb7-4f79-9001-93b5ed56aaae" providerId="ADAL" clId="{819CC224-8DB0-4E1C-98EE-B9CFFC1F6CA0}" dt="2026-08-05T09:19:04.369" v="136" actId="1037"/>
          <ac:spMkLst>
            <pc:docMk/>
            <pc:sldMk cId="1314603316" sldId="474"/>
            <ac:spMk id="43" creationId="{00000000-0000-0000-0000-000000000000}"/>
          </ac:spMkLst>
        </pc:spChg>
        <pc:spChg chg="mod">
          <ac:chgData name="Demirci, Mete" userId="e2e4b50d-9fb7-4f79-9001-93b5ed56aaae" providerId="ADAL" clId="{819CC224-8DB0-4E1C-98EE-B9CFFC1F6CA0}" dt="2026-08-05T09:19:04.369" v="136" actId="1037"/>
          <ac:spMkLst>
            <pc:docMk/>
            <pc:sldMk cId="1314603316" sldId="474"/>
            <ac:spMk id="46" creationId="{00000000-0000-0000-0000-000000000000}"/>
          </ac:spMkLst>
        </pc:spChg>
        <pc:spChg chg="mod">
          <ac:chgData name="Demirci, Mete" userId="e2e4b50d-9fb7-4f79-9001-93b5ed56aaae" providerId="ADAL" clId="{819CC224-8DB0-4E1C-98EE-B9CFFC1F6CA0}" dt="2026-08-05T09:19:04.369" v="136" actId="1037"/>
          <ac:spMkLst>
            <pc:docMk/>
            <pc:sldMk cId="1314603316" sldId="474"/>
            <ac:spMk id="47" creationId="{00000000-0000-0000-0000-000000000000}"/>
          </ac:spMkLst>
        </pc:spChg>
        <pc:spChg chg="mod">
          <ac:chgData name="Demirci, Mete" userId="e2e4b50d-9fb7-4f79-9001-93b5ed56aaae" providerId="ADAL" clId="{819CC224-8DB0-4E1C-98EE-B9CFFC1F6CA0}" dt="2026-08-05T09:19:04.369" v="136" actId="1037"/>
          <ac:spMkLst>
            <pc:docMk/>
            <pc:sldMk cId="1314603316" sldId="474"/>
            <ac:spMk id="48" creationId="{00000000-0000-0000-0000-000000000000}"/>
          </ac:spMkLst>
        </pc:spChg>
        <pc:spChg chg="mod">
          <ac:chgData name="Demirci, Mete" userId="e2e4b50d-9fb7-4f79-9001-93b5ed56aaae" providerId="ADAL" clId="{819CC224-8DB0-4E1C-98EE-B9CFFC1F6CA0}" dt="2026-08-05T09:19:04.369" v="136" actId="1037"/>
          <ac:spMkLst>
            <pc:docMk/>
            <pc:sldMk cId="1314603316" sldId="474"/>
            <ac:spMk id="49" creationId="{00000000-0000-0000-0000-000000000000}"/>
          </ac:spMkLst>
        </pc:spChg>
        <pc:spChg chg="add">
          <ac:chgData name="Demirci, Mete" userId="e2e4b50d-9fb7-4f79-9001-93b5ed56aaae" providerId="ADAL" clId="{819CC224-8DB0-4E1C-98EE-B9CFFC1F6CA0}" dt="2026-07-06T07:10:44.084" v="50" actId="26606"/>
          <ac:spMkLst>
            <pc:docMk/>
            <pc:sldMk cId="1314603316" sldId="474"/>
            <ac:spMk id="55" creationId="{00000000-0000-0000-0000-000000000000}"/>
          </ac:spMkLst>
        </pc:spChg>
        <pc:spChg chg="add">
          <ac:chgData name="Demirci, Mete" userId="e2e4b50d-9fb7-4f79-9001-93b5ed56aaae" providerId="ADAL" clId="{819CC224-8DB0-4E1C-98EE-B9CFFC1F6CA0}" dt="2026-07-06T07:10:44.084" v="50" actId="26606"/>
          <ac:spMkLst>
            <pc:docMk/>
            <pc:sldMk cId="1314603316" sldId="474"/>
            <ac:spMk id="5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5229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de-DE"/>
          </a:p>
        </p:txBody>
      </p:sp>
      <p:sp>
        <p:nvSpPr>
          <p:cNvPr id="3" name="Notes Placeholder 2"/>
          <p:cNvSpPr>
            <a:spLocks noGrp="1"/>
          </p:cNvSpPr>
          <p:nvPr>
            <p:ph type="body" idx="1"/>
          </p:nvPr>
        </p:nvSpPr>
        <p:spPr/>
        <p:txBody>
          <a:bodyPr/>
          <a:lstStyle/>
          <a:p>
            <a:r>
              <a:rPr lang="de-DE"/>
              <a:t>SLIDE 1 – COVER</a:t>
            </a:r>
            <a:br>
              <a:rPr lang="de-DE"/>
            </a:br>
            <a:r>
              <a:rPr lang="de-DE"/>
              <a:t>Speaker: Manuel</a:t>
            </a:r>
            <a:br>
              <a:rPr lang="de-DE"/>
            </a:br>
            <a:r>
              <a:rPr lang="de-DE"/>
              <a:t>Zeit: ca. 1:15 min</a:t>
            </a:r>
            <a:br>
              <a:rPr lang="de-DE"/>
            </a:br>
            <a:br>
              <a:rPr lang="de-DE"/>
            </a:br>
            <a:r>
              <a:rPr lang="de-DE"/>
              <a:t>Guten Morgen zusammen und herzlich willkommen zur IT-SICHERHEIT Webkonferenz „</a:t>
            </a:r>
            <a:r>
              <a:rPr lang="de-DE" err="1"/>
              <a:t>Detection</a:t>
            </a:r>
            <a:r>
              <a:rPr lang="de-DE"/>
              <a:t> und Response mit MDR/XDR“.</a:t>
            </a:r>
            <a:br>
              <a:rPr lang="de-DE"/>
            </a:br>
            <a:br>
              <a:rPr lang="de-DE"/>
            </a:br>
            <a:r>
              <a:rPr lang="de-DE"/>
              <a:t>Heute starten wir mit der Keynote:</a:t>
            </a:r>
            <a:br>
              <a:rPr lang="de-DE"/>
            </a:br>
            <a:br>
              <a:rPr lang="de-DE"/>
            </a:br>
            <a:r>
              <a:rPr lang="de-DE"/>
              <a:t>„MDR &amp; XDR: Moderne Security Operations verstehen“</a:t>
            </a:r>
            <a:br>
              <a:rPr lang="de-DE"/>
            </a:br>
            <a:br>
              <a:rPr lang="de-DE"/>
            </a:br>
            <a:r>
              <a:rPr lang="de-DE"/>
              <a:t>Im Kern geht es dabei um eine zentrale Frage:</a:t>
            </a:r>
            <a:br>
              <a:rPr lang="de-DE"/>
            </a:br>
            <a:br>
              <a:rPr lang="de-DE"/>
            </a:br>
            <a:r>
              <a:rPr lang="de-DE"/>
              <a:t>Wie können Unternehmen sicherheitsrelevante Ereignisse nicht nur erkennen, sondern auch schnell untersuchen, bewerten, darauf reagieren und sich danach wieder stabil aufstellen?</a:t>
            </a:r>
            <a:br>
              <a:rPr lang="de-DE"/>
            </a:br>
            <a:br>
              <a:rPr lang="de-DE"/>
            </a:br>
            <a:r>
              <a:rPr lang="de-DE"/>
              <a:t>Genau diese vier Schritte sehen Sie hier auf der Folie:</a:t>
            </a:r>
            <a:br>
              <a:rPr lang="de-DE"/>
            </a:br>
            <a:br>
              <a:rPr lang="de-DE"/>
            </a:br>
            <a:r>
              <a:rPr lang="de-DE"/>
              <a:t>Erkennen, untersuchen, reagieren und wiederherstellen.</a:t>
            </a:r>
            <a:br>
              <a:rPr lang="de-DE"/>
            </a:br>
            <a:br>
              <a:rPr lang="de-DE"/>
            </a:br>
            <a:r>
              <a:rPr lang="de-DE"/>
              <a:t>Denn moderne Security Operations enden nicht beim Alert. Entscheidend ist, ob aus einem Signal schnell ein klares Lagebild, eine Entscheidung und eine wirksame Reaktion entsteht.</a:t>
            </a:r>
            <a:br>
              <a:rPr lang="de-DE"/>
            </a:br>
            <a:br>
              <a:rPr lang="de-DE"/>
            </a:br>
            <a:r>
              <a:rPr lang="de-DE"/>
              <a:t>Durch die Keynote führen wir aus Deloitte-Cyber-Perspektive. Den fachlichen Hauptteil übernimmt gleich Mete Demirci, Senior Consultant bei Deloitte </a:t>
            </a:r>
            <a:r>
              <a:rPr lang="de-DE" err="1"/>
              <a:t>Cyber</a:t>
            </a:r>
            <a:r>
              <a:rPr lang="de-DE"/>
              <a:t>.</a:t>
            </a:r>
            <a:br>
              <a:rPr lang="de-DE"/>
            </a:br>
            <a:br>
              <a:rPr lang="de-DE"/>
            </a:br>
            <a:r>
              <a:rPr lang="de-DE"/>
              <a:t>Bevor Mete einsteigt, möchte ich kurz durch die Agenda führen.</a:t>
            </a:r>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r>
              <a:rPr lang="de-DE"/>
              <a:t>SLIDE 10 – AI-GESTÜTZTE MDR/XDR</a:t>
            </a:r>
            <a:br>
              <a:rPr lang="de-DE"/>
            </a:br>
            <a:r>
              <a:rPr lang="de-DE"/>
              <a:t>Speaker: Mete</a:t>
            </a:r>
            <a:br>
              <a:rPr lang="de-DE"/>
            </a:br>
            <a:r>
              <a:rPr lang="de-DE"/>
              <a:t>Zeit: ca. 2:00 min</a:t>
            </a:r>
            <a:br>
              <a:rPr lang="de-DE"/>
            </a:br>
            <a:br>
              <a:rPr lang="de-DE"/>
            </a:br>
            <a:r>
              <a:rPr lang="de-DE"/>
              <a:t>AI ist aktuell überall ein Thema.</a:t>
            </a:r>
            <a:br>
              <a:rPr lang="de-DE"/>
            </a:br>
            <a:br>
              <a:rPr lang="de-DE"/>
            </a:br>
            <a:r>
              <a:rPr lang="de-DE"/>
              <a:t>Im Kontext von MDR und XDR würde ich sie aber bewusst pragmatisch einordnen.</a:t>
            </a:r>
            <a:br>
              <a:rPr lang="de-DE"/>
            </a:br>
            <a:br>
              <a:rPr lang="de-DE"/>
            </a:br>
            <a:r>
              <a:rPr lang="de-DE"/>
              <a:t>AI ersetzt Security Operations nicht.</a:t>
            </a:r>
            <a:br>
              <a:rPr lang="de-DE"/>
            </a:br>
            <a:br>
              <a:rPr lang="de-DE"/>
            </a:br>
            <a:r>
              <a:rPr lang="de-DE"/>
              <a:t>AI kann Security Operations beschleunigen.</a:t>
            </a:r>
            <a:br>
              <a:rPr lang="de-DE"/>
            </a:br>
            <a:br>
              <a:rPr lang="de-DE"/>
            </a:br>
            <a:r>
              <a:rPr lang="de-DE"/>
              <a:t>Links sehen wir die Inputs:</a:t>
            </a:r>
            <a:br>
              <a:rPr lang="de-DE"/>
            </a:br>
            <a:br>
              <a:rPr lang="de-DE"/>
            </a:br>
            <a:r>
              <a:rPr lang="de-DE"/>
              <a:t>Alerts.</a:t>
            </a:r>
            <a:br>
              <a:rPr lang="de-DE"/>
            </a:br>
            <a:br>
              <a:rPr lang="de-DE"/>
            </a:br>
            <a:r>
              <a:rPr lang="de-DE"/>
              <a:t>Logs.</a:t>
            </a:r>
            <a:br>
              <a:rPr lang="de-DE"/>
            </a:br>
            <a:br>
              <a:rPr lang="de-DE"/>
            </a:br>
            <a:r>
              <a:rPr lang="de-DE"/>
              <a:t>Threat Intelligence.</a:t>
            </a:r>
            <a:br>
              <a:rPr lang="de-DE"/>
            </a:br>
            <a:br>
              <a:rPr lang="de-DE"/>
            </a:br>
            <a:r>
              <a:rPr lang="de-DE"/>
              <a:t>User- und Asset-Kontext.</a:t>
            </a:r>
            <a:br>
              <a:rPr lang="de-DE"/>
            </a:br>
            <a:br>
              <a:rPr lang="de-DE"/>
            </a:br>
            <a:r>
              <a:rPr lang="de-DE"/>
              <a:t>In der Mitte sehen wir AI-gestützten Betrieb.</a:t>
            </a:r>
            <a:br>
              <a:rPr lang="de-DE"/>
            </a:br>
            <a:br>
              <a:rPr lang="de-DE"/>
            </a:br>
            <a:r>
              <a:rPr lang="de-DE"/>
              <a:t>Hier kann AI helfen:</a:t>
            </a:r>
            <a:br>
              <a:rPr lang="de-DE"/>
            </a:br>
            <a:br>
              <a:rPr lang="de-DE"/>
            </a:br>
            <a:r>
              <a:rPr lang="de-DE" err="1"/>
              <a:t>Incidents</a:t>
            </a:r>
            <a:r>
              <a:rPr lang="de-DE"/>
              <a:t> zusammenzufassen.</a:t>
            </a:r>
            <a:br>
              <a:rPr lang="de-DE"/>
            </a:br>
            <a:br>
              <a:rPr lang="de-DE"/>
            </a:br>
            <a:r>
              <a:rPr lang="de-DE"/>
              <a:t>Kontext anzureichern.</a:t>
            </a:r>
            <a:br>
              <a:rPr lang="de-DE"/>
            </a:br>
            <a:br>
              <a:rPr lang="de-DE"/>
            </a:br>
            <a:r>
              <a:rPr lang="de-DE" err="1"/>
              <a:t>Queries</a:t>
            </a:r>
            <a:r>
              <a:rPr lang="de-DE"/>
              <a:t> vorzuschlagen.</a:t>
            </a:r>
            <a:br>
              <a:rPr lang="de-DE"/>
            </a:br>
            <a:br>
              <a:rPr lang="de-DE"/>
            </a:br>
            <a:r>
              <a:rPr lang="de-DE"/>
              <a:t>Playbooks zu empfehlen.</a:t>
            </a:r>
            <a:br>
              <a:rPr lang="de-DE"/>
            </a:br>
            <a:br>
              <a:rPr lang="de-DE"/>
            </a:br>
            <a:r>
              <a:rPr lang="de-DE"/>
              <a:t>Das ist wertvoll, weil Analysten oft nicht an fehlenden Daten scheitern.</a:t>
            </a:r>
            <a:br>
              <a:rPr lang="de-DE"/>
            </a:br>
            <a:br>
              <a:rPr lang="de-DE"/>
            </a:br>
            <a:r>
              <a:rPr lang="de-DE"/>
              <a:t>Sie scheitern eher an Zeit, Kontext und Priorisierung.</a:t>
            </a:r>
            <a:br>
              <a:rPr lang="de-DE"/>
            </a:br>
            <a:br>
              <a:rPr lang="de-DE"/>
            </a:br>
            <a:r>
              <a:rPr lang="de-DE"/>
              <a:t>Aber rechts steht bewusst:</a:t>
            </a:r>
            <a:br>
              <a:rPr lang="de-DE"/>
            </a:br>
            <a:br>
              <a:rPr lang="de-DE"/>
            </a:br>
            <a:r>
              <a:rPr lang="de-DE"/>
              <a:t>menschliche Kontrolle.</a:t>
            </a:r>
            <a:br>
              <a:rPr lang="de-DE"/>
            </a:br>
            <a:br>
              <a:rPr lang="de-DE"/>
            </a:br>
            <a:r>
              <a:rPr lang="de-DE"/>
              <a:t>Menschen validieren Ergebnisse.</a:t>
            </a:r>
            <a:br>
              <a:rPr lang="de-DE"/>
            </a:br>
            <a:br>
              <a:rPr lang="de-DE"/>
            </a:br>
            <a:r>
              <a:rPr lang="de-DE"/>
              <a:t>Menschen bewerten den Business Impact.</a:t>
            </a:r>
            <a:br>
              <a:rPr lang="de-DE"/>
            </a:br>
            <a:br>
              <a:rPr lang="de-DE"/>
            </a:br>
            <a:r>
              <a:rPr lang="de-DE"/>
              <a:t>Menschen geben kritische Maßnahmen frei.</a:t>
            </a:r>
            <a:br>
              <a:rPr lang="de-DE"/>
            </a:br>
            <a:br>
              <a:rPr lang="de-DE"/>
            </a:br>
            <a:r>
              <a:rPr lang="de-DE"/>
              <a:t>Und Menschen verbessern </a:t>
            </a:r>
            <a:r>
              <a:rPr lang="de-DE" err="1"/>
              <a:t>Detections</a:t>
            </a:r>
            <a:r>
              <a:rPr lang="de-DE"/>
              <a:t> langfristig.</a:t>
            </a:r>
            <a:br>
              <a:rPr lang="de-DE"/>
            </a:br>
            <a:br>
              <a:rPr lang="de-DE"/>
            </a:br>
            <a:r>
              <a:rPr lang="de-DE"/>
              <a:t>Gerade bei Aktionen wie Konto-Deaktivierung, </a:t>
            </a:r>
            <a:r>
              <a:rPr lang="de-DE" err="1"/>
              <a:t>Endpoint</a:t>
            </a:r>
            <a:r>
              <a:rPr lang="de-DE"/>
              <a:t>-Isolation oder Management-Kommunikation geht es nicht nur um technische Korrektheit.</a:t>
            </a:r>
            <a:br>
              <a:rPr lang="de-DE"/>
            </a:br>
            <a:br>
              <a:rPr lang="de-DE"/>
            </a:br>
            <a:r>
              <a:rPr lang="de-DE"/>
              <a:t>Es geht auch um Verantwortung.</a:t>
            </a:r>
            <a:br>
              <a:rPr lang="de-DE"/>
            </a:br>
            <a:br>
              <a:rPr lang="de-DE"/>
            </a:br>
            <a:r>
              <a:rPr lang="de-DE"/>
              <a:t>Deshalb ist die Botschaft:</a:t>
            </a:r>
            <a:br>
              <a:rPr lang="de-DE"/>
            </a:br>
            <a:br>
              <a:rPr lang="de-DE"/>
            </a:br>
            <a:r>
              <a:rPr lang="de-DE"/>
              <a:t>AI beschleunigt MDR/XDR — aber Menschen bleiben verantwortlich für Entscheidungen und Response.</a:t>
            </a:r>
            <a:br>
              <a:rPr lang="de-DE"/>
            </a:br>
            <a:br>
              <a:rPr lang="de-DE"/>
            </a:br>
            <a:r>
              <a:rPr lang="de-DE"/>
              <a:t>Oder einfacher gesagt:</a:t>
            </a:r>
            <a:br>
              <a:rPr lang="de-DE"/>
            </a:br>
            <a:br>
              <a:rPr lang="de-DE"/>
            </a:br>
            <a:r>
              <a:rPr lang="de-DE"/>
              <a:t>AI ist ein Copilot, kein Autopilot.</a:t>
            </a:r>
            <a:br>
              <a:rPr lang="de-DE"/>
            </a:br>
            <a:br>
              <a:rPr lang="de-DE"/>
            </a:br>
            <a:r>
              <a:rPr lang="de-DE"/>
              <a:t>Wenn wir das im Kopf behalten, stellt sich die praktische Frage:</a:t>
            </a:r>
            <a:br>
              <a:rPr lang="de-DE"/>
            </a:br>
            <a:br>
              <a:rPr lang="de-DE"/>
            </a:br>
            <a:r>
              <a:rPr lang="de-DE"/>
              <a:t>Wie wählt oder bewertet man MDR/XDR-Fähigkeiten sinnvoll?</a:t>
            </a:r>
            <a:br>
              <a:rPr lang="de-DE"/>
            </a:br>
            <a:endParaRPr lang="de-DE"/>
          </a:p>
        </p:txBody>
      </p:sp>
    </p:spTree>
    <p:extLst>
      <p:ext uri="{BB962C8B-B14F-4D97-AF65-F5344CB8AC3E}">
        <p14:creationId xmlns:p14="http://schemas.microsoft.com/office/powerpoint/2010/main" val="1003176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de-DE"/>
          </a:p>
        </p:txBody>
      </p:sp>
      <p:sp>
        <p:nvSpPr>
          <p:cNvPr id="3" name="Notes Placeholder 2"/>
          <p:cNvSpPr>
            <a:spLocks noGrp="1"/>
          </p:cNvSpPr>
          <p:nvPr>
            <p:ph type="body" idx="1"/>
          </p:nvPr>
        </p:nvSpPr>
        <p:spPr/>
        <p:txBody>
          <a:bodyPr/>
          <a:lstStyle/>
          <a:p>
            <a:r>
              <a:rPr lang="de-DE"/>
              <a:t>SLIDE 11 – MDR/XDR-FÄHIGKEITEN RICHTIG AUSWÄHLEN</a:t>
            </a:r>
            <a:br>
              <a:rPr lang="de-DE"/>
            </a:br>
            <a:r>
              <a:rPr lang="de-DE"/>
              <a:t>Speaker: Mete</a:t>
            </a:r>
            <a:br>
              <a:rPr lang="de-DE"/>
            </a:br>
            <a:r>
              <a:rPr lang="de-DE"/>
              <a:t>Zeit: ca. 2:10 min</a:t>
            </a:r>
            <a:br>
              <a:rPr lang="de-DE"/>
            </a:br>
            <a:br>
              <a:rPr lang="de-DE"/>
            </a:br>
            <a:r>
              <a:rPr lang="de-DE"/>
              <a:t>Diese Folie ist als praktischer Entscheidungsrahmen gedacht.</a:t>
            </a:r>
            <a:br>
              <a:rPr lang="de-DE"/>
            </a:br>
            <a:br>
              <a:rPr lang="de-DE"/>
            </a:br>
            <a:r>
              <a:rPr lang="de-DE"/>
              <a:t>Bei MDR/XDR sollte die Frage nicht nur sein:</a:t>
            </a:r>
            <a:br>
              <a:rPr lang="de-DE"/>
            </a:br>
            <a:br>
              <a:rPr lang="de-DE"/>
            </a:br>
            <a:r>
              <a:rPr lang="de-DE"/>
              <a:t>Welches Produkt hat die meisten Features?</a:t>
            </a:r>
            <a:br>
              <a:rPr lang="de-DE"/>
            </a:br>
            <a:br>
              <a:rPr lang="de-DE"/>
            </a:br>
            <a:r>
              <a:rPr lang="de-DE"/>
              <a:t>Oder welche Demo sieht am besten aus?</a:t>
            </a:r>
            <a:br>
              <a:rPr lang="de-DE"/>
            </a:br>
            <a:br>
              <a:rPr lang="de-DE"/>
            </a:br>
            <a:r>
              <a:rPr lang="de-DE"/>
              <a:t>Die bessere Frage lautet:</a:t>
            </a:r>
            <a:br>
              <a:rPr lang="de-DE"/>
            </a:br>
            <a:br>
              <a:rPr lang="de-DE"/>
            </a:br>
            <a:r>
              <a:rPr lang="de-DE"/>
              <a:t>Welche Fähigkeit brauchen wir als Organisation wirklich?</a:t>
            </a:r>
            <a:br>
              <a:rPr lang="de-DE"/>
            </a:br>
            <a:br>
              <a:rPr lang="de-DE"/>
            </a:br>
            <a:r>
              <a:rPr lang="de-DE"/>
              <a:t>Ich würde auf sechs Dimensionen schauen.</a:t>
            </a:r>
            <a:br>
              <a:rPr lang="de-DE"/>
            </a:br>
            <a:br>
              <a:rPr lang="de-DE"/>
            </a:br>
            <a:r>
              <a:rPr lang="de-DE"/>
              <a:t>Erstens:</a:t>
            </a:r>
            <a:br>
              <a:rPr lang="de-DE"/>
            </a:br>
            <a:br>
              <a:rPr lang="de-DE"/>
            </a:br>
            <a:r>
              <a:rPr lang="de-DE"/>
              <a:t>Abdeckung.</a:t>
            </a:r>
            <a:br>
              <a:rPr lang="de-DE"/>
            </a:br>
            <a:br>
              <a:rPr lang="de-DE"/>
            </a:br>
            <a:r>
              <a:rPr lang="de-DE"/>
              <a:t>Welche Bereiche werden abgedeckt?</a:t>
            </a:r>
            <a:br>
              <a:rPr lang="de-DE"/>
            </a:br>
            <a:br>
              <a:rPr lang="de-DE"/>
            </a:br>
            <a:r>
              <a:rPr lang="de-DE" err="1"/>
              <a:t>Endpoint</a:t>
            </a:r>
            <a:r>
              <a:rPr lang="de-DE"/>
              <a:t>, Identität, Cloud, E-Mail, SaaS?</a:t>
            </a:r>
            <a:br>
              <a:rPr lang="de-DE"/>
            </a:br>
            <a:br>
              <a:rPr lang="de-DE"/>
            </a:br>
            <a:r>
              <a:rPr lang="de-DE"/>
              <a:t>Zweitens:</a:t>
            </a:r>
            <a:br>
              <a:rPr lang="de-DE"/>
            </a:br>
            <a:br>
              <a:rPr lang="de-DE"/>
            </a:br>
            <a:r>
              <a:rPr lang="de-DE" err="1"/>
              <a:t>Detection</a:t>
            </a:r>
            <a:r>
              <a:rPr lang="de-DE"/>
              <a:t>-Qualität.</a:t>
            </a:r>
            <a:br>
              <a:rPr lang="de-DE"/>
            </a:br>
            <a:br>
              <a:rPr lang="de-DE"/>
            </a:br>
            <a:r>
              <a:rPr lang="de-DE"/>
              <a:t>Sind die Use Cases relevant?</a:t>
            </a:r>
            <a:br>
              <a:rPr lang="de-DE"/>
            </a:br>
            <a:br>
              <a:rPr lang="de-DE"/>
            </a:br>
            <a:r>
              <a:rPr lang="de-DE"/>
              <a:t>Werden sie </a:t>
            </a:r>
            <a:r>
              <a:rPr lang="de-DE" err="1"/>
              <a:t>getuned</a:t>
            </a:r>
            <a:r>
              <a:rPr lang="de-DE"/>
              <a:t>?</a:t>
            </a:r>
            <a:br>
              <a:rPr lang="de-DE"/>
            </a:br>
            <a:br>
              <a:rPr lang="de-DE"/>
            </a:br>
            <a:r>
              <a:rPr lang="de-DE"/>
              <a:t>Sind sie </a:t>
            </a:r>
            <a:r>
              <a:rPr lang="de-DE" err="1"/>
              <a:t>threat</a:t>
            </a:r>
            <a:r>
              <a:rPr lang="de-DE"/>
              <a:t>-informiert?</a:t>
            </a:r>
            <a:br>
              <a:rPr lang="de-DE"/>
            </a:br>
            <a:br>
              <a:rPr lang="de-DE"/>
            </a:br>
            <a:r>
              <a:rPr lang="de-DE"/>
              <a:t>Drittens:</a:t>
            </a:r>
            <a:br>
              <a:rPr lang="de-DE"/>
            </a:br>
            <a:br>
              <a:rPr lang="de-DE"/>
            </a:br>
            <a:r>
              <a:rPr lang="de-DE"/>
              <a:t>Response-Fähigkeit.</a:t>
            </a:r>
            <a:br>
              <a:rPr lang="de-DE"/>
            </a:br>
            <a:br>
              <a:rPr lang="de-DE"/>
            </a:br>
            <a:r>
              <a:rPr lang="de-DE"/>
              <a:t>Kann die Lösung nur Alerts erzeugen?</a:t>
            </a:r>
            <a:br>
              <a:rPr lang="de-DE"/>
            </a:br>
            <a:br>
              <a:rPr lang="de-DE"/>
            </a:br>
            <a:r>
              <a:rPr lang="de-DE"/>
              <a:t>Oder unterstützt sie auch Containment, Eskalation und Automatisierung?</a:t>
            </a:r>
            <a:br>
              <a:rPr lang="de-DE"/>
            </a:br>
            <a:br>
              <a:rPr lang="de-DE"/>
            </a:br>
            <a:r>
              <a:rPr lang="de-DE"/>
              <a:t>Viertens:</a:t>
            </a:r>
            <a:br>
              <a:rPr lang="de-DE"/>
            </a:br>
            <a:br>
              <a:rPr lang="de-DE"/>
            </a:br>
            <a:r>
              <a:rPr lang="de-DE"/>
              <a:t>Betriebsmodell.</a:t>
            </a:r>
            <a:br>
              <a:rPr lang="de-DE"/>
            </a:br>
            <a:br>
              <a:rPr lang="de-DE"/>
            </a:br>
            <a:r>
              <a:rPr lang="de-DE"/>
              <a:t>Gibt es 24/7-Abdeckung?</a:t>
            </a:r>
            <a:br>
              <a:rPr lang="de-DE"/>
            </a:br>
            <a:br>
              <a:rPr lang="de-DE"/>
            </a:br>
            <a:r>
              <a:rPr lang="de-DE"/>
              <a:t>Sind Rollen, SLAs und Übergaben klar?</a:t>
            </a:r>
            <a:br>
              <a:rPr lang="de-DE"/>
            </a:br>
            <a:br>
              <a:rPr lang="de-DE"/>
            </a:br>
            <a:r>
              <a:rPr lang="de-DE"/>
              <a:t>Fünftens:</a:t>
            </a:r>
            <a:br>
              <a:rPr lang="de-DE"/>
            </a:br>
            <a:br>
              <a:rPr lang="de-DE"/>
            </a:br>
            <a:r>
              <a:rPr lang="de-DE"/>
              <a:t>Transparenz.</a:t>
            </a:r>
            <a:br>
              <a:rPr lang="de-DE"/>
            </a:br>
            <a:br>
              <a:rPr lang="de-DE"/>
            </a:br>
            <a:r>
              <a:rPr lang="de-DE"/>
              <a:t>Kann ich nachvollziehen, warum etwas erkannt wurde?</a:t>
            </a:r>
            <a:br>
              <a:rPr lang="de-DE"/>
            </a:br>
            <a:br>
              <a:rPr lang="de-DE"/>
            </a:br>
            <a:r>
              <a:rPr lang="de-DE"/>
              <a:t>Gibt es Reporting und </a:t>
            </a:r>
            <a:r>
              <a:rPr lang="de-DE" err="1"/>
              <a:t>Auditierbarkeit</a:t>
            </a:r>
            <a:r>
              <a:rPr lang="de-DE"/>
              <a:t>?</a:t>
            </a:r>
            <a:br>
              <a:rPr lang="de-DE"/>
            </a:br>
            <a:br>
              <a:rPr lang="de-DE"/>
            </a:br>
            <a:r>
              <a:rPr lang="de-DE"/>
              <a:t>Und sechstens:</a:t>
            </a:r>
            <a:br>
              <a:rPr lang="de-DE"/>
            </a:br>
            <a:br>
              <a:rPr lang="de-DE"/>
            </a:br>
            <a:r>
              <a:rPr lang="de-DE"/>
              <a:t>Skalierbarkeit.</a:t>
            </a:r>
            <a:br>
              <a:rPr lang="de-DE"/>
            </a:br>
            <a:br>
              <a:rPr lang="de-DE"/>
            </a:br>
            <a:r>
              <a:rPr lang="de-DE"/>
              <a:t>Lässt sich die Fähigkeit langfristig integrieren, automatisieren und verbessern?</a:t>
            </a:r>
            <a:br>
              <a:rPr lang="de-DE"/>
            </a:br>
            <a:br>
              <a:rPr lang="de-DE"/>
            </a:br>
            <a:r>
              <a:rPr lang="de-DE"/>
              <a:t>Die Kernfrage auf der Folie fasst das gut zusammen:</a:t>
            </a:r>
            <a:br>
              <a:rPr lang="de-DE"/>
            </a:br>
            <a:br>
              <a:rPr lang="de-DE"/>
            </a:br>
            <a:r>
              <a:rPr lang="de-DE"/>
              <a:t>Erzeugt die Lösung nur Alerts — oder hilft sie uns, bessere Entscheidungen zu treffen und schneller zu reagieren?</a:t>
            </a:r>
            <a:br>
              <a:rPr lang="de-DE"/>
            </a:br>
            <a:br>
              <a:rPr lang="de-DE"/>
            </a:br>
            <a:r>
              <a:rPr lang="de-DE"/>
              <a:t>Das ist auch eine gute Brücke zu den weiteren Sessions heute.</a:t>
            </a:r>
            <a:br>
              <a:rPr lang="de-DE"/>
            </a:br>
            <a:br>
              <a:rPr lang="de-DE"/>
            </a:br>
            <a:r>
              <a:rPr lang="de-DE"/>
              <a:t>Unterschiedliche Anbieter haben unterschiedliche Stärken.</a:t>
            </a:r>
            <a:br>
              <a:rPr lang="de-DE"/>
            </a:br>
            <a:br>
              <a:rPr lang="de-DE"/>
            </a:br>
            <a:r>
              <a:rPr lang="de-DE"/>
              <a:t>Entscheidend ist aber, ob daraus eine echte Security-Operations-Fähigkeit entsteht.</a:t>
            </a:r>
            <a:br>
              <a:rPr lang="de-DE"/>
            </a:br>
            <a:br>
              <a:rPr lang="de-DE"/>
            </a:br>
            <a:r>
              <a:rPr lang="de-DE"/>
              <a:t>Zum Abschluss schauen wir noch auf typische Fallstricke und die wichtigsten Erkenntnisse.</a:t>
            </a:r>
            <a:br>
              <a:rPr lang="de-DE"/>
            </a:br>
            <a:br>
              <a:rPr lang="de-DE"/>
            </a:br>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de-DE"/>
          </a:p>
        </p:txBody>
      </p:sp>
      <p:sp>
        <p:nvSpPr>
          <p:cNvPr id="3" name="Notes Placeholder 2"/>
          <p:cNvSpPr>
            <a:spLocks noGrp="1"/>
          </p:cNvSpPr>
          <p:nvPr>
            <p:ph type="body" idx="1"/>
          </p:nvPr>
        </p:nvSpPr>
        <p:spPr/>
        <p:txBody>
          <a:bodyPr/>
          <a:lstStyle/>
          <a:p>
            <a:r>
              <a:rPr lang="de-DE"/>
              <a:t>SLIDE 12 – TYPISCHE FALLSTRICKE &amp; ZENTRALE ERKENNTNISSE</a:t>
            </a:r>
            <a:br>
              <a:rPr lang="de-DE"/>
            </a:br>
            <a:r>
              <a:rPr lang="de-DE"/>
              <a:t>Speaker: Mete</a:t>
            </a:r>
            <a:br>
              <a:rPr lang="de-DE"/>
            </a:br>
            <a:r>
              <a:rPr lang="de-DE"/>
              <a:t>Zeit: ca. 2:30 min</a:t>
            </a:r>
            <a:br>
              <a:rPr lang="de-DE"/>
            </a:br>
            <a:br>
              <a:rPr lang="de-DE"/>
            </a:br>
            <a:r>
              <a:rPr lang="de-DE"/>
              <a:t>Zum Abschluss möchte ich fünf Fallstricke und fünf zentrale Erkenntnisse mitgeben.</a:t>
            </a:r>
            <a:br>
              <a:rPr lang="de-DE"/>
            </a:br>
            <a:br>
              <a:rPr lang="de-DE"/>
            </a:br>
            <a:r>
              <a:rPr lang="de-DE"/>
              <a:t>Der erste Fallstrick ist:</a:t>
            </a:r>
            <a:br>
              <a:rPr lang="de-DE"/>
            </a:br>
            <a:br>
              <a:rPr lang="de-DE"/>
            </a:br>
            <a:r>
              <a:rPr lang="de-DE"/>
              <a:t>Zu viele Logs, aber zu wenige Use Cases.</a:t>
            </a:r>
            <a:br>
              <a:rPr lang="de-DE"/>
            </a:br>
            <a:br>
              <a:rPr lang="de-DE"/>
            </a:br>
            <a:r>
              <a:rPr lang="de-DE"/>
              <a:t>Daten allein machen noch keine </a:t>
            </a:r>
            <a:r>
              <a:rPr lang="de-DE" err="1"/>
              <a:t>Detection</a:t>
            </a:r>
            <a:r>
              <a:rPr lang="de-DE"/>
              <a:t>.</a:t>
            </a:r>
            <a:br>
              <a:rPr lang="de-DE"/>
            </a:br>
            <a:br>
              <a:rPr lang="de-DE"/>
            </a:br>
            <a:r>
              <a:rPr lang="de-DE"/>
              <a:t>Man muss wissen, welches Verhalten man erkennen will.</a:t>
            </a:r>
            <a:br>
              <a:rPr lang="de-DE"/>
            </a:br>
            <a:br>
              <a:rPr lang="de-DE"/>
            </a:br>
            <a:r>
              <a:rPr lang="de-DE"/>
              <a:t>Der zweite Punkt:</a:t>
            </a:r>
            <a:br>
              <a:rPr lang="de-DE"/>
            </a:br>
            <a:br>
              <a:rPr lang="de-DE"/>
            </a:br>
            <a:r>
              <a:rPr lang="de-DE" err="1"/>
              <a:t>Endpoint</a:t>
            </a:r>
            <a:r>
              <a:rPr lang="de-DE"/>
              <a:t> ist gut sichtbar, aber Identität bleibt blind.</a:t>
            </a:r>
            <a:br>
              <a:rPr lang="de-DE"/>
            </a:br>
            <a:br>
              <a:rPr lang="de-DE"/>
            </a:br>
            <a:r>
              <a:rPr lang="de-DE"/>
              <a:t>Das ist kritisch, weil viele moderne Angriffe über gültige Konten laufen.</a:t>
            </a:r>
            <a:br>
              <a:rPr lang="de-DE"/>
            </a:br>
            <a:br>
              <a:rPr lang="de-DE"/>
            </a:br>
            <a:r>
              <a:rPr lang="de-DE"/>
              <a:t>Drittens:</a:t>
            </a:r>
            <a:br>
              <a:rPr lang="de-DE"/>
            </a:br>
            <a:br>
              <a:rPr lang="de-DE"/>
            </a:br>
            <a:r>
              <a:rPr lang="de-DE"/>
              <a:t>Cloud-Daten werden gesammelt, aber nicht wirklich verstanden.</a:t>
            </a:r>
            <a:br>
              <a:rPr lang="de-DE"/>
            </a:br>
            <a:br>
              <a:rPr lang="de-DE"/>
            </a:br>
            <a:r>
              <a:rPr lang="de-DE"/>
              <a:t>Cloud-Logs sind nur wertvoll, wenn klar ist, welches Verhalten riskant ist.</a:t>
            </a:r>
            <a:br>
              <a:rPr lang="de-DE"/>
            </a:br>
            <a:br>
              <a:rPr lang="de-DE"/>
            </a:br>
            <a:r>
              <a:rPr lang="de-DE"/>
              <a:t>Viertens:</a:t>
            </a:r>
            <a:br>
              <a:rPr lang="de-DE"/>
            </a:br>
            <a:br>
              <a:rPr lang="de-DE"/>
            </a:br>
            <a:r>
              <a:rPr lang="de-DE"/>
              <a:t>Response-Aktionen sind nicht klar verantwortlich zugeordnet.</a:t>
            </a:r>
            <a:br>
              <a:rPr lang="de-DE"/>
            </a:br>
            <a:br>
              <a:rPr lang="de-DE"/>
            </a:br>
            <a:r>
              <a:rPr lang="de-DE"/>
              <a:t>Das SOC erkennt etwas, aber niemand weiß genau, wer Konto-Sperrungen, </a:t>
            </a:r>
            <a:r>
              <a:rPr lang="de-DE" err="1"/>
              <a:t>Endpoint</a:t>
            </a:r>
            <a:r>
              <a:rPr lang="de-DE"/>
              <a:t>-Isolation oder Eskalation verantwortet.</a:t>
            </a:r>
            <a:br>
              <a:rPr lang="de-DE"/>
            </a:br>
            <a:br>
              <a:rPr lang="de-DE"/>
            </a:br>
            <a:r>
              <a:rPr lang="de-DE"/>
              <a:t>Und fünftens:</a:t>
            </a:r>
            <a:br>
              <a:rPr lang="de-DE"/>
            </a:br>
            <a:br>
              <a:rPr lang="de-DE"/>
            </a:br>
            <a:r>
              <a:rPr lang="de-DE"/>
              <a:t>AI wird eingeführt, bevor Prozesse reif sind.</a:t>
            </a:r>
            <a:br>
              <a:rPr lang="de-DE"/>
            </a:br>
            <a:br>
              <a:rPr lang="de-DE"/>
            </a:br>
            <a:r>
              <a:rPr lang="de-DE"/>
              <a:t>Dann bekommt man vielleicht bessere Zusammenfassungen — aber nicht automatisch bessere Security.</a:t>
            </a:r>
            <a:br>
              <a:rPr lang="de-DE"/>
            </a:br>
            <a:br>
              <a:rPr lang="de-DE"/>
            </a:br>
            <a:r>
              <a:rPr lang="de-DE"/>
              <a:t>Die zentralen Erkenntnisse sind entsprechend:</a:t>
            </a:r>
            <a:br>
              <a:rPr lang="de-DE"/>
            </a:br>
            <a:br>
              <a:rPr lang="de-DE"/>
            </a:br>
            <a:r>
              <a:rPr lang="de-DE"/>
              <a:t>Fokus auf Fähigkeiten, nicht nur Tools.</a:t>
            </a:r>
            <a:br>
              <a:rPr lang="de-DE"/>
            </a:br>
            <a:br>
              <a:rPr lang="de-DE"/>
            </a:br>
            <a:r>
              <a:rPr lang="de-DE" err="1"/>
              <a:t>Endpoint</a:t>
            </a:r>
            <a:r>
              <a:rPr lang="de-DE"/>
              <a:t>-, Identitäts- und Cloud-Signale gemeinsam betrachten.</a:t>
            </a:r>
            <a:br>
              <a:rPr lang="de-DE"/>
            </a:br>
            <a:br>
              <a:rPr lang="de-DE"/>
            </a:br>
            <a:r>
              <a:rPr lang="de-DE" err="1"/>
              <a:t>Detections</a:t>
            </a:r>
            <a:r>
              <a:rPr lang="de-DE"/>
              <a:t> nach Risiko und Kontext priorisieren.</a:t>
            </a:r>
            <a:br>
              <a:rPr lang="de-DE"/>
            </a:br>
            <a:br>
              <a:rPr lang="de-DE"/>
            </a:br>
            <a:r>
              <a:rPr lang="de-DE"/>
              <a:t>Response-Verantwortung klären, bevor </a:t>
            </a:r>
            <a:r>
              <a:rPr lang="de-DE" err="1"/>
              <a:t>Incidents</a:t>
            </a:r>
            <a:r>
              <a:rPr lang="de-DE"/>
              <a:t> auftreten.</a:t>
            </a:r>
            <a:br>
              <a:rPr lang="de-DE"/>
            </a:br>
            <a:br>
              <a:rPr lang="de-DE"/>
            </a:br>
            <a:r>
              <a:rPr lang="de-DE"/>
              <a:t>Und AI nutzen, um Analysten zu unterstützen — nicht, um Governance zu ersetzen.</a:t>
            </a:r>
            <a:br>
              <a:rPr lang="de-DE"/>
            </a:br>
            <a:br>
              <a:rPr lang="de-DE"/>
            </a:br>
            <a:r>
              <a:rPr lang="de-DE"/>
              <a:t>Wenn ich die Keynote in einem Satz zusammenfassen müsste, wäre es dieser:</a:t>
            </a:r>
            <a:br>
              <a:rPr lang="de-DE"/>
            </a:br>
            <a:br>
              <a:rPr lang="de-DE"/>
            </a:br>
            <a:r>
              <a:rPr lang="de-DE"/>
              <a:t>Moderne Security Operations bedeuten nicht, alles zu sehen.</a:t>
            </a:r>
            <a:br>
              <a:rPr lang="de-DE"/>
            </a:br>
            <a:br>
              <a:rPr lang="de-DE"/>
            </a:br>
            <a:r>
              <a:rPr lang="de-DE"/>
              <a:t>Sie bedeuten, das Wesentliche rechtzeitig zu erkennen, schnell zu verstehen und kontrolliert zu handeln.</a:t>
            </a:r>
            <a:br>
              <a:rPr lang="de-DE"/>
            </a:br>
            <a:br>
              <a:rPr lang="de-DE"/>
            </a:br>
            <a:r>
              <a:rPr lang="de-DE"/>
              <a:t>Vielen Dank.</a:t>
            </a:r>
            <a:br>
              <a:rPr lang="de-DE"/>
            </a:br>
            <a:br>
              <a:rPr lang="de-DE"/>
            </a:br>
            <a:r>
              <a:rPr lang="de-DE"/>
              <a:t>Ich freue mich auf die weiteren Vorträge und auf die Diskussion.</a:t>
            </a:r>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r>
              <a:rPr lang="de-DE"/>
              <a:t>SLIDE 2 – AGENDA</a:t>
            </a:r>
            <a:br>
              <a:rPr lang="de-DE"/>
            </a:br>
            <a:r>
              <a:rPr lang="de-DE"/>
              <a:t>Speaker: Manuel</a:t>
            </a:r>
            <a:br>
              <a:rPr lang="de-DE"/>
            </a:br>
            <a:r>
              <a:rPr lang="de-DE"/>
              <a:t>Zeit: ca. 1:20 min</a:t>
            </a:r>
            <a:br>
              <a:rPr lang="de-DE"/>
            </a:br>
            <a:br>
              <a:rPr lang="de-DE"/>
            </a:br>
            <a:r>
              <a:rPr lang="de-DE"/>
              <a:t>Die Keynote ist in drei Abschnitte aufgebaut.</a:t>
            </a:r>
            <a:br>
              <a:rPr lang="de-DE"/>
            </a:br>
            <a:br>
              <a:rPr lang="de-DE"/>
            </a:br>
            <a:r>
              <a:rPr lang="de-DE"/>
              <a:t>Im ersten Teil geht es um den Druck, der Security Operations heute verändert:</a:t>
            </a:r>
            <a:br>
              <a:rPr lang="de-DE"/>
            </a:br>
            <a:br>
              <a:rPr lang="de-DE"/>
            </a:br>
            <a:r>
              <a:rPr lang="de-DE"/>
              <a:t>Threat </a:t>
            </a:r>
            <a:r>
              <a:rPr lang="de-DE" err="1"/>
              <a:t>Pressure</a:t>
            </a:r>
            <a:r>
              <a:rPr lang="de-DE"/>
              <a:t>.</a:t>
            </a:r>
            <a:br>
              <a:rPr lang="de-DE"/>
            </a:br>
            <a:br>
              <a:rPr lang="de-DE"/>
            </a:br>
            <a:r>
              <a:rPr lang="de-DE"/>
              <a:t>Wir schauen darauf, warum </a:t>
            </a:r>
            <a:r>
              <a:rPr lang="de-DE" err="1"/>
              <a:t>Detection</a:t>
            </a:r>
            <a:r>
              <a:rPr lang="de-DE"/>
              <a:t> &amp; Response heute neu gedacht werden müssen, wie sich die Bedrohungslandschaft entwickelt hat und warum moderne Angriffe schwerer zu erkennen sind.</a:t>
            </a:r>
            <a:br>
              <a:rPr lang="de-DE"/>
            </a:br>
            <a:br>
              <a:rPr lang="de-DE"/>
            </a:br>
            <a:r>
              <a:rPr lang="de-DE"/>
              <a:t>Im zweiten Teil geht es um:</a:t>
            </a:r>
            <a:br>
              <a:rPr lang="de-DE"/>
            </a:br>
            <a:br>
              <a:rPr lang="de-DE"/>
            </a:br>
            <a:r>
              <a:rPr lang="de-DE" err="1"/>
              <a:t>Connected</a:t>
            </a:r>
            <a:r>
              <a:rPr lang="de-DE"/>
              <a:t> </a:t>
            </a:r>
            <a:r>
              <a:rPr lang="de-DE" err="1"/>
              <a:t>Detection</a:t>
            </a:r>
            <a:r>
              <a:rPr lang="de-DE"/>
              <a:t>.</a:t>
            </a:r>
            <a:br>
              <a:rPr lang="de-DE"/>
            </a:br>
            <a:br>
              <a:rPr lang="de-DE"/>
            </a:br>
            <a:r>
              <a:rPr lang="de-DE"/>
              <a:t>Hier ordnen wir ein, wie XDR hilft, einzelne Signale aus </a:t>
            </a:r>
            <a:r>
              <a:rPr lang="de-DE" err="1"/>
              <a:t>Endpoint</a:t>
            </a:r>
            <a:r>
              <a:rPr lang="de-DE"/>
              <a:t>, Identität, Cloud, E-Mail und Netzwerk zu einem zusammenhängenden </a:t>
            </a:r>
            <a:r>
              <a:rPr lang="de-DE" err="1"/>
              <a:t>Angriffbild</a:t>
            </a:r>
            <a:r>
              <a:rPr lang="de-DE"/>
              <a:t> zu verbinden.</a:t>
            </a:r>
            <a:br>
              <a:rPr lang="de-DE"/>
            </a:br>
            <a:br>
              <a:rPr lang="de-DE"/>
            </a:br>
            <a:r>
              <a:rPr lang="de-DE"/>
              <a:t>Und im dritten Teil geht es um:</a:t>
            </a:r>
            <a:br>
              <a:rPr lang="de-DE"/>
            </a:br>
            <a:br>
              <a:rPr lang="de-DE"/>
            </a:br>
            <a:r>
              <a:rPr lang="de-DE" err="1"/>
              <a:t>Operated</a:t>
            </a:r>
            <a:r>
              <a:rPr lang="de-DE"/>
              <a:t> Response.</a:t>
            </a:r>
            <a:br>
              <a:rPr lang="de-DE"/>
            </a:br>
            <a:br>
              <a:rPr lang="de-DE"/>
            </a:br>
            <a:r>
              <a:rPr lang="de-DE"/>
              <a:t>Also darum, wie MDR aus dieser Erkennung eine betriebene Response-Fähigkeit macht — mit Analysten, Playbooks, Eskalation, Automatisierung und klarer Verantwortung.</a:t>
            </a:r>
            <a:br>
              <a:rPr lang="de-DE"/>
            </a:br>
            <a:br>
              <a:rPr lang="de-DE"/>
            </a:br>
            <a:r>
              <a:rPr lang="de-DE"/>
              <a:t>Die Logik der Keynote ist damit:</a:t>
            </a:r>
            <a:br>
              <a:rPr lang="de-DE"/>
            </a:br>
            <a:br>
              <a:rPr lang="de-DE"/>
            </a:br>
            <a:r>
              <a:rPr lang="de-DE"/>
              <a:t>Von sich wandelnden Bedrohungen zu vernetzter </a:t>
            </a:r>
            <a:r>
              <a:rPr lang="de-DE" err="1"/>
              <a:t>Detection</a:t>
            </a:r>
            <a:r>
              <a:rPr lang="de-DE"/>
              <a:t>, operativer Response und praktischer Umsetzung.</a:t>
            </a:r>
            <a:br>
              <a:rPr lang="de-DE"/>
            </a:br>
            <a:br>
              <a:rPr lang="de-DE"/>
            </a:br>
            <a:r>
              <a:rPr lang="de-DE"/>
              <a:t>Oder kurz gesagt:</a:t>
            </a:r>
            <a:br>
              <a:rPr lang="de-DE"/>
            </a:br>
            <a:br>
              <a:rPr lang="de-DE"/>
            </a:br>
            <a:r>
              <a:rPr lang="de-DE"/>
              <a:t>Von veränderten Bedrohungen über bessere Erkennung hin zu wirksamer Reaktion.</a:t>
            </a:r>
            <a:br>
              <a:rPr lang="de-DE"/>
            </a:br>
            <a:br>
              <a:rPr lang="de-DE"/>
            </a:br>
            <a:r>
              <a:rPr lang="de-DE"/>
              <a:t>Bevor wir in die Bedrohungslage einsteigen, noch eine kurze Einordnung zu Deloitte </a:t>
            </a:r>
            <a:r>
              <a:rPr lang="de-DE" err="1"/>
              <a:t>Cyber</a:t>
            </a:r>
            <a:r>
              <a:rPr lang="de-DE"/>
              <a:t>.</a:t>
            </a:r>
          </a:p>
        </p:txBody>
      </p:sp>
    </p:spTree>
    <p:extLst>
      <p:ext uri="{BB962C8B-B14F-4D97-AF65-F5344CB8AC3E}">
        <p14:creationId xmlns:p14="http://schemas.microsoft.com/office/powerpoint/2010/main" val="1502898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r>
              <a:rPr lang="de-DE"/>
              <a:t>SLIDE 3 – WARUM DELOITTE CYBER</a:t>
            </a:r>
            <a:br>
              <a:rPr lang="de-DE"/>
            </a:br>
            <a:r>
              <a:rPr lang="de-DE"/>
              <a:t>Speaker: Manuel</a:t>
            </a:r>
            <a:br>
              <a:rPr lang="de-DE"/>
            </a:br>
            <a:r>
              <a:rPr lang="de-DE"/>
              <a:t>Zeit: ca. 1:30 min</a:t>
            </a:r>
            <a:br>
              <a:rPr lang="de-DE"/>
            </a:br>
            <a:br>
              <a:rPr lang="de-DE"/>
            </a:br>
            <a:r>
              <a:rPr lang="de-DE"/>
              <a:t>Warum beschäftigen wir uns als Deloitte mit MDR, XDR und modernen Security Operations?</a:t>
            </a:r>
            <a:br>
              <a:rPr lang="de-DE"/>
            </a:br>
            <a:br>
              <a:rPr lang="de-DE"/>
            </a:br>
            <a:r>
              <a:rPr lang="de-DE"/>
              <a:t>Weil diese Themen aus unserer Sicht keine reinen Tool-Themen sind.</a:t>
            </a:r>
            <a:br>
              <a:rPr lang="de-DE"/>
            </a:br>
            <a:br>
              <a:rPr lang="de-DE"/>
            </a:br>
            <a:r>
              <a:rPr lang="de-DE"/>
              <a:t>Natürlich spielen Plattformen, Datenquellen und Technologien eine wichtige Rolle. Aber erfolgreiche Security Operations entstehen erst dann, wenn Strategie, Technologie und Betrieb zusammengedacht werden.</a:t>
            </a:r>
            <a:br>
              <a:rPr lang="de-DE"/>
            </a:br>
            <a:br>
              <a:rPr lang="de-DE"/>
            </a:br>
            <a:r>
              <a:rPr lang="de-DE"/>
              <a:t>Deloitte </a:t>
            </a:r>
            <a:r>
              <a:rPr lang="de-DE" err="1"/>
              <a:t>Cyber</a:t>
            </a:r>
            <a:r>
              <a:rPr lang="de-DE"/>
              <a:t> bringt hier drei Perspektiven zusammen.</a:t>
            </a:r>
            <a:br>
              <a:rPr lang="de-DE"/>
            </a:br>
            <a:br>
              <a:rPr lang="de-DE"/>
            </a:br>
            <a:r>
              <a:rPr lang="de-DE"/>
              <a:t>Erstens: eine breite Marktperspektive auf </a:t>
            </a:r>
            <a:r>
              <a:rPr lang="de-DE" err="1"/>
              <a:t>Cyber</a:t>
            </a:r>
            <a:r>
              <a:rPr lang="de-DE"/>
              <a:t> Services, Bedrohungstrends, Regulierung und Transformation.</a:t>
            </a:r>
            <a:br>
              <a:rPr lang="de-DE"/>
            </a:br>
            <a:br>
              <a:rPr lang="de-DE"/>
            </a:br>
            <a:r>
              <a:rPr lang="de-DE"/>
              <a:t>Zweitens: End-to-End-Fähigkeiten — also Cyber-Strategie, Risiko, Technologieimplementierung, Managed Services und Transformation.</a:t>
            </a:r>
            <a:br>
              <a:rPr lang="de-DE"/>
            </a:br>
            <a:br>
              <a:rPr lang="de-DE"/>
            </a:br>
            <a:r>
              <a:rPr lang="de-DE"/>
              <a:t>Und drittens: Security-Operations-Erfahrung in Bereichen wie SIEM, SOC, </a:t>
            </a:r>
            <a:r>
              <a:rPr lang="de-DE" err="1"/>
              <a:t>Detection</a:t>
            </a:r>
            <a:r>
              <a:rPr lang="de-DE"/>
              <a:t> Engineering, MDR/XDR, Automatisierung und AI-gestütztem Betrieb.</a:t>
            </a:r>
            <a:br>
              <a:rPr lang="de-DE"/>
            </a:br>
            <a:br>
              <a:rPr lang="de-DE"/>
            </a:br>
            <a:r>
              <a:rPr lang="de-DE"/>
              <a:t>Auf der Folie sehen Sie auch den Hinweis auf den Gartner Market Share Report für Security Services, in dem Deloitte nach Umsatz weltweit als Nummer 1 genannt wurde.</a:t>
            </a:r>
            <a:br>
              <a:rPr lang="de-DE"/>
            </a:br>
            <a:br>
              <a:rPr lang="de-DE"/>
            </a:br>
            <a:r>
              <a:rPr lang="de-DE"/>
              <a:t>Das soll hier weniger eine Werbebotschaft sein, sondern vor allem den Kontext setzen: Security Services und moderne Security Operations sind ein sehr relevantes, stark wachsendes Feld.</a:t>
            </a:r>
            <a:br>
              <a:rPr lang="de-DE"/>
            </a:br>
            <a:br>
              <a:rPr lang="de-DE"/>
            </a:br>
            <a:r>
              <a:rPr lang="de-DE"/>
              <a:t>Die zentrale Botschaft ist:</a:t>
            </a:r>
            <a:br>
              <a:rPr lang="de-DE"/>
            </a:br>
            <a:br>
              <a:rPr lang="de-DE"/>
            </a:br>
            <a:r>
              <a:rPr lang="de-DE"/>
              <a:t>Moderne Security Operations brauchen mehr als Tools — sie brauchen integrierte Fähigkeiten aus </a:t>
            </a:r>
            <a:r>
              <a:rPr lang="de-DE" err="1"/>
              <a:t>Cyber</a:t>
            </a:r>
            <a:r>
              <a:rPr lang="de-DE"/>
              <a:t>, Technologie und Risiko.</a:t>
            </a:r>
            <a:br>
              <a:rPr lang="de-DE"/>
            </a:br>
            <a:br>
              <a:rPr lang="de-DE"/>
            </a:br>
            <a:r>
              <a:rPr lang="de-DE"/>
              <a:t>Und damit übergebe ich an Mete, der jetzt fachlich einsteigt und zeigt, warum </a:t>
            </a:r>
            <a:r>
              <a:rPr lang="de-DE" err="1"/>
              <a:t>Detection</a:t>
            </a:r>
            <a:r>
              <a:rPr lang="de-DE"/>
              <a:t> &amp; Response heute ein Umdenken erfordert.</a:t>
            </a:r>
            <a:br>
              <a:rPr lang="de-DE"/>
            </a:br>
            <a:br>
              <a:rPr lang="de-DE"/>
            </a:br>
            <a:endParaRPr lang="de-DE"/>
          </a:p>
        </p:txBody>
      </p:sp>
    </p:spTree>
    <p:extLst>
      <p:ext uri="{BB962C8B-B14F-4D97-AF65-F5344CB8AC3E}">
        <p14:creationId xmlns:p14="http://schemas.microsoft.com/office/powerpoint/2010/main" val="3344635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de-DE"/>
          </a:p>
        </p:txBody>
      </p:sp>
      <p:sp>
        <p:nvSpPr>
          <p:cNvPr id="3" name="Notes Placeholder 2"/>
          <p:cNvSpPr>
            <a:spLocks noGrp="1"/>
          </p:cNvSpPr>
          <p:nvPr>
            <p:ph type="body" idx="1"/>
          </p:nvPr>
        </p:nvSpPr>
        <p:spPr/>
        <p:txBody>
          <a:bodyPr/>
          <a:lstStyle/>
          <a:p>
            <a:r>
              <a:rPr lang="de-DE"/>
              <a:t>SLIDE 4 – WARUM JETZT?</a:t>
            </a:r>
            <a:br>
              <a:rPr lang="de-DE"/>
            </a:br>
            <a:r>
              <a:rPr lang="de-DE"/>
              <a:t>Speaker: Mete</a:t>
            </a:r>
            <a:br>
              <a:rPr lang="de-DE"/>
            </a:br>
            <a:r>
              <a:rPr lang="de-DE"/>
              <a:t>Zeit: ca. 2:15 min</a:t>
            </a:r>
            <a:br>
              <a:rPr lang="de-DE"/>
            </a:br>
            <a:br>
              <a:rPr lang="de-DE"/>
            </a:br>
            <a:r>
              <a:rPr lang="de-DE"/>
              <a:t>Danke Manuel.</a:t>
            </a:r>
            <a:br>
              <a:rPr lang="de-DE"/>
            </a:br>
            <a:br>
              <a:rPr lang="de-DE"/>
            </a:br>
            <a:r>
              <a:rPr lang="de-DE"/>
              <a:t>Dann steigen wir direkt fachlich ein mit der Frage:</a:t>
            </a:r>
            <a:br>
              <a:rPr lang="de-DE"/>
            </a:br>
            <a:br>
              <a:rPr lang="de-DE"/>
            </a:br>
            <a:r>
              <a:rPr lang="de-DE"/>
              <a:t>Warum reden heute eigentlich so viele Unternehmen über MDR, XDR und moderne </a:t>
            </a:r>
            <a:r>
              <a:rPr lang="de-DE" err="1"/>
              <a:t>Detection</a:t>
            </a:r>
            <a:r>
              <a:rPr lang="de-DE"/>
              <a:t> &amp; Response?</a:t>
            </a:r>
            <a:br>
              <a:rPr lang="de-DE"/>
            </a:br>
            <a:br>
              <a:rPr lang="de-DE"/>
            </a:br>
            <a:r>
              <a:rPr lang="de-DE"/>
              <a:t>Aus meiner Sicht gibt es vier zentrale Gründe.</a:t>
            </a:r>
            <a:br>
              <a:rPr lang="de-DE"/>
            </a:br>
            <a:br>
              <a:rPr lang="de-DE"/>
            </a:br>
            <a:r>
              <a:rPr lang="de-DE"/>
              <a:t>Der erste Punkt ist Geschwindigkeit.</a:t>
            </a:r>
            <a:br>
              <a:rPr lang="de-DE"/>
            </a:br>
            <a:br>
              <a:rPr lang="de-DE"/>
            </a:br>
            <a:r>
              <a:rPr lang="de-DE"/>
              <a:t>Angriffe entwickeln sich heute deutlich schneller. Viele Organisationen haben nicht mehr mehrere Tage Zeit, um einen Vorfall zu erkennen, zu bewerten und darauf zu reagieren. In einigen Fällen reden wir über Stunden oder sogar Minuten.</a:t>
            </a:r>
            <a:br>
              <a:rPr lang="de-DE"/>
            </a:br>
            <a:br>
              <a:rPr lang="de-DE"/>
            </a:br>
            <a:r>
              <a:rPr lang="de-DE"/>
              <a:t>Der zweite Punkt ist: Angriffe sind weniger offensichtlich.</a:t>
            </a:r>
            <a:br>
              <a:rPr lang="de-DE"/>
            </a:br>
            <a:br>
              <a:rPr lang="de-DE"/>
            </a:br>
            <a:r>
              <a:rPr lang="de-DE"/>
              <a:t>Angreifer nutzen nicht immer klassische Malware. Sie verwenden legitime Tools, gültige Konten, Admin-Funktionen oder Cloud-Schnittstellen. Und genau das macht es so schwierig, weil viele Aktivitäten auf den ersten Blick wie normale Systemnutzung aussehen.</a:t>
            </a:r>
            <a:br>
              <a:rPr lang="de-DE"/>
            </a:br>
            <a:br>
              <a:rPr lang="de-DE"/>
            </a:br>
            <a:r>
              <a:rPr lang="de-DE"/>
              <a:t>Der dritte Punkt ist die verteilte Angriffsfläche.</a:t>
            </a:r>
            <a:br>
              <a:rPr lang="de-DE"/>
            </a:br>
            <a:br>
              <a:rPr lang="de-DE"/>
            </a:br>
            <a:r>
              <a:rPr lang="de-DE" err="1"/>
              <a:t>Endpoint</a:t>
            </a:r>
            <a:r>
              <a:rPr lang="de-DE"/>
              <a:t>, Identität, Cloud, SaaS, E-Mail und Netzwerk sind aus Unternehmenssicht oft unterschiedliche Plattformen. Für Angreifer ist es aber eine zusammenhängende Umgebung.</a:t>
            </a:r>
            <a:br>
              <a:rPr lang="de-DE"/>
            </a:br>
            <a:br>
              <a:rPr lang="de-DE"/>
            </a:br>
            <a:r>
              <a:rPr lang="de-DE"/>
              <a:t>Und der vierte Punkt ist der operative Druck.</a:t>
            </a:r>
            <a:br>
              <a:rPr lang="de-DE"/>
            </a:br>
            <a:br>
              <a:rPr lang="de-DE"/>
            </a:br>
            <a:r>
              <a:rPr lang="de-DE"/>
              <a:t>Regulatorik, knappe Budgets, Fachkräftemangel und steigende Anforderungen an Reaktionszeiten führen dazu, dass Security Operations effizienter und strukturierter arbeiten müssen.</a:t>
            </a:r>
            <a:br>
              <a:rPr lang="de-DE"/>
            </a:br>
            <a:br>
              <a:rPr lang="de-DE"/>
            </a:br>
            <a:r>
              <a:rPr lang="de-DE"/>
              <a:t>Das Problem ist also nicht nur:</a:t>
            </a:r>
            <a:br>
              <a:rPr lang="de-DE"/>
            </a:br>
            <a:br>
              <a:rPr lang="de-DE"/>
            </a:br>
            <a:r>
              <a:rPr lang="de-DE"/>
              <a:t>„Haben wir genug Security-Daten?“</a:t>
            </a:r>
            <a:br>
              <a:rPr lang="de-DE"/>
            </a:br>
            <a:br>
              <a:rPr lang="de-DE"/>
            </a:br>
            <a:r>
              <a:rPr lang="de-DE"/>
              <a:t>Viele Unternehmen haben bereits sehr viele Daten.</a:t>
            </a:r>
            <a:br>
              <a:rPr lang="de-DE"/>
            </a:br>
            <a:br>
              <a:rPr lang="de-DE"/>
            </a:br>
            <a:r>
              <a:rPr lang="de-DE"/>
              <a:t>Die wichtigere Frage ist:</a:t>
            </a:r>
            <a:br>
              <a:rPr lang="de-DE"/>
            </a:br>
            <a:br>
              <a:rPr lang="de-DE"/>
            </a:br>
            <a:r>
              <a:rPr lang="de-DE"/>
              <a:t>Können wir aus diesen Daten schnell genug erkennen, was wirklich zählt — und können wir dann handeln?</a:t>
            </a:r>
            <a:br>
              <a:rPr lang="de-DE"/>
            </a:br>
            <a:br>
              <a:rPr lang="de-DE"/>
            </a:br>
            <a:r>
              <a:rPr lang="de-DE"/>
              <a:t>Und genau das sehen wir auch in aktuellen Bedrohungsberichten.</a:t>
            </a:r>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de-DE"/>
          </a:p>
        </p:txBody>
      </p:sp>
      <p:sp>
        <p:nvSpPr>
          <p:cNvPr id="3" name="Notes Placeholder 2"/>
          <p:cNvSpPr>
            <a:spLocks noGrp="1"/>
          </p:cNvSpPr>
          <p:nvPr>
            <p:ph type="body" idx="1"/>
          </p:nvPr>
        </p:nvSpPr>
        <p:spPr/>
        <p:txBody>
          <a:bodyPr/>
          <a:lstStyle/>
          <a:p>
            <a:r>
              <a:rPr lang="de-DE"/>
              <a:t>SLIDE 5 – BEDROHUNGSLANDSCHAFT</a:t>
            </a:r>
            <a:br>
              <a:rPr lang="de-DE"/>
            </a:br>
            <a:r>
              <a:rPr lang="de-DE"/>
              <a:t>Speaker: Mete</a:t>
            </a:r>
            <a:br>
              <a:rPr lang="de-DE"/>
            </a:br>
            <a:r>
              <a:rPr lang="de-DE"/>
              <a:t>Zeit: ca. 2:40 min</a:t>
            </a:r>
            <a:br>
              <a:rPr lang="de-DE"/>
            </a:br>
            <a:br>
              <a:rPr lang="de-DE"/>
            </a:br>
            <a:r>
              <a:rPr lang="de-DE"/>
              <a:t>Diese Folie zeigt ein paar Zahlen aus aktuellen Threat Reports.</a:t>
            </a:r>
            <a:br>
              <a:rPr lang="de-DE"/>
            </a:br>
            <a:br>
              <a:rPr lang="de-DE"/>
            </a:br>
            <a:r>
              <a:rPr lang="de-DE"/>
              <a:t>Ich möchte sie nicht einzeln überfrachten, sondern vor allem die Richtung deutlich machen.</a:t>
            </a:r>
            <a:br>
              <a:rPr lang="de-DE"/>
            </a:br>
            <a:br>
              <a:rPr lang="de-DE"/>
            </a:br>
            <a:r>
              <a:rPr lang="de-DE" err="1"/>
              <a:t>CrowdStrike</a:t>
            </a:r>
            <a:r>
              <a:rPr lang="de-DE"/>
              <a:t> berichtet im Global Threat Report 2026 von einer durchschnittlichen </a:t>
            </a:r>
            <a:r>
              <a:rPr lang="de-DE" err="1"/>
              <a:t>eCrime</a:t>
            </a:r>
            <a:r>
              <a:rPr lang="de-DE"/>
              <a:t>-Breakout-Zeit von 29 Minuten.</a:t>
            </a:r>
            <a:br>
              <a:rPr lang="de-DE"/>
            </a:br>
            <a:br>
              <a:rPr lang="de-DE"/>
            </a:br>
            <a:r>
              <a:rPr lang="de-DE"/>
              <a:t>Das heißt: Nach dem ersten Zugriff bewegen sich Angreifer teilweise extrem schnell weiter.</a:t>
            </a:r>
            <a:br>
              <a:rPr lang="de-DE"/>
            </a:br>
            <a:br>
              <a:rPr lang="de-DE"/>
            </a:br>
            <a:r>
              <a:rPr lang="de-DE"/>
              <a:t>Ebenfalls von </a:t>
            </a:r>
            <a:r>
              <a:rPr lang="de-DE" err="1"/>
              <a:t>CrowdStrike</a:t>
            </a:r>
            <a:r>
              <a:rPr lang="de-DE"/>
              <a:t> stammt die Zahl, dass 82 Prozent der Erkennungen malware-frei waren.</a:t>
            </a:r>
            <a:br>
              <a:rPr lang="de-DE"/>
            </a:br>
            <a:br>
              <a:rPr lang="de-DE"/>
            </a:br>
            <a:r>
              <a:rPr lang="de-DE"/>
              <a:t>Das ist wichtig, weil es zeigt:</a:t>
            </a:r>
            <a:br>
              <a:rPr lang="de-DE"/>
            </a:br>
            <a:br>
              <a:rPr lang="de-DE"/>
            </a:br>
            <a:r>
              <a:rPr lang="de-DE"/>
              <a:t>Viele relevante Angriffe basieren nicht mehr auf klassischer Malware, sondern auf legitimen Tools, gültigen Accounts oder Living-off-</a:t>
            </a:r>
            <a:r>
              <a:rPr lang="de-DE" err="1"/>
              <a:t>the</a:t>
            </a:r>
            <a:r>
              <a:rPr lang="de-DE"/>
              <a:t>-Land-Techniken.</a:t>
            </a:r>
            <a:br>
              <a:rPr lang="de-DE"/>
            </a:br>
            <a:br>
              <a:rPr lang="de-DE"/>
            </a:br>
            <a:r>
              <a:rPr lang="de-DE"/>
              <a:t>Sophos nennt kompromittierte Zugangsdaten mit 41 Prozent als eine der wichtigsten Ursachen in untersuchten Vorfällen.</a:t>
            </a:r>
            <a:br>
              <a:rPr lang="de-DE"/>
            </a:br>
            <a:br>
              <a:rPr lang="de-DE"/>
            </a:br>
            <a:r>
              <a:rPr lang="de-DE"/>
              <a:t>Das bestätigt:</a:t>
            </a:r>
            <a:br>
              <a:rPr lang="de-DE"/>
            </a:br>
            <a:br>
              <a:rPr lang="de-DE"/>
            </a:br>
            <a:r>
              <a:rPr lang="de-DE"/>
              <a:t>Identität ist heute ein zentraler Teil der Angriffsfläche.</a:t>
            </a:r>
            <a:br>
              <a:rPr lang="de-DE"/>
            </a:br>
            <a:br>
              <a:rPr lang="de-DE"/>
            </a:br>
            <a:r>
              <a:rPr lang="de-DE"/>
              <a:t>Verizon zeigt im DBIR 2026, dass Software-Schwachstellen ebenfalls ein sehr wichtiger Einstiegspunkt bleiben.</a:t>
            </a:r>
            <a:br>
              <a:rPr lang="de-DE"/>
            </a:br>
            <a:br>
              <a:rPr lang="de-DE"/>
            </a:br>
            <a:r>
              <a:rPr lang="de-DE"/>
              <a:t>Also:</a:t>
            </a:r>
            <a:br>
              <a:rPr lang="de-DE"/>
            </a:br>
            <a:br>
              <a:rPr lang="de-DE"/>
            </a:br>
            <a:r>
              <a:rPr lang="de-DE"/>
              <a:t>Es geht nicht nur um Identität, sondern auch weiterhin um </a:t>
            </a:r>
            <a:r>
              <a:rPr lang="de-DE" err="1"/>
              <a:t>Exposure</a:t>
            </a:r>
            <a:r>
              <a:rPr lang="de-DE"/>
              <a:t>, Patch Management und die Reduzierung der Angriffsfläche.</a:t>
            </a:r>
            <a:br>
              <a:rPr lang="de-DE"/>
            </a:br>
            <a:br>
              <a:rPr lang="de-DE"/>
            </a:br>
            <a:r>
              <a:rPr lang="de-DE"/>
              <a:t>Und Unit 42 zeigt, wie schnell Exfiltration in manchen Fällen passiert.</a:t>
            </a:r>
            <a:br>
              <a:rPr lang="de-DE"/>
            </a:br>
            <a:br>
              <a:rPr lang="de-DE"/>
            </a:br>
            <a:r>
              <a:rPr lang="de-DE"/>
              <a:t>Das schnellste Quartil lag bei rund 72 Minuten bis zur Exfiltration.</a:t>
            </a:r>
            <a:br>
              <a:rPr lang="de-DE"/>
            </a:br>
            <a:br>
              <a:rPr lang="de-DE"/>
            </a:br>
            <a:r>
              <a:rPr lang="de-DE"/>
              <a:t>Was bedeutet das für SOCs?</a:t>
            </a:r>
            <a:br>
              <a:rPr lang="de-DE"/>
            </a:br>
            <a:br>
              <a:rPr lang="de-DE"/>
            </a:br>
            <a:r>
              <a:rPr lang="de-DE"/>
              <a:t>Wir brauchen domänenübergreifende Sichtbarkeit.</a:t>
            </a:r>
            <a:br>
              <a:rPr lang="de-DE"/>
            </a:br>
            <a:br>
              <a:rPr lang="de-DE"/>
            </a:br>
            <a:r>
              <a:rPr lang="de-DE"/>
              <a:t>Wir brauchen priorisierte Erkennungen.</a:t>
            </a:r>
            <a:br>
              <a:rPr lang="de-DE"/>
            </a:br>
            <a:br>
              <a:rPr lang="de-DE"/>
            </a:br>
            <a:r>
              <a:rPr lang="de-DE"/>
              <a:t>Wir brauchen schnellere Triage.</a:t>
            </a:r>
            <a:br>
              <a:rPr lang="de-DE"/>
            </a:br>
            <a:br>
              <a:rPr lang="de-DE"/>
            </a:br>
            <a:r>
              <a:rPr lang="de-DE"/>
              <a:t>Und wir brauchen klare Reaktionsbefugnisse.</a:t>
            </a:r>
            <a:br>
              <a:rPr lang="de-DE"/>
            </a:br>
            <a:br>
              <a:rPr lang="de-DE"/>
            </a:br>
            <a:r>
              <a:rPr lang="de-DE"/>
              <a:t>Denn moderne Angriffe kombinieren häufig mehrere Dinge:</a:t>
            </a:r>
            <a:br>
              <a:rPr lang="de-DE"/>
            </a:br>
            <a:br>
              <a:rPr lang="de-DE"/>
            </a:br>
            <a:r>
              <a:rPr lang="de-DE"/>
              <a:t>Identitätsmissbrauch, legitime Tools, Cloud-Zugriffe und schnelle Bewegung.</a:t>
            </a:r>
            <a:br>
              <a:rPr lang="de-DE"/>
            </a:br>
            <a:br>
              <a:rPr lang="de-DE"/>
            </a:br>
            <a:r>
              <a:rPr lang="de-DE"/>
              <a:t>Damit kommen wir zur eigentlichen </a:t>
            </a:r>
            <a:r>
              <a:rPr lang="de-DE" err="1"/>
              <a:t>Detection</a:t>
            </a:r>
            <a:r>
              <a:rPr lang="de-DE"/>
              <a:t>-Herausforderung:</a:t>
            </a:r>
            <a:br>
              <a:rPr lang="de-DE"/>
            </a:br>
            <a:br>
              <a:rPr lang="de-DE"/>
            </a:br>
            <a:r>
              <a:rPr lang="de-DE"/>
              <a:t>Warum ist es so schwer, solche Angriffe rechtzeitig zu erkennen?</a:t>
            </a:r>
            <a:br>
              <a:rPr lang="de-DE"/>
            </a:br>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r>
              <a:rPr lang="de-DE"/>
              <a:t>SLIDE 6 – DIE DETECTION-HERAUSFORDERUNG</a:t>
            </a:r>
            <a:br>
              <a:rPr lang="de-DE"/>
            </a:br>
            <a:r>
              <a:rPr lang="de-DE"/>
              <a:t>Speaker: Mete</a:t>
            </a:r>
            <a:br>
              <a:rPr lang="de-DE"/>
            </a:br>
            <a:r>
              <a:rPr lang="de-DE"/>
              <a:t>Zeit: ca. 2:20 min</a:t>
            </a:r>
            <a:br>
              <a:rPr lang="de-DE"/>
            </a:br>
            <a:br>
              <a:rPr lang="de-DE"/>
            </a:br>
            <a:r>
              <a:rPr lang="de-DE"/>
              <a:t>Ein moderner Angriff besteht selten aus einem einzigen klaren Alarm.</a:t>
            </a:r>
            <a:br>
              <a:rPr lang="de-DE"/>
            </a:br>
            <a:br>
              <a:rPr lang="de-DE"/>
            </a:br>
            <a:r>
              <a:rPr lang="de-DE"/>
              <a:t>Stellen wir uns eine typische Angriffskette vor.</a:t>
            </a:r>
            <a:br>
              <a:rPr lang="de-DE"/>
            </a:br>
            <a:br>
              <a:rPr lang="de-DE"/>
            </a:br>
            <a:r>
              <a:rPr lang="de-DE"/>
              <a:t>Jemand klickt auf einen Phishing-Link.</a:t>
            </a:r>
            <a:br>
              <a:rPr lang="de-DE"/>
            </a:br>
            <a:br>
              <a:rPr lang="de-DE"/>
            </a:br>
            <a:r>
              <a:rPr lang="de-DE"/>
              <a:t>Danach sehen wir vielleicht ein ungewöhnliches Login oder eine MFA-Anomalie.</a:t>
            </a:r>
            <a:br>
              <a:rPr lang="de-DE"/>
            </a:br>
            <a:br>
              <a:rPr lang="de-DE"/>
            </a:br>
            <a:r>
              <a:rPr lang="de-DE"/>
              <a:t>Später gibt es verdächtige Prozessaktivität auf einem </a:t>
            </a:r>
            <a:r>
              <a:rPr lang="de-DE" err="1"/>
              <a:t>Endpoint</a:t>
            </a:r>
            <a:r>
              <a:rPr lang="de-DE"/>
              <a:t>.</a:t>
            </a:r>
            <a:br>
              <a:rPr lang="de-DE"/>
            </a:br>
            <a:br>
              <a:rPr lang="de-DE"/>
            </a:br>
            <a:r>
              <a:rPr lang="de-DE"/>
              <a:t>Dann auffälligen Zugriff auf Cloud- oder SaaS-Daten.</a:t>
            </a:r>
            <a:br>
              <a:rPr lang="de-DE"/>
            </a:br>
            <a:br>
              <a:rPr lang="de-DE"/>
            </a:br>
            <a:r>
              <a:rPr lang="de-DE"/>
              <a:t>Und irgendwo sehen wir vielleicht eine verdächtige Netzwerkverbindung.</a:t>
            </a:r>
            <a:br>
              <a:rPr lang="de-DE"/>
            </a:br>
            <a:br>
              <a:rPr lang="de-DE"/>
            </a:br>
            <a:r>
              <a:rPr lang="de-DE"/>
              <a:t>Das Schwierige ist:</a:t>
            </a:r>
            <a:br>
              <a:rPr lang="de-DE"/>
            </a:br>
            <a:br>
              <a:rPr lang="de-DE"/>
            </a:br>
            <a:r>
              <a:rPr lang="de-DE"/>
              <a:t>Jedes dieser Signale kann für sich genommen relativ klein aussehen.</a:t>
            </a:r>
            <a:br>
              <a:rPr lang="de-DE"/>
            </a:br>
            <a:br>
              <a:rPr lang="de-DE"/>
            </a:br>
            <a:r>
              <a:rPr lang="de-DE"/>
              <a:t>Ein Login kann legitim sein.</a:t>
            </a:r>
            <a:br>
              <a:rPr lang="de-DE"/>
            </a:br>
            <a:br>
              <a:rPr lang="de-DE"/>
            </a:br>
            <a:r>
              <a:rPr lang="de-DE"/>
              <a:t>Ein PowerShell-Prozess kann gewollt sein.</a:t>
            </a:r>
            <a:br>
              <a:rPr lang="de-DE"/>
            </a:br>
            <a:br>
              <a:rPr lang="de-DE"/>
            </a:br>
            <a:r>
              <a:rPr lang="de-DE"/>
              <a:t>Ein Cloud-Zugriff kann Business-as-</a:t>
            </a:r>
            <a:r>
              <a:rPr lang="de-DE" err="1"/>
              <a:t>usual</a:t>
            </a:r>
            <a:r>
              <a:rPr lang="de-DE"/>
              <a:t> sein.</a:t>
            </a:r>
            <a:br>
              <a:rPr lang="de-DE"/>
            </a:br>
            <a:br>
              <a:rPr lang="de-DE"/>
            </a:br>
            <a:r>
              <a:rPr lang="de-DE"/>
              <a:t>Eine einzelne E-Mail kann verdächtig sein, aber noch keinen Incident beweisen.</a:t>
            </a:r>
            <a:br>
              <a:rPr lang="de-DE"/>
            </a:br>
            <a:br>
              <a:rPr lang="de-DE"/>
            </a:br>
            <a:r>
              <a:rPr lang="de-DE"/>
              <a:t>Und jedes Tool sieht nur einen Ausschnitt.</a:t>
            </a:r>
            <a:br>
              <a:rPr lang="de-DE"/>
            </a:br>
            <a:br>
              <a:rPr lang="de-DE"/>
            </a:br>
            <a:r>
              <a:rPr lang="de-DE"/>
              <a:t>Das E-Mail-System sieht die Nachricht.</a:t>
            </a:r>
            <a:br>
              <a:rPr lang="de-DE"/>
            </a:br>
            <a:br>
              <a:rPr lang="de-DE"/>
            </a:br>
            <a:r>
              <a:rPr lang="de-DE"/>
              <a:t>Identity sieht das Login.</a:t>
            </a:r>
            <a:br>
              <a:rPr lang="de-DE"/>
            </a:br>
            <a:br>
              <a:rPr lang="de-DE"/>
            </a:br>
            <a:r>
              <a:rPr lang="de-DE"/>
              <a:t>EDR sieht den Prozess.</a:t>
            </a:r>
            <a:br>
              <a:rPr lang="de-DE"/>
            </a:br>
            <a:br>
              <a:rPr lang="de-DE"/>
            </a:br>
            <a:r>
              <a:rPr lang="de-DE"/>
              <a:t>Cloud sieht API-Aktivitäten.</a:t>
            </a:r>
            <a:br>
              <a:rPr lang="de-DE"/>
            </a:br>
            <a:br>
              <a:rPr lang="de-DE"/>
            </a:br>
            <a:r>
              <a:rPr lang="de-DE"/>
              <a:t>Network sieht Verbindungen.</a:t>
            </a:r>
            <a:br>
              <a:rPr lang="de-DE"/>
            </a:br>
            <a:br>
              <a:rPr lang="de-DE"/>
            </a:br>
            <a:r>
              <a:rPr lang="de-DE"/>
              <a:t>Aber der Angriff entsteht aus dem Zusammenhang.</a:t>
            </a:r>
            <a:br>
              <a:rPr lang="de-DE"/>
            </a:br>
            <a:br>
              <a:rPr lang="de-DE"/>
            </a:br>
            <a:r>
              <a:rPr lang="de-DE"/>
              <a:t>Deshalb ist die Herausforderung nicht einfach, noch mehr Daten zu sammeln.</a:t>
            </a:r>
            <a:br>
              <a:rPr lang="de-DE"/>
            </a:br>
            <a:br>
              <a:rPr lang="de-DE"/>
            </a:br>
            <a:r>
              <a:rPr lang="de-DE"/>
              <a:t>Viele Organisationen sammeln bereits sehr viel.</a:t>
            </a:r>
            <a:br>
              <a:rPr lang="de-DE"/>
            </a:br>
            <a:br>
              <a:rPr lang="de-DE"/>
            </a:br>
            <a:r>
              <a:rPr lang="de-DE"/>
              <a:t>Die eigentliche Herausforderung ist:</a:t>
            </a:r>
            <a:br>
              <a:rPr lang="de-DE"/>
            </a:br>
            <a:br>
              <a:rPr lang="de-DE"/>
            </a:br>
            <a:r>
              <a:rPr lang="de-DE"/>
              <a:t>Wie verbinden wir die richtigen Signale so, dass daraus Kontext entsteht?</a:t>
            </a:r>
            <a:br>
              <a:rPr lang="de-DE"/>
            </a:br>
            <a:br>
              <a:rPr lang="de-DE"/>
            </a:br>
            <a:r>
              <a:rPr lang="de-DE"/>
              <a:t>Und genau hier setzt XDR an.</a:t>
            </a:r>
            <a:br>
              <a:rPr lang="de-DE"/>
            </a:br>
            <a:endParaRPr lang="de-DE"/>
          </a:p>
        </p:txBody>
      </p:sp>
    </p:spTree>
    <p:extLst>
      <p:ext uri="{BB962C8B-B14F-4D97-AF65-F5344CB8AC3E}">
        <p14:creationId xmlns:p14="http://schemas.microsoft.com/office/powerpoint/2010/main" val="1381516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de-DE"/>
          </a:p>
        </p:txBody>
      </p:sp>
      <p:sp>
        <p:nvSpPr>
          <p:cNvPr id="3" name="Notes Placeholder 2"/>
          <p:cNvSpPr>
            <a:spLocks noGrp="1"/>
          </p:cNvSpPr>
          <p:nvPr>
            <p:ph type="body" idx="1"/>
          </p:nvPr>
        </p:nvSpPr>
        <p:spPr/>
        <p:txBody>
          <a:bodyPr/>
          <a:lstStyle/>
          <a:p>
            <a:r>
              <a:rPr lang="de-DE"/>
              <a:t>SLIDE 7 – XDR: DAS VOLLSTÄNDIGE ANGRIFFSBILD AUFBAUEN</a:t>
            </a:r>
            <a:br>
              <a:rPr lang="de-DE"/>
            </a:br>
            <a:r>
              <a:rPr lang="de-DE"/>
              <a:t>Speaker: Mete</a:t>
            </a:r>
            <a:br>
              <a:rPr lang="de-DE"/>
            </a:br>
            <a:r>
              <a:rPr lang="de-DE"/>
              <a:t>Zeit: ca. 2:15 min</a:t>
            </a:r>
            <a:br>
              <a:rPr lang="de-DE"/>
            </a:br>
            <a:br>
              <a:rPr lang="de-DE"/>
            </a:br>
            <a:r>
              <a:rPr lang="de-DE"/>
              <a:t>XDR kann man sich als Fähigkeit vorstellen, aus isolierten Signalen ein vollständigeres </a:t>
            </a:r>
            <a:r>
              <a:rPr lang="de-DE" err="1"/>
              <a:t>Angriffbild</a:t>
            </a:r>
            <a:r>
              <a:rPr lang="de-DE"/>
              <a:t> zu bauen.</a:t>
            </a:r>
            <a:br>
              <a:rPr lang="de-DE"/>
            </a:br>
            <a:br>
              <a:rPr lang="de-DE"/>
            </a:br>
            <a:r>
              <a:rPr lang="de-DE"/>
              <a:t>Links sehen wir einzelne Alerts:</a:t>
            </a:r>
            <a:br>
              <a:rPr lang="de-DE"/>
            </a:br>
            <a:br>
              <a:rPr lang="de-DE"/>
            </a:br>
            <a:r>
              <a:rPr lang="de-DE"/>
              <a:t>E-Mail, Identität, </a:t>
            </a:r>
            <a:r>
              <a:rPr lang="de-DE" err="1"/>
              <a:t>Endpoint</a:t>
            </a:r>
            <a:r>
              <a:rPr lang="de-DE"/>
              <a:t>, Cloud, Netzwerk.</a:t>
            </a:r>
            <a:br>
              <a:rPr lang="de-DE"/>
            </a:br>
            <a:br>
              <a:rPr lang="de-DE"/>
            </a:br>
            <a:r>
              <a:rPr lang="de-DE"/>
              <a:t>Jeder Alert kann für sich genommen relevant sein.</a:t>
            </a:r>
            <a:br>
              <a:rPr lang="de-DE"/>
            </a:br>
            <a:br>
              <a:rPr lang="de-DE"/>
            </a:br>
            <a:r>
              <a:rPr lang="de-DE"/>
              <a:t>Aber wenn sie getrennt bleiben, entsteht schnell Alert-Flut.</a:t>
            </a:r>
            <a:br>
              <a:rPr lang="de-DE"/>
            </a:br>
            <a:br>
              <a:rPr lang="de-DE"/>
            </a:br>
            <a:r>
              <a:rPr lang="de-DE"/>
              <a:t>Das SOC sieht viel — aber der Zusammenhang fehlt.</a:t>
            </a:r>
            <a:br>
              <a:rPr lang="de-DE"/>
            </a:br>
            <a:br>
              <a:rPr lang="de-DE"/>
            </a:br>
            <a:r>
              <a:rPr lang="de-DE"/>
              <a:t>XDR versucht genau diesen Zusammenhang herzustellen.</a:t>
            </a:r>
            <a:br>
              <a:rPr lang="de-DE"/>
            </a:br>
            <a:br>
              <a:rPr lang="de-DE"/>
            </a:br>
            <a:r>
              <a:rPr lang="de-DE"/>
              <a:t>Welche Events gehören zusammen?</a:t>
            </a:r>
            <a:br>
              <a:rPr lang="de-DE"/>
            </a:br>
            <a:br>
              <a:rPr lang="de-DE"/>
            </a:br>
            <a:r>
              <a:rPr lang="de-DE"/>
              <a:t>Ist derselbe User betroffen?</a:t>
            </a:r>
            <a:br>
              <a:rPr lang="de-DE"/>
            </a:br>
            <a:br>
              <a:rPr lang="de-DE"/>
            </a:br>
            <a:r>
              <a:rPr lang="de-DE"/>
              <a:t>Derselbe Host?</a:t>
            </a:r>
            <a:br>
              <a:rPr lang="de-DE"/>
            </a:br>
            <a:br>
              <a:rPr lang="de-DE"/>
            </a:br>
            <a:r>
              <a:rPr lang="de-DE"/>
              <a:t>Dieselbe IP?</a:t>
            </a:r>
            <a:br>
              <a:rPr lang="de-DE"/>
            </a:br>
            <a:br>
              <a:rPr lang="de-DE"/>
            </a:br>
            <a:r>
              <a:rPr lang="de-DE"/>
              <a:t>Dieselbe Session?</a:t>
            </a:r>
            <a:br>
              <a:rPr lang="de-DE"/>
            </a:br>
            <a:br>
              <a:rPr lang="de-DE"/>
            </a:br>
            <a:r>
              <a:rPr lang="de-DE"/>
              <a:t>Gibt es eine Zeitachse, die eine plausible Angriffskette ergibt?</a:t>
            </a:r>
            <a:br>
              <a:rPr lang="de-DE"/>
            </a:br>
            <a:br>
              <a:rPr lang="de-DE"/>
            </a:br>
            <a:r>
              <a:rPr lang="de-DE"/>
              <a:t>Der Mehrwert von XDR ist also nicht einfach „noch ein Tool“ oder „noch ein Dashboard“.</a:t>
            </a:r>
            <a:br>
              <a:rPr lang="de-DE"/>
            </a:br>
            <a:br>
              <a:rPr lang="de-DE"/>
            </a:br>
            <a:r>
              <a:rPr lang="de-DE"/>
              <a:t>Der Mehrwert entsteht, wenn aus mehreren einzelnen Alerts ein priorisierter Incident wird.</a:t>
            </a:r>
            <a:br>
              <a:rPr lang="de-DE"/>
            </a:br>
            <a:br>
              <a:rPr lang="de-DE"/>
            </a:br>
            <a:r>
              <a:rPr lang="de-DE"/>
              <a:t>Mit Kontext.</a:t>
            </a:r>
            <a:br>
              <a:rPr lang="de-DE"/>
            </a:br>
            <a:br>
              <a:rPr lang="de-DE"/>
            </a:br>
            <a:r>
              <a:rPr lang="de-DE"/>
              <a:t>Mit Umfang.</a:t>
            </a:r>
            <a:br>
              <a:rPr lang="de-DE"/>
            </a:br>
            <a:br>
              <a:rPr lang="de-DE"/>
            </a:br>
            <a:r>
              <a:rPr lang="de-DE"/>
              <a:t>Mit Zeitachse.</a:t>
            </a:r>
            <a:br>
              <a:rPr lang="de-DE"/>
            </a:br>
            <a:br>
              <a:rPr lang="de-DE"/>
            </a:br>
            <a:r>
              <a:rPr lang="de-DE"/>
              <a:t>Und mit möglichen nächsten Schritten.</a:t>
            </a:r>
            <a:br>
              <a:rPr lang="de-DE"/>
            </a:br>
            <a:br>
              <a:rPr lang="de-DE"/>
            </a:br>
            <a:r>
              <a:rPr lang="de-DE"/>
              <a:t>Deshalb ist der Satz unten wichtig:</a:t>
            </a:r>
            <a:br>
              <a:rPr lang="de-DE"/>
            </a:br>
            <a:br>
              <a:rPr lang="de-DE"/>
            </a:br>
            <a:r>
              <a:rPr lang="de-DE"/>
              <a:t>Weniger Rauschen. Mehr Kontext. Schnellere Response.</a:t>
            </a:r>
            <a:br>
              <a:rPr lang="de-DE"/>
            </a:br>
            <a:br>
              <a:rPr lang="de-DE"/>
            </a:br>
            <a:r>
              <a:rPr lang="de-DE"/>
              <a:t>Aber:</a:t>
            </a:r>
            <a:br>
              <a:rPr lang="de-DE"/>
            </a:br>
            <a:br>
              <a:rPr lang="de-DE"/>
            </a:br>
            <a:r>
              <a:rPr lang="de-DE"/>
              <a:t>Kontext allein reicht nicht.</a:t>
            </a:r>
            <a:br>
              <a:rPr lang="de-DE"/>
            </a:br>
            <a:br>
              <a:rPr lang="de-DE"/>
            </a:br>
            <a:r>
              <a:rPr lang="de-DE"/>
              <a:t>Jemand muss diesen Kontext bewerten, priorisieren und in eine Reaktion übersetzen.</a:t>
            </a:r>
            <a:br>
              <a:rPr lang="de-DE"/>
            </a:br>
            <a:br>
              <a:rPr lang="de-DE"/>
            </a:br>
            <a:r>
              <a:rPr lang="de-DE"/>
              <a:t>Und damit sind wir bei MDR.</a:t>
            </a:r>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de-DE"/>
          </a:p>
        </p:txBody>
      </p:sp>
      <p:sp>
        <p:nvSpPr>
          <p:cNvPr id="3" name="Notes Placeholder 2"/>
          <p:cNvSpPr>
            <a:spLocks noGrp="1"/>
          </p:cNvSpPr>
          <p:nvPr>
            <p:ph type="body" idx="1"/>
          </p:nvPr>
        </p:nvSpPr>
        <p:spPr/>
        <p:txBody>
          <a:bodyPr/>
          <a:lstStyle/>
          <a:p>
            <a:r>
              <a:rPr lang="de-DE"/>
              <a:t>SLIDE 8 – MDR: VON DER ALERT-FLUT ZUR OPERATIVEN RESPONSE</a:t>
            </a:r>
            <a:br>
              <a:rPr lang="de-DE"/>
            </a:br>
            <a:r>
              <a:rPr lang="de-DE"/>
              <a:t>Speaker: Mete</a:t>
            </a:r>
            <a:br>
              <a:rPr lang="de-DE"/>
            </a:br>
            <a:r>
              <a:rPr lang="de-DE"/>
              <a:t>Zeit: ca. 2:20 min</a:t>
            </a:r>
            <a:br>
              <a:rPr lang="de-DE"/>
            </a:br>
            <a:br>
              <a:rPr lang="de-DE"/>
            </a:br>
            <a:r>
              <a:rPr lang="de-DE"/>
              <a:t>MDR ist aus meiner Sicht am besten als Betriebsmodell zu verstehen.</a:t>
            </a:r>
            <a:br>
              <a:rPr lang="de-DE"/>
            </a:br>
            <a:br>
              <a:rPr lang="de-DE"/>
            </a:br>
            <a:r>
              <a:rPr lang="de-DE"/>
              <a:t>Wenn XDR die Signale verbindet, dann sorgt MDR dafür, dass daraus eine betriebene Response-Fähigkeit wird.</a:t>
            </a:r>
            <a:br>
              <a:rPr lang="de-DE"/>
            </a:br>
            <a:br>
              <a:rPr lang="de-DE"/>
            </a:br>
            <a:r>
              <a:rPr lang="de-DE"/>
              <a:t>Links haben wir weiterhin viele Signale:</a:t>
            </a:r>
            <a:br>
              <a:rPr lang="de-DE"/>
            </a:br>
            <a:br>
              <a:rPr lang="de-DE"/>
            </a:br>
            <a:r>
              <a:rPr lang="de-DE" err="1"/>
              <a:t>Endpoint</a:t>
            </a:r>
            <a:r>
              <a:rPr lang="de-DE"/>
              <a:t>, Identität, Cloud, E-Mail, Netzwerk.</a:t>
            </a:r>
            <a:br>
              <a:rPr lang="de-DE"/>
            </a:br>
            <a:br>
              <a:rPr lang="de-DE"/>
            </a:br>
            <a:r>
              <a:rPr lang="de-DE"/>
              <a:t>In der Mitte steht die MDR-Betriebsebene.</a:t>
            </a:r>
            <a:br>
              <a:rPr lang="de-DE"/>
            </a:br>
            <a:br>
              <a:rPr lang="de-DE"/>
            </a:br>
            <a:r>
              <a:rPr lang="de-DE"/>
              <a:t>Dort kommen Analysten, Playbooks, Threat Intelligence und Eskalationswege zusammen.</a:t>
            </a:r>
            <a:br>
              <a:rPr lang="de-DE"/>
            </a:br>
            <a:br>
              <a:rPr lang="de-DE"/>
            </a:br>
            <a:r>
              <a:rPr lang="de-DE"/>
              <a:t>Das klingt erst einmal einfach.</a:t>
            </a:r>
            <a:br>
              <a:rPr lang="de-DE"/>
            </a:br>
            <a:br>
              <a:rPr lang="de-DE"/>
            </a:br>
            <a:r>
              <a:rPr lang="de-DE"/>
              <a:t>Ist in der Praxis aber oft genau der entscheidende Punkt.</a:t>
            </a:r>
            <a:br>
              <a:rPr lang="de-DE"/>
            </a:br>
            <a:br>
              <a:rPr lang="de-DE"/>
            </a:br>
            <a:r>
              <a:rPr lang="de-DE"/>
              <a:t>Wer schaut nachts auf kritische Alerts?</a:t>
            </a:r>
            <a:br>
              <a:rPr lang="de-DE"/>
            </a:br>
            <a:br>
              <a:rPr lang="de-DE"/>
            </a:br>
            <a:r>
              <a:rPr lang="de-DE"/>
              <a:t>Wer validiert, ob etwas echt ist oder ein </a:t>
            </a:r>
            <a:r>
              <a:rPr lang="de-DE" err="1"/>
              <a:t>False</a:t>
            </a:r>
            <a:r>
              <a:rPr lang="de-DE"/>
              <a:t> Positive?</a:t>
            </a:r>
            <a:br>
              <a:rPr lang="de-DE"/>
            </a:br>
            <a:br>
              <a:rPr lang="de-DE"/>
            </a:br>
            <a:r>
              <a:rPr lang="de-DE"/>
              <a:t>Wer kennt die Kritikalität der Systeme?</a:t>
            </a:r>
            <a:br>
              <a:rPr lang="de-DE"/>
            </a:br>
            <a:br>
              <a:rPr lang="de-DE"/>
            </a:br>
            <a:r>
              <a:rPr lang="de-DE"/>
              <a:t>Wer darf einen Account deaktivieren?</a:t>
            </a:r>
            <a:br>
              <a:rPr lang="de-DE"/>
            </a:br>
            <a:br>
              <a:rPr lang="de-DE"/>
            </a:br>
            <a:r>
              <a:rPr lang="de-DE"/>
              <a:t>Wer darf ein Gerät isolieren?</a:t>
            </a:r>
            <a:br>
              <a:rPr lang="de-DE"/>
            </a:br>
            <a:br>
              <a:rPr lang="de-DE"/>
            </a:br>
            <a:r>
              <a:rPr lang="de-DE"/>
              <a:t>Wer eskaliert an IT, Management, Datenschutz oder Legal?</a:t>
            </a:r>
            <a:br>
              <a:rPr lang="de-DE"/>
            </a:br>
            <a:br>
              <a:rPr lang="de-DE"/>
            </a:br>
            <a:r>
              <a:rPr lang="de-DE"/>
              <a:t>MDR bedeutet also nicht nur Monitoring.</a:t>
            </a:r>
            <a:br>
              <a:rPr lang="de-DE"/>
            </a:br>
            <a:br>
              <a:rPr lang="de-DE"/>
            </a:br>
            <a:r>
              <a:rPr lang="de-DE"/>
              <a:t>MDR bedeutet:</a:t>
            </a:r>
            <a:br>
              <a:rPr lang="de-DE"/>
            </a:br>
            <a:br>
              <a:rPr lang="de-DE"/>
            </a:br>
            <a:r>
              <a:rPr lang="de-DE" err="1"/>
              <a:t>Detection</a:t>
            </a:r>
            <a:r>
              <a:rPr lang="de-DE"/>
              <a:t> wird operativ betrieben.</a:t>
            </a:r>
            <a:br>
              <a:rPr lang="de-DE"/>
            </a:br>
            <a:br>
              <a:rPr lang="de-DE"/>
            </a:br>
            <a:r>
              <a:rPr lang="de-DE"/>
              <a:t>Rechts sehen wir dann konkrete Ergebnisse:</a:t>
            </a:r>
            <a:br>
              <a:rPr lang="de-DE"/>
            </a:br>
            <a:br>
              <a:rPr lang="de-DE"/>
            </a:br>
            <a:r>
              <a:rPr lang="de-DE"/>
              <a:t>Konto deaktivieren.</a:t>
            </a:r>
            <a:br>
              <a:rPr lang="de-DE"/>
            </a:br>
            <a:br>
              <a:rPr lang="de-DE"/>
            </a:br>
            <a:r>
              <a:rPr lang="de-DE" err="1"/>
              <a:t>Endpoint</a:t>
            </a:r>
            <a:r>
              <a:rPr lang="de-DE"/>
              <a:t> isolieren.</a:t>
            </a:r>
            <a:br>
              <a:rPr lang="de-DE"/>
            </a:br>
            <a:br>
              <a:rPr lang="de-DE"/>
            </a:br>
            <a:r>
              <a:rPr lang="de-DE"/>
              <a:t>Bedrohung blockieren.</a:t>
            </a:r>
            <a:br>
              <a:rPr lang="de-DE"/>
            </a:br>
            <a:br>
              <a:rPr lang="de-DE"/>
            </a:br>
            <a:r>
              <a:rPr lang="de-DE"/>
              <a:t>Berichten und lernen.</a:t>
            </a:r>
            <a:br>
              <a:rPr lang="de-DE"/>
            </a:br>
            <a:br>
              <a:rPr lang="de-DE"/>
            </a:br>
            <a:r>
              <a:rPr lang="de-DE"/>
              <a:t>Der wichtigste Satz hier ist:</a:t>
            </a:r>
            <a:br>
              <a:rPr lang="de-DE"/>
            </a:br>
            <a:br>
              <a:rPr lang="de-DE"/>
            </a:br>
            <a:r>
              <a:rPr lang="de-DE"/>
              <a:t>XDR verbindet die Signale.</a:t>
            </a:r>
            <a:br>
              <a:rPr lang="de-DE"/>
            </a:br>
            <a:br>
              <a:rPr lang="de-DE"/>
            </a:br>
            <a:r>
              <a:rPr lang="de-DE"/>
              <a:t>MDR betreibt die Response.</a:t>
            </a:r>
            <a:br>
              <a:rPr lang="de-DE"/>
            </a:br>
            <a:br>
              <a:rPr lang="de-DE"/>
            </a:br>
            <a:r>
              <a:rPr lang="de-DE"/>
              <a:t>Jetzt haben wir XDR und MDR einzeln betrachtet.</a:t>
            </a:r>
            <a:br>
              <a:rPr lang="de-DE"/>
            </a:br>
            <a:br>
              <a:rPr lang="de-DE"/>
            </a:br>
            <a:r>
              <a:rPr lang="de-DE"/>
              <a:t>Als nächstes schauen wir, wie beides in einer modernen Architektur zusammenspielt.</a:t>
            </a:r>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de-DE"/>
          </a:p>
        </p:txBody>
      </p:sp>
      <p:sp>
        <p:nvSpPr>
          <p:cNvPr id="3" name="Notes Placeholder 2"/>
          <p:cNvSpPr>
            <a:spLocks noGrp="1"/>
          </p:cNvSpPr>
          <p:nvPr>
            <p:ph type="body" idx="1"/>
          </p:nvPr>
        </p:nvSpPr>
        <p:spPr/>
        <p:txBody>
          <a:bodyPr/>
          <a:lstStyle/>
          <a:p>
            <a:r>
              <a:rPr lang="de-DE"/>
              <a:t>SLIDE 9 – EINE MODERNE MDR/XDR-ARCHITEKTUR</a:t>
            </a:r>
            <a:br>
              <a:rPr lang="de-DE"/>
            </a:br>
            <a:r>
              <a:rPr lang="de-DE"/>
              <a:t>Speaker: Mete</a:t>
            </a:r>
            <a:br>
              <a:rPr lang="de-DE"/>
            </a:br>
            <a:r>
              <a:rPr lang="de-DE"/>
              <a:t>Zeit: ca. 2:40 min</a:t>
            </a:r>
            <a:br>
              <a:rPr lang="de-DE"/>
            </a:br>
            <a:br>
              <a:rPr lang="de-DE"/>
            </a:br>
            <a:r>
              <a:rPr lang="de-DE"/>
              <a:t>Diese Folie bringt die bisherigen Bausteine zusammen.</a:t>
            </a:r>
            <a:br>
              <a:rPr lang="de-DE"/>
            </a:br>
            <a:br>
              <a:rPr lang="de-DE"/>
            </a:br>
            <a:r>
              <a:rPr lang="de-DE"/>
              <a:t>Unten starten wir mit den Telemetrie-Quellen:</a:t>
            </a:r>
            <a:br>
              <a:rPr lang="de-DE"/>
            </a:br>
            <a:br>
              <a:rPr lang="de-DE"/>
            </a:br>
            <a:r>
              <a:rPr lang="de-DE" err="1"/>
              <a:t>Endpoint</a:t>
            </a:r>
            <a:r>
              <a:rPr lang="de-DE"/>
              <a:t>, Identität, Cloud, E-Mail, Netzwerk, SaaS und Applikationen.</a:t>
            </a:r>
            <a:br>
              <a:rPr lang="de-DE"/>
            </a:br>
            <a:br>
              <a:rPr lang="de-DE"/>
            </a:br>
            <a:r>
              <a:rPr lang="de-DE"/>
              <a:t>Darüber liegt die </a:t>
            </a:r>
            <a:r>
              <a:rPr lang="de-DE" err="1"/>
              <a:t>Detection</a:t>
            </a:r>
            <a:r>
              <a:rPr lang="de-DE"/>
              <a:t>- und Korrelationsschicht.</a:t>
            </a:r>
            <a:br>
              <a:rPr lang="de-DE"/>
            </a:br>
            <a:br>
              <a:rPr lang="de-DE"/>
            </a:br>
            <a:r>
              <a:rPr lang="de-DE"/>
              <a:t>Hier spielen SIEM und XDR eine wichtige Rolle.</a:t>
            </a:r>
            <a:br>
              <a:rPr lang="de-DE"/>
            </a:br>
            <a:br>
              <a:rPr lang="de-DE"/>
            </a:br>
            <a:r>
              <a:rPr lang="de-DE"/>
              <a:t>Wichtig ist mir:</a:t>
            </a:r>
            <a:br>
              <a:rPr lang="de-DE"/>
            </a:br>
            <a:br>
              <a:rPr lang="de-DE"/>
            </a:br>
            <a:r>
              <a:rPr lang="de-DE"/>
              <a:t>SIEM ist nicht „falsch“ oder „tot“.</a:t>
            </a:r>
            <a:br>
              <a:rPr lang="de-DE"/>
            </a:br>
            <a:br>
              <a:rPr lang="de-DE"/>
            </a:br>
            <a:r>
              <a:rPr lang="de-DE"/>
              <a:t>SIEM bleibt für viele Organisationen ein zentraler Baustein, um Logs zu sammeln, zu normalisieren und zu korrelieren.</a:t>
            </a:r>
            <a:br>
              <a:rPr lang="de-DE"/>
            </a:br>
            <a:br>
              <a:rPr lang="de-DE"/>
            </a:br>
            <a:r>
              <a:rPr lang="de-DE"/>
              <a:t>Aber moderne Security Operations brauchen mehr als Log Collection und </a:t>
            </a:r>
            <a:r>
              <a:rPr lang="de-DE" err="1"/>
              <a:t>Alerting</a:t>
            </a:r>
            <a:r>
              <a:rPr lang="de-DE"/>
              <a:t>.</a:t>
            </a:r>
            <a:br>
              <a:rPr lang="de-DE"/>
            </a:br>
            <a:br>
              <a:rPr lang="de-DE"/>
            </a:br>
            <a:r>
              <a:rPr lang="de-DE"/>
              <a:t>Sie brauchen Kontext, Priorisierung und Response-Fähigkeit.</a:t>
            </a:r>
            <a:br>
              <a:rPr lang="de-DE"/>
            </a:br>
            <a:br>
              <a:rPr lang="de-DE"/>
            </a:br>
            <a:r>
              <a:rPr lang="de-DE"/>
              <a:t>Darüber liegt die MDR-Betriebsebene.</a:t>
            </a:r>
            <a:br>
              <a:rPr lang="de-DE"/>
            </a:br>
            <a:br>
              <a:rPr lang="de-DE"/>
            </a:br>
            <a:r>
              <a:rPr lang="de-DE"/>
              <a:t>Also der Betrieb:</a:t>
            </a:r>
            <a:br>
              <a:rPr lang="de-DE"/>
            </a:br>
            <a:br>
              <a:rPr lang="de-DE"/>
            </a:br>
            <a:r>
              <a:rPr lang="de-DE"/>
              <a:t>Analysten, Playbooks, Triage und Eskalation.</a:t>
            </a:r>
            <a:br>
              <a:rPr lang="de-DE"/>
            </a:br>
            <a:br>
              <a:rPr lang="de-DE"/>
            </a:br>
            <a:r>
              <a:rPr lang="de-DE"/>
              <a:t>Und ganz oben sehen wir Governance und kontinuierliche Verbesserung.</a:t>
            </a:r>
            <a:br>
              <a:rPr lang="de-DE"/>
            </a:br>
            <a:br>
              <a:rPr lang="de-DE"/>
            </a:br>
            <a:r>
              <a:rPr lang="de-DE"/>
              <a:t>Das ist wichtig, weil Security Operations nicht nur im Incident funktionieren müssen.</a:t>
            </a:r>
            <a:br>
              <a:rPr lang="de-DE"/>
            </a:br>
            <a:br>
              <a:rPr lang="de-DE"/>
            </a:br>
            <a:r>
              <a:rPr lang="de-DE"/>
              <a:t>Es braucht Use Cases, SLAs, Verantwortlichkeit, Reporting und </a:t>
            </a:r>
            <a:r>
              <a:rPr lang="de-DE" err="1"/>
              <a:t>Lessons</a:t>
            </a:r>
            <a:r>
              <a:rPr lang="de-DE"/>
              <a:t> Learned.</a:t>
            </a:r>
            <a:br>
              <a:rPr lang="de-DE"/>
            </a:br>
            <a:br>
              <a:rPr lang="de-DE"/>
            </a:br>
            <a:r>
              <a:rPr lang="de-DE"/>
              <a:t>Rechts sehen wir typische Response-Aktionen:</a:t>
            </a:r>
            <a:br>
              <a:rPr lang="de-DE"/>
            </a:br>
            <a:br>
              <a:rPr lang="de-DE"/>
            </a:br>
            <a:r>
              <a:rPr lang="de-DE"/>
              <a:t>Konto deaktivieren.</a:t>
            </a:r>
            <a:br>
              <a:rPr lang="de-DE"/>
            </a:br>
            <a:br>
              <a:rPr lang="de-DE"/>
            </a:br>
            <a:r>
              <a:rPr lang="de-DE" err="1"/>
              <a:t>Endpoint</a:t>
            </a:r>
            <a:r>
              <a:rPr lang="de-DE"/>
              <a:t> isolieren.</a:t>
            </a:r>
            <a:br>
              <a:rPr lang="de-DE"/>
            </a:br>
            <a:br>
              <a:rPr lang="de-DE"/>
            </a:br>
            <a:r>
              <a:rPr lang="de-DE"/>
              <a:t>Indikator blockieren.</a:t>
            </a:r>
            <a:br>
              <a:rPr lang="de-DE"/>
            </a:br>
            <a:br>
              <a:rPr lang="de-DE"/>
            </a:br>
            <a:r>
              <a:rPr lang="de-DE"/>
              <a:t>Ticket erstellen.</a:t>
            </a:r>
            <a:br>
              <a:rPr lang="de-DE"/>
            </a:br>
            <a:br>
              <a:rPr lang="de-DE"/>
            </a:br>
            <a:r>
              <a:rPr lang="de-DE"/>
              <a:t>Incident melden.</a:t>
            </a:r>
            <a:br>
              <a:rPr lang="de-DE"/>
            </a:br>
            <a:br>
              <a:rPr lang="de-DE"/>
            </a:br>
            <a:r>
              <a:rPr lang="de-DE"/>
              <a:t>Die Kernbotschaft dieser Architektur ist:</a:t>
            </a:r>
            <a:br>
              <a:rPr lang="de-DE"/>
            </a:br>
            <a:br>
              <a:rPr lang="de-DE"/>
            </a:br>
            <a:r>
              <a:rPr lang="de-DE"/>
              <a:t>Architektur schafft nur Wert, wenn </a:t>
            </a:r>
            <a:r>
              <a:rPr lang="de-DE" err="1"/>
              <a:t>Detection</a:t>
            </a:r>
            <a:r>
              <a:rPr lang="de-DE"/>
              <a:t> zu Response führt.</a:t>
            </a:r>
            <a:br>
              <a:rPr lang="de-DE"/>
            </a:br>
            <a:br>
              <a:rPr lang="de-DE"/>
            </a:br>
            <a:r>
              <a:rPr lang="de-DE"/>
              <a:t>Man kann das auch gut mit dem NIST-Gedanken verbinden:</a:t>
            </a:r>
            <a:br>
              <a:rPr lang="de-DE"/>
            </a:br>
            <a:br>
              <a:rPr lang="de-DE"/>
            </a:br>
            <a:r>
              <a:rPr lang="de-DE" err="1"/>
              <a:t>Detect</a:t>
            </a:r>
            <a:r>
              <a:rPr lang="de-DE"/>
              <a:t>, </a:t>
            </a:r>
            <a:r>
              <a:rPr lang="de-DE" err="1"/>
              <a:t>Respond</a:t>
            </a:r>
            <a:r>
              <a:rPr lang="de-DE"/>
              <a:t> und </a:t>
            </a:r>
            <a:r>
              <a:rPr lang="de-DE" err="1"/>
              <a:t>Recover</a:t>
            </a:r>
            <a:r>
              <a:rPr lang="de-DE"/>
              <a:t> gehören zusammen.</a:t>
            </a:r>
            <a:br>
              <a:rPr lang="de-DE"/>
            </a:br>
            <a:br>
              <a:rPr lang="de-DE"/>
            </a:br>
            <a:r>
              <a:rPr lang="de-DE" err="1"/>
              <a:t>Detection</a:t>
            </a:r>
            <a:r>
              <a:rPr lang="de-DE"/>
              <a:t> ist nicht das Ende.</a:t>
            </a:r>
            <a:br>
              <a:rPr lang="de-DE"/>
            </a:br>
            <a:br>
              <a:rPr lang="de-DE"/>
            </a:br>
            <a:r>
              <a:rPr lang="de-DE" err="1"/>
              <a:t>Detection</a:t>
            </a:r>
            <a:r>
              <a:rPr lang="de-DE"/>
              <a:t> ist der Startpunkt für kontrolliertes Handeln.</a:t>
            </a:r>
            <a:br>
              <a:rPr lang="de-DE"/>
            </a:br>
            <a:br>
              <a:rPr lang="de-DE"/>
            </a:br>
            <a:r>
              <a:rPr lang="de-DE"/>
              <a:t>Und an dieser Stelle kommt natürlich die Frage:</a:t>
            </a:r>
            <a:br>
              <a:rPr lang="de-DE"/>
            </a:br>
            <a:br>
              <a:rPr lang="de-DE"/>
            </a:br>
            <a:r>
              <a:rPr lang="de-DE"/>
              <a:t>Wo kann AI dieses Modell sinnvoll unterstützen?</a:t>
            </a:r>
            <a:br>
              <a:rPr lang="de-DE"/>
            </a:br>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bg>
      <p:bgPr>
        <a:solidFill>
          <a:srgbClr val="050808"/>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Qualifications 2 x 1">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338C8E8-5CC7-2DA0-0253-B90F98C6FD31}"/>
              </a:ext>
            </a:extLst>
          </p:cNvPr>
          <p:cNvGraphicFramePr>
            <a:graphicFrameLocks noChangeAspect="1"/>
          </p:cNvGraphicFramePr>
          <p:nvPr>
            <p:custDataLst>
              <p:tags r:id="rId1"/>
            </p:custDataLst>
            <p:extLst>
              <p:ext uri="{D42A27DB-BD31-4B8C-83A1-F6EECF244321}">
                <p14:modId xmlns:p14="http://schemas.microsoft.com/office/powerpoint/2010/main" val="24647179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425" imgH="425" progId="TCLayout.ActiveDocument.1">
                  <p:embed/>
                </p:oleObj>
              </mc:Choice>
              <mc:Fallback>
                <p:oleObj name="think-cell Folie" r:id="rId3" imgW="425" imgH="425" progId="TCLayout.ActiveDocument.1">
                  <p:embed/>
                  <p:pic>
                    <p:nvPicPr>
                      <p:cNvPr id="7" name="think-cell data - do not delete" hidden="1">
                        <a:extLst>
                          <a:ext uri="{FF2B5EF4-FFF2-40B4-BE49-F238E27FC236}">
                            <a16:creationId xmlns:a16="http://schemas.microsoft.com/office/drawing/2014/main" id="{7338C8E8-5CC7-2DA0-0253-B90F98C6FD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DD670E7F-2D5F-E74D-FF59-5BD6C5BC34F1}"/>
              </a:ext>
            </a:extLst>
          </p:cNvPr>
          <p:cNvSpPr/>
          <p:nvPr/>
        </p:nvSpPr>
        <p:spPr>
          <a:xfrm>
            <a:off x="6245352" y="1677307"/>
            <a:ext cx="5495544" cy="609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7" name="Rectangle 16">
            <a:extLst>
              <a:ext uri="{FF2B5EF4-FFF2-40B4-BE49-F238E27FC236}">
                <a16:creationId xmlns:a16="http://schemas.microsoft.com/office/drawing/2014/main" id="{0CD4E13F-35DC-E442-82C0-9B5EE61D2906}"/>
              </a:ext>
            </a:extLst>
          </p:cNvPr>
          <p:cNvSpPr/>
          <p:nvPr/>
        </p:nvSpPr>
        <p:spPr>
          <a:xfrm>
            <a:off x="457200" y="1677307"/>
            <a:ext cx="5495544" cy="609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0" name="Picture Placeholder 11">
            <a:extLst>
              <a:ext uri="{FF2B5EF4-FFF2-40B4-BE49-F238E27FC236}">
                <a16:creationId xmlns:a16="http://schemas.microsoft.com/office/drawing/2014/main" id="{32DA993B-B409-E5C0-E8A1-3920C08FA402}"/>
              </a:ext>
            </a:extLst>
          </p:cNvPr>
          <p:cNvSpPr>
            <a:spLocks noGrp="1"/>
          </p:cNvSpPr>
          <p:nvPr>
            <p:ph type="pic" sz="quarter" idx="28"/>
          </p:nvPr>
        </p:nvSpPr>
        <p:spPr>
          <a:xfrm>
            <a:off x="4476744" y="1883664"/>
            <a:ext cx="1476000" cy="1476000"/>
          </a:xfrm>
          <a:ln>
            <a:noFill/>
          </a:ln>
        </p:spPr>
        <p:txBody>
          <a:bodyPr>
            <a:normAutofit/>
          </a:bodyPr>
          <a:lstStyle>
            <a:lvl1pPr algn="ctr">
              <a:spcBef>
                <a:spcPts val="200"/>
              </a:spcBef>
              <a:spcAft>
                <a:spcPts val="200"/>
              </a:spcAft>
              <a:defRPr sz="1200" b="0"/>
            </a:lvl1pPr>
          </a:lstStyle>
          <a:p>
            <a:r>
              <a:rPr lang="en-US"/>
              <a:t>Click icon to add picture</a:t>
            </a:r>
            <a:endParaRPr lang="en-GB"/>
          </a:p>
        </p:txBody>
      </p:sp>
      <p:sp>
        <p:nvSpPr>
          <p:cNvPr id="21" name="Picture Placeholder 11">
            <a:extLst>
              <a:ext uri="{FF2B5EF4-FFF2-40B4-BE49-F238E27FC236}">
                <a16:creationId xmlns:a16="http://schemas.microsoft.com/office/drawing/2014/main" id="{9EA35630-FAAB-0992-9BD2-E2CF77317F5E}"/>
              </a:ext>
            </a:extLst>
          </p:cNvPr>
          <p:cNvSpPr>
            <a:spLocks noGrp="1"/>
          </p:cNvSpPr>
          <p:nvPr>
            <p:ph type="pic" sz="quarter" idx="29"/>
          </p:nvPr>
        </p:nvSpPr>
        <p:spPr>
          <a:xfrm>
            <a:off x="10258285" y="1883664"/>
            <a:ext cx="1476000" cy="1476000"/>
          </a:xfrm>
          <a:ln>
            <a:noFill/>
          </a:ln>
        </p:spPr>
        <p:txBody>
          <a:bodyPr>
            <a:normAutofit/>
          </a:bodyPr>
          <a:lstStyle>
            <a:lvl1pPr algn="ctr">
              <a:spcBef>
                <a:spcPts val="200"/>
              </a:spcBef>
              <a:spcAft>
                <a:spcPts val="200"/>
              </a:spcAft>
              <a:defRPr sz="1200" b="0"/>
            </a:lvl1pPr>
          </a:lstStyle>
          <a:p>
            <a:r>
              <a:rPr lang="en-US"/>
              <a:t>Click icon to add picture</a:t>
            </a:r>
            <a:endParaRPr lang="en-GB"/>
          </a:p>
        </p:txBody>
      </p:sp>
      <p:sp>
        <p:nvSpPr>
          <p:cNvPr id="2" name="Text Placeholder 8">
            <a:extLst>
              <a:ext uri="{FF2B5EF4-FFF2-40B4-BE49-F238E27FC236}">
                <a16:creationId xmlns:a16="http://schemas.microsoft.com/office/drawing/2014/main" id="{F362A436-16E9-8D92-CE75-CF090274A98C}"/>
              </a:ext>
            </a:extLst>
          </p:cNvPr>
          <p:cNvSpPr>
            <a:spLocks noGrp="1"/>
          </p:cNvSpPr>
          <p:nvPr>
            <p:ph type="body" sz="quarter" idx="13" hasCustomPrompt="1"/>
          </p:nvPr>
        </p:nvSpPr>
        <p:spPr>
          <a:xfrm>
            <a:off x="457200" y="684000"/>
            <a:ext cx="11274552" cy="757255"/>
          </a:xfrm>
          <a:prstGeom prst="rect">
            <a:avLst/>
          </a:prstGeom>
        </p:spPr>
        <p:txBody>
          <a:bodyPr lIns="0" tIns="0" rIns="0" bIns="0" anchor="t" anchorCtr="0">
            <a:noAutofit/>
          </a:bodyPr>
          <a:lstStyle>
            <a:lvl1pPr marL="0" indent="0">
              <a:spcBef>
                <a:spcPts val="0"/>
              </a:spcBef>
              <a:spcAft>
                <a:spcPts val="0"/>
              </a:spcAft>
              <a:buNone/>
              <a:defRPr sz="1800" b="0">
                <a:solidFill>
                  <a:srgbClr val="53565A"/>
                </a:solidFill>
                <a:latin typeface="Aptos" panose="020B0004020202020204" pitchFamily="34" charset="0"/>
              </a:defRPr>
            </a:lvl1pPr>
          </a:lstStyle>
          <a:p>
            <a:pPr lvl="0"/>
            <a:r>
              <a:rPr lang="en-US"/>
              <a:t>Click to add subtitle</a:t>
            </a:r>
          </a:p>
        </p:txBody>
      </p:sp>
      <p:sp>
        <p:nvSpPr>
          <p:cNvPr id="3" name="Title Placeholder 1">
            <a:extLst>
              <a:ext uri="{FF2B5EF4-FFF2-40B4-BE49-F238E27FC236}">
                <a16:creationId xmlns:a16="http://schemas.microsoft.com/office/drawing/2014/main" id="{1CE7ED7B-D3F7-0C2D-3D7F-23B03A315CFC}"/>
              </a:ext>
            </a:extLst>
          </p:cNvPr>
          <p:cNvSpPr>
            <a:spLocks noGrp="1"/>
          </p:cNvSpPr>
          <p:nvPr>
            <p:ph type="title" hasCustomPrompt="1"/>
          </p:nvPr>
        </p:nvSpPr>
        <p:spPr>
          <a:xfrm>
            <a:off x="457200" y="345992"/>
            <a:ext cx="11274552" cy="342000"/>
          </a:xfrm>
          <a:prstGeom prst="rect">
            <a:avLst/>
          </a:prstGeom>
        </p:spPr>
        <p:txBody>
          <a:bodyPr vert="horz" lIns="0" tIns="0" rIns="0" bIns="0" rtlCol="0" anchor="t" anchorCtr="0">
            <a:noAutofit/>
          </a:bodyPr>
          <a:lstStyle>
            <a:lvl1pPr>
              <a:spcBef>
                <a:spcPts val="0"/>
              </a:spcBef>
              <a:spcAft>
                <a:spcPts val="0"/>
              </a:spcAft>
              <a:defRPr sz="2100">
                <a:latin typeface="Aptos" panose="020B0004020202020204" pitchFamily="34" charset="0"/>
              </a:defRPr>
            </a:lvl1pPr>
          </a:lstStyle>
          <a:p>
            <a:r>
              <a:rPr lang="en-US"/>
              <a:t>Click to add title</a:t>
            </a:r>
          </a:p>
        </p:txBody>
      </p:sp>
      <p:sp>
        <p:nvSpPr>
          <p:cNvPr id="4" name="Text Placeholder 12">
            <a:extLst>
              <a:ext uri="{FF2B5EF4-FFF2-40B4-BE49-F238E27FC236}">
                <a16:creationId xmlns:a16="http://schemas.microsoft.com/office/drawing/2014/main" id="{4A6BC76D-8B27-508E-2FA1-4B668FF32EE7}"/>
              </a:ext>
            </a:extLst>
          </p:cNvPr>
          <p:cNvSpPr>
            <a:spLocks noGrp="1"/>
          </p:cNvSpPr>
          <p:nvPr>
            <p:ph type="body" sz="quarter" idx="32" hasCustomPrompt="1"/>
          </p:nvPr>
        </p:nvSpPr>
        <p:spPr>
          <a:xfrm>
            <a:off x="457200" y="3498336"/>
            <a:ext cx="5495544" cy="1944000"/>
          </a:xfrm>
        </p:spPr>
        <p:txBody>
          <a:bodyPr/>
          <a:lstStyle>
            <a:lvl1pPr>
              <a:spcBef>
                <a:spcPts val="200"/>
              </a:spcBef>
              <a:spcAft>
                <a:spcPts val="200"/>
              </a:spcAft>
              <a:defRPr sz="1200" b="0"/>
            </a:lvl1pPr>
            <a:lvl2pPr>
              <a:spcBef>
                <a:spcPts val="200"/>
              </a:spcBef>
              <a:spcAft>
                <a:spcPts val="200"/>
              </a:spcAft>
              <a:defRPr sz="1200" b="0"/>
            </a:lvl2pPr>
            <a:lvl3pPr marL="365760">
              <a:defRPr/>
            </a:lvl3pPr>
            <a:lvl4pPr marL="548640" indent="-182880">
              <a:defRPr/>
            </a:lvl4pPr>
            <a:lvl5pPr marL="73152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a:p>
            <a:pPr marL="0" marR="0" lvl="0" indent="0" algn="l" defTabSz="685800" rtl="0" eaLnBrk="1" fontAlgn="auto" latinLnBrk="0" hangingPunct="1">
              <a:lnSpc>
                <a:spcPct val="100000"/>
              </a:lnSpc>
              <a:spcBef>
                <a:spcPts val="200"/>
              </a:spcBef>
              <a:spcAft>
                <a:spcPts val="200"/>
              </a:spcAft>
              <a:buClrTx/>
              <a:buSzPct val="100000"/>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Calibri Light" panose="020F0302020204030204" pitchFamily="34" charset="0"/>
            </a:endParaRPr>
          </a:p>
          <a:p>
            <a:pPr marL="0" marR="0" lvl="0" indent="0" algn="l" defTabSz="685800" rtl="0" eaLnBrk="1" fontAlgn="auto" latinLnBrk="0" hangingPunct="1">
              <a:lnSpc>
                <a:spcPct val="100000"/>
              </a:lnSpc>
              <a:spcBef>
                <a:spcPts val="200"/>
              </a:spcBef>
              <a:spcAft>
                <a:spcPts val="200"/>
              </a:spcAft>
              <a:buClrTx/>
              <a:buSzPct val="100000"/>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Calibri Light" panose="020F0302020204030204" pitchFamily="34" charset="0"/>
            </a:endParaRPr>
          </a:p>
          <a:p>
            <a:pPr marL="0" marR="0" lvl="0" indent="0" algn="l" defTabSz="685800" rtl="0" eaLnBrk="1" fontAlgn="auto" latinLnBrk="0" hangingPunct="1">
              <a:lnSpc>
                <a:spcPct val="100000"/>
              </a:lnSpc>
              <a:spcBef>
                <a:spcPts val="200"/>
              </a:spcBef>
              <a:spcAft>
                <a:spcPts val="200"/>
              </a:spcAft>
              <a:buClrTx/>
              <a:buSzPct val="100000"/>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Calibri Light" panose="020F0302020204030204" pitchFamily="34" charset="0"/>
            </a:endParaRPr>
          </a:p>
        </p:txBody>
      </p:sp>
      <p:sp>
        <p:nvSpPr>
          <p:cNvPr id="5" name="Text Placeholder 12">
            <a:extLst>
              <a:ext uri="{FF2B5EF4-FFF2-40B4-BE49-F238E27FC236}">
                <a16:creationId xmlns:a16="http://schemas.microsoft.com/office/drawing/2014/main" id="{9C91076D-2B86-9AF3-18AC-3BF3B0940503}"/>
              </a:ext>
            </a:extLst>
          </p:cNvPr>
          <p:cNvSpPr>
            <a:spLocks noGrp="1"/>
          </p:cNvSpPr>
          <p:nvPr>
            <p:ph type="body" sz="quarter" idx="33" hasCustomPrompt="1"/>
          </p:nvPr>
        </p:nvSpPr>
        <p:spPr>
          <a:xfrm>
            <a:off x="6250493" y="3498336"/>
            <a:ext cx="5495544" cy="1944000"/>
          </a:xfrm>
        </p:spPr>
        <p:txBody>
          <a:bodyPr/>
          <a:lstStyle>
            <a:lvl1pPr>
              <a:spcBef>
                <a:spcPts val="200"/>
              </a:spcBef>
              <a:spcAft>
                <a:spcPts val="200"/>
              </a:spcAft>
              <a:defRPr sz="1200" b="0"/>
            </a:lvl1pPr>
            <a:lvl2pPr>
              <a:spcBef>
                <a:spcPts val="200"/>
              </a:spcBef>
              <a:spcAft>
                <a:spcPts val="200"/>
              </a:spcAft>
              <a:defRPr sz="1200" b="0"/>
            </a:lvl2pPr>
            <a:lvl3pPr marL="365760">
              <a:defRPr/>
            </a:lvl3pPr>
            <a:lvl4pPr marL="548640" indent="-182880">
              <a:defRPr/>
            </a:lvl4pPr>
            <a:lvl5pPr marL="73152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a:p>
            <a:pPr marL="0" marR="0" lvl="0" indent="0" algn="l" defTabSz="685800" rtl="0" eaLnBrk="1" fontAlgn="auto" latinLnBrk="0" hangingPunct="1">
              <a:lnSpc>
                <a:spcPct val="100000"/>
              </a:lnSpc>
              <a:spcBef>
                <a:spcPts val="200"/>
              </a:spcBef>
              <a:spcAft>
                <a:spcPts val="200"/>
              </a:spcAft>
              <a:buClrTx/>
              <a:buSzPct val="100000"/>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Calibri Light" panose="020F0302020204030204" pitchFamily="34" charset="0"/>
            </a:endParaRPr>
          </a:p>
          <a:p>
            <a:pPr marL="0" marR="0" lvl="0" indent="0" algn="l" defTabSz="685800" rtl="0" eaLnBrk="1" fontAlgn="auto" latinLnBrk="0" hangingPunct="1">
              <a:lnSpc>
                <a:spcPct val="100000"/>
              </a:lnSpc>
              <a:spcBef>
                <a:spcPts val="200"/>
              </a:spcBef>
              <a:spcAft>
                <a:spcPts val="200"/>
              </a:spcAft>
              <a:buClrTx/>
              <a:buSzPct val="100000"/>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Calibri Light" panose="020F0302020204030204" pitchFamily="34" charset="0"/>
            </a:endParaRPr>
          </a:p>
          <a:p>
            <a:pPr marL="0" marR="0" lvl="0" indent="0" algn="l" defTabSz="685800" rtl="0" eaLnBrk="1" fontAlgn="auto" latinLnBrk="0" hangingPunct="1">
              <a:lnSpc>
                <a:spcPct val="100000"/>
              </a:lnSpc>
              <a:spcBef>
                <a:spcPts val="200"/>
              </a:spcBef>
              <a:spcAft>
                <a:spcPts val="200"/>
              </a:spcAft>
              <a:buClrTx/>
              <a:buSzPct val="100000"/>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Calibri Light" panose="020F0302020204030204" pitchFamily="34" charset="0"/>
            </a:endParaRPr>
          </a:p>
        </p:txBody>
      </p:sp>
      <p:sp>
        <p:nvSpPr>
          <p:cNvPr id="6" name="Text Placeholder 17">
            <a:extLst>
              <a:ext uri="{FF2B5EF4-FFF2-40B4-BE49-F238E27FC236}">
                <a16:creationId xmlns:a16="http://schemas.microsoft.com/office/drawing/2014/main" id="{189A445A-42B3-EBFA-8922-62959EFA0423}"/>
              </a:ext>
            </a:extLst>
          </p:cNvPr>
          <p:cNvSpPr>
            <a:spLocks noGrp="1"/>
          </p:cNvSpPr>
          <p:nvPr>
            <p:ph type="body" sz="quarter" idx="4294967295" hasCustomPrompt="1"/>
          </p:nvPr>
        </p:nvSpPr>
        <p:spPr>
          <a:xfrm>
            <a:off x="457200" y="1876425"/>
            <a:ext cx="3922713" cy="1482725"/>
          </a:xfrm>
        </p:spPr>
        <p:txBody>
          <a:body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a:p>
            <a:pPr marL="0" marR="0" lvl="0" indent="0" algn="l" defTabSz="685800" rtl="0" eaLnBrk="1" fontAlgn="auto" latinLnBrk="0" hangingPunct="1">
              <a:lnSpc>
                <a:spcPct val="100000"/>
              </a:lnSpc>
              <a:spcBef>
                <a:spcPts val="200"/>
              </a:spcBef>
              <a:spcAft>
                <a:spcPts val="200"/>
              </a:spcAft>
              <a:buClrTx/>
              <a:buSzPct val="100000"/>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Calibri Light" panose="020F0302020204030204" pitchFamily="34" charset="0"/>
            </a:endParaRPr>
          </a:p>
          <a:p>
            <a:pPr marL="0" marR="0" lvl="0" indent="0" algn="l" defTabSz="685800" rtl="0" eaLnBrk="1" fontAlgn="auto" latinLnBrk="0" hangingPunct="1">
              <a:lnSpc>
                <a:spcPct val="100000"/>
              </a:lnSpc>
              <a:spcBef>
                <a:spcPts val="200"/>
              </a:spcBef>
              <a:spcAft>
                <a:spcPts val="200"/>
              </a:spcAft>
              <a:buClrTx/>
              <a:buSzPct val="100000"/>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Calibri Light" panose="020F0302020204030204" pitchFamily="34" charset="0"/>
            </a:endParaRPr>
          </a:p>
          <a:p>
            <a:pPr marL="0" marR="0" lvl="0" indent="0" algn="l" defTabSz="685800" rtl="0" eaLnBrk="1" fontAlgn="auto" latinLnBrk="0" hangingPunct="1">
              <a:lnSpc>
                <a:spcPct val="100000"/>
              </a:lnSpc>
              <a:spcBef>
                <a:spcPts val="200"/>
              </a:spcBef>
              <a:spcAft>
                <a:spcPts val="200"/>
              </a:spcAft>
              <a:buClrTx/>
              <a:buSzPct val="100000"/>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Calibri Light" panose="020F0302020204030204" pitchFamily="34" charset="0"/>
            </a:endParaRPr>
          </a:p>
          <a:p>
            <a:endParaRPr lang="en-US"/>
          </a:p>
        </p:txBody>
      </p:sp>
      <p:sp>
        <p:nvSpPr>
          <p:cNvPr id="8" name="Text Placeholder 17">
            <a:extLst>
              <a:ext uri="{FF2B5EF4-FFF2-40B4-BE49-F238E27FC236}">
                <a16:creationId xmlns:a16="http://schemas.microsoft.com/office/drawing/2014/main" id="{9AF1B057-ABA1-7B5A-87C8-FD35492C6CB7}"/>
              </a:ext>
            </a:extLst>
          </p:cNvPr>
          <p:cNvSpPr>
            <a:spLocks noGrp="1"/>
          </p:cNvSpPr>
          <p:nvPr>
            <p:ph type="body" sz="quarter" idx="4294967295" hasCustomPrompt="1"/>
          </p:nvPr>
        </p:nvSpPr>
        <p:spPr>
          <a:xfrm>
            <a:off x="6250493" y="1876425"/>
            <a:ext cx="3922713" cy="1482725"/>
          </a:xfrm>
        </p:spPr>
        <p:txBody>
          <a:body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a:p>
            <a:pPr marL="0" marR="0" lvl="0" indent="0" algn="l" defTabSz="685800" rtl="0" eaLnBrk="1" fontAlgn="auto" latinLnBrk="0" hangingPunct="1">
              <a:lnSpc>
                <a:spcPct val="100000"/>
              </a:lnSpc>
              <a:spcBef>
                <a:spcPts val="200"/>
              </a:spcBef>
              <a:spcAft>
                <a:spcPts val="200"/>
              </a:spcAft>
              <a:buClrTx/>
              <a:buSzPct val="100000"/>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Calibri Light" panose="020F0302020204030204" pitchFamily="34" charset="0"/>
            </a:endParaRPr>
          </a:p>
          <a:p>
            <a:pPr marL="0" marR="0" lvl="0" indent="0" algn="l" defTabSz="685800" rtl="0" eaLnBrk="1" fontAlgn="auto" latinLnBrk="0" hangingPunct="1">
              <a:lnSpc>
                <a:spcPct val="100000"/>
              </a:lnSpc>
              <a:spcBef>
                <a:spcPts val="200"/>
              </a:spcBef>
              <a:spcAft>
                <a:spcPts val="200"/>
              </a:spcAft>
              <a:buClrTx/>
              <a:buSzPct val="100000"/>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Calibri Light" panose="020F0302020204030204" pitchFamily="34" charset="0"/>
            </a:endParaRPr>
          </a:p>
          <a:p>
            <a:pPr marL="0" marR="0" lvl="0" indent="0" algn="l" defTabSz="685800" rtl="0" eaLnBrk="1" fontAlgn="auto" latinLnBrk="0" hangingPunct="1">
              <a:lnSpc>
                <a:spcPct val="100000"/>
              </a:lnSpc>
              <a:spcBef>
                <a:spcPts val="200"/>
              </a:spcBef>
              <a:spcAft>
                <a:spcPts val="200"/>
              </a:spcAft>
              <a:buClrTx/>
              <a:buSzPct val="100000"/>
              <a:buFontTx/>
              <a:buNone/>
              <a:tabLst/>
              <a:defRPr/>
            </a:pPr>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Calibri Light" panose="020F0302020204030204" pitchFamily="34" charset="0"/>
            </a:endParaRPr>
          </a:p>
          <a:p>
            <a:endParaRPr lang="en-US"/>
          </a:p>
        </p:txBody>
      </p:sp>
    </p:spTree>
    <p:extLst>
      <p:ext uri="{BB962C8B-B14F-4D97-AF65-F5344CB8AC3E}">
        <p14:creationId xmlns:p14="http://schemas.microsoft.com/office/powerpoint/2010/main" val="3742501610"/>
      </p:ext>
    </p:extLst>
  </p:cSld>
  <p:clrMapOvr>
    <a:masterClrMapping/>
  </p:clrMapOvr>
  <p:transition>
    <p:fade/>
  </p:transition>
  <p:hf hd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50808"/>
        </a:solidFill>
        <a:effectLst/>
      </p:bgPr>
    </p:bg>
    <p:spTree>
      <p:nvGrpSpPr>
        <p:cNvPr id="1" name=""/>
        <p:cNvGrpSpPr/>
        <p:nvPr/>
      </p:nvGrpSpPr>
      <p:grpSpPr>
        <a:xfrm>
          <a:off x="0" y="0"/>
          <a:ext cx="0" cy="0"/>
          <a:chOff x="0" y="0"/>
          <a:chExt cx="0" cy="0"/>
        </a:xfrm>
      </p:grpSpPr>
      <p:sp>
        <p:nvSpPr>
          <p:cNvPr id="37" name="Shape 1">
            <a:extLst>
              <a:ext uri="{FF2B5EF4-FFF2-40B4-BE49-F238E27FC236}">
                <a16:creationId xmlns:a16="http://schemas.microsoft.com/office/drawing/2014/main" id="{22D00E5C-7D98-1D03-CC8E-F370B8F56753}"/>
              </a:ext>
            </a:extLst>
          </p:cNvPr>
          <p:cNvSpPr/>
          <p:nvPr/>
        </p:nvSpPr>
        <p:spPr>
          <a:xfrm>
            <a:off x="0" y="0"/>
            <a:ext cx="12191695" cy="6172200"/>
          </a:xfrm>
          <a:prstGeom prst="rect">
            <a:avLst/>
          </a:prstGeom>
          <a:solidFill>
            <a:srgbClr val="0A0F10"/>
          </a:solidFill>
          <a:ln w="12700">
            <a:solidFill>
              <a:srgbClr val="0A0F10">
                <a:alpha val="0"/>
              </a:srgbClr>
            </a:solidFill>
            <a:prstDash val="solid"/>
          </a:ln>
        </p:spPr>
        <p:txBody>
          <a:bodyPr/>
          <a:lstStyle/>
          <a:p>
            <a:endParaRPr lang="de-DE"/>
          </a:p>
        </p:txBody>
      </p:sp>
      <p:sp>
        <p:nvSpPr>
          <p:cNvPr id="6" name="Text 4"/>
          <p:cNvSpPr/>
          <p:nvPr/>
        </p:nvSpPr>
        <p:spPr>
          <a:xfrm>
            <a:off x="475488" y="1463040"/>
            <a:ext cx="1371600" cy="228600"/>
          </a:xfrm>
          <a:prstGeom prst="rect">
            <a:avLst/>
          </a:prstGeom>
          <a:solidFill>
            <a:srgbClr val="FFFFFF">
              <a:alpha val="0"/>
            </a:srgbClr>
          </a:solidFill>
          <a:ln/>
        </p:spPr>
        <p:txBody>
          <a:bodyPr wrap="square" lIns="0" tIns="0" rIns="0" bIns="0" rtlCol="0" anchor="ctr"/>
          <a:lstStyle/>
          <a:p>
            <a:pPr marL="0" indent="0">
              <a:buNone/>
            </a:pPr>
            <a:r>
              <a:rPr lang="en-US" sz="1400">
                <a:solidFill>
                  <a:srgbClr val="86BC25"/>
                </a:solidFill>
              </a:rPr>
              <a:t>KEYNOTE</a:t>
            </a:r>
            <a:endParaRPr lang="en-US" sz="1400"/>
          </a:p>
        </p:txBody>
      </p:sp>
      <p:sp>
        <p:nvSpPr>
          <p:cNvPr id="7" name="Text 5"/>
          <p:cNvSpPr/>
          <p:nvPr/>
        </p:nvSpPr>
        <p:spPr>
          <a:xfrm>
            <a:off x="475488" y="1874520"/>
            <a:ext cx="4754880" cy="640080"/>
          </a:xfrm>
          <a:prstGeom prst="rect">
            <a:avLst/>
          </a:prstGeom>
          <a:solidFill>
            <a:srgbClr val="FFFFFF">
              <a:alpha val="0"/>
            </a:srgbClr>
          </a:solidFill>
          <a:ln/>
        </p:spPr>
        <p:txBody>
          <a:bodyPr wrap="square" lIns="0" tIns="0" rIns="0" bIns="0" rtlCol="0" anchor="ctr">
            <a:normAutofit lnSpcReduction="10000"/>
          </a:bodyPr>
          <a:lstStyle/>
          <a:p>
            <a:pPr marL="0" indent="0">
              <a:buNone/>
            </a:pPr>
            <a:r>
              <a:rPr lang="en-US" sz="4300" b="1">
                <a:solidFill>
                  <a:srgbClr val="FFFFFF"/>
                </a:solidFill>
              </a:rPr>
              <a:t>MDR &amp; XDR:</a:t>
            </a:r>
            <a:endParaRPr lang="en-US" sz="4300"/>
          </a:p>
        </p:txBody>
      </p:sp>
      <p:sp>
        <p:nvSpPr>
          <p:cNvPr id="8" name="Text 6"/>
          <p:cNvSpPr/>
          <p:nvPr/>
        </p:nvSpPr>
        <p:spPr>
          <a:xfrm>
            <a:off x="493776" y="2697480"/>
            <a:ext cx="4937760" cy="786384"/>
          </a:xfrm>
          <a:prstGeom prst="rect">
            <a:avLst/>
          </a:prstGeom>
          <a:solidFill>
            <a:srgbClr val="FFFFFF">
              <a:alpha val="0"/>
            </a:srgbClr>
          </a:solidFill>
          <a:ln/>
        </p:spPr>
        <p:txBody>
          <a:bodyPr wrap="square" lIns="0" tIns="0" rIns="0" bIns="0" rtlCol="0" anchor="ctr">
            <a:normAutofit/>
          </a:bodyPr>
          <a:lstStyle/>
          <a:p>
            <a:pPr marL="0" indent="0">
              <a:buNone/>
            </a:pPr>
            <a:r>
              <a:rPr lang="en-US" sz="2500">
                <a:solidFill>
                  <a:srgbClr val="FFFFFF"/>
                </a:solidFill>
              </a:rPr>
              <a:t>Moderne Security Operations</a:t>
            </a:r>
            <a:endParaRPr lang="en-US" sz="2500"/>
          </a:p>
          <a:p>
            <a:pPr marL="0" indent="0">
              <a:buNone/>
            </a:pPr>
            <a:r>
              <a:rPr lang="en-US" sz="2500">
                <a:solidFill>
                  <a:srgbClr val="FFFFFF"/>
                </a:solidFill>
              </a:rPr>
              <a:t>verstehen</a:t>
            </a:r>
            <a:endParaRPr lang="en-US" sz="2500"/>
          </a:p>
        </p:txBody>
      </p:sp>
      <p:sp>
        <p:nvSpPr>
          <p:cNvPr id="9" name="Shape 7"/>
          <p:cNvSpPr/>
          <p:nvPr/>
        </p:nvSpPr>
        <p:spPr>
          <a:xfrm>
            <a:off x="493776" y="3840480"/>
            <a:ext cx="685800" cy="0"/>
          </a:xfrm>
          <a:prstGeom prst="line">
            <a:avLst/>
          </a:prstGeom>
          <a:solidFill>
            <a:srgbClr val="FFFFFF">
              <a:alpha val="0"/>
            </a:srgbClr>
          </a:solidFill>
          <a:ln w="15240">
            <a:solidFill>
              <a:srgbClr val="86BC25"/>
            </a:solidFill>
            <a:prstDash val="solid"/>
          </a:ln>
        </p:spPr>
        <p:txBody>
          <a:bodyPr/>
          <a:lstStyle/>
          <a:p>
            <a:endParaRPr lang="de-DE"/>
          </a:p>
        </p:txBody>
      </p:sp>
      <p:sp>
        <p:nvSpPr>
          <p:cNvPr id="130" name="Radar Arc Outer"/>
          <p:cNvSpPr/>
          <p:nvPr/>
        </p:nvSpPr>
        <p:spPr>
          <a:xfrm>
            <a:off x="0" y="3358000"/>
            <a:ext cx="3500000" cy="3500000"/>
          </a:xfrm>
          <a:prstGeom prst="ellipse">
            <a:avLst/>
          </a:prstGeom>
          <a:noFill/>
          <a:ln w="7620">
            <a:solidFill>
              <a:srgbClr val="86BC25">
                <a:alpha val="13000"/>
              </a:srgbClr>
            </a:solidFill>
            <a:prstDash val="solid"/>
          </a:ln>
        </p:spPr>
        <p:txBody>
          <a:bodyPr/>
          <a:lstStyle/>
          <a:p>
            <a:endParaRPr lang="de-DE"/>
          </a:p>
        </p:txBody>
      </p:sp>
      <p:sp>
        <p:nvSpPr>
          <p:cNvPr id="131" name="Radar Arc Inner"/>
          <p:cNvSpPr/>
          <p:nvPr/>
        </p:nvSpPr>
        <p:spPr>
          <a:xfrm>
            <a:off x="0" y="3858000"/>
            <a:ext cx="3000000" cy="3000000"/>
          </a:xfrm>
          <a:prstGeom prst="ellipse">
            <a:avLst/>
          </a:prstGeom>
          <a:noFill/>
          <a:ln w="9525">
            <a:solidFill>
              <a:srgbClr val="86BC25">
                <a:alpha val="20000"/>
              </a:srgbClr>
            </a:solidFill>
            <a:prstDash val="solid"/>
          </a:ln>
        </p:spPr>
        <p:txBody>
          <a:bodyPr/>
          <a:lstStyle/>
          <a:p>
            <a:endParaRPr lang="de-DE"/>
          </a:p>
        </p:txBody>
      </p:sp>
      <p:sp>
        <p:nvSpPr>
          <p:cNvPr id="150" name="Left Margin Accent"/>
          <p:cNvSpPr/>
          <p:nvPr/>
        </p:nvSpPr>
        <p:spPr>
          <a:xfrm>
            <a:off x="237000" y="900000"/>
            <a:ext cx="0" cy="5000000"/>
          </a:xfrm>
          <a:prstGeom prst="line">
            <a:avLst/>
          </a:prstGeom>
          <a:ln w="7620">
            <a:solidFill>
              <a:srgbClr val="86BC25">
                <a:alpha val="20000"/>
              </a:srgbClr>
            </a:solidFill>
            <a:prstDash val="solid"/>
          </a:ln>
        </p:spPr>
        <p:txBody>
          <a:bodyPr/>
          <a:lstStyle/>
          <a:p>
            <a:endParaRPr lang="de-DE"/>
          </a:p>
        </p:txBody>
      </p:sp>
      <p:sp>
        <p:nvSpPr>
          <p:cNvPr id="132" name="Dot A1"/>
          <p:cNvSpPr/>
          <p:nvPr/>
        </p:nvSpPr>
        <p:spPr>
          <a:xfrm>
            <a:off x="675000" y="875000"/>
            <a:ext cx="50000" cy="50000"/>
          </a:xfrm>
          <a:prstGeom prst="ellipse">
            <a:avLst/>
          </a:prstGeom>
          <a:solidFill>
            <a:srgbClr val="86BC25">
              <a:alpha val="42000"/>
            </a:srgbClr>
          </a:solidFill>
          <a:ln>
            <a:noFill/>
          </a:ln>
        </p:spPr>
        <p:txBody>
          <a:bodyPr/>
          <a:lstStyle/>
          <a:p>
            <a:endParaRPr lang="de-DE"/>
          </a:p>
        </p:txBody>
      </p:sp>
      <p:sp>
        <p:nvSpPr>
          <p:cNvPr id="133" name="Dot A2"/>
          <p:cNvSpPr/>
          <p:nvPr/>
        </p:nvSpPr>
        <p:spPr>
          <a:xfrm>
            <a:off x="1282000" y="732000"/>
            <a:ext cx="36000" cy="36000"/>
          </a:xfrm>
          <a:prstGeom prst="ellipse">
            <a:avLst/>
          </a:prstGeom>
          <a:solidFill>
            <a:srgbClr val="FFFFFF">
              <a:alpha val="26000"/>
            </a:srgbClr>
          </a:solidFill>
          <a:ln>
            <a:noFill/>
          </a:ln>
        </p:spPr>
        <p:txBody>
          <a:bodyPr/>
          <a:lstStyle/>
          <a:p>
            <a:endParaRPr lang="de-DE"/>
          </a:p>
        </p:txBody>
      </p:sp>
      <p:sp>
        <p:nvSpPr>
          <p:cNvPr id="134" name="Dot A3"/>
          <p:cNvSpPr/>
          <p:nvPr/>
        </p:nvSpPr>
        <p:spPr>
          <a:xfrm>
            <a:off x="1128000" y="1128000"/>
            <a:ext cx="44000" cy="44000"/>
          </a:xfrm>
          <a:prstGeom prst="ellipse">
            <a:avLst/>
          </a:prstGeom>
          <a:solidFill>
            <a:srgbClr val="86BC25">
              <a:alpha val="36000"/>
            </a:srgbClr>
          </a:solidFill>
          <a:ln>
            <a:noFill/>
          </a:ln>
        </p:spPr>
        <p:txBody>
          <a:bodyPr/>
          <a:lstStyle/>
          <a:p>
            <a:endParaRPr lang="de-DE"/>
          </a:p>
        </p:txBody>
      </p:sp>
      <p:cxnSp>
        <p:nvCxnSpPr>
          <p:cNvPr id="135" name="Line A1A3"/>
          <p:cNvCxnSpPr/>
          <p:nvPr/>
        </p:nvCxnSpPr>
        <p:spPr>
          <a:xfrm>
            <a:off x="700000" y="900000"/>
            <a:ext cx="450000" cy="250000"/>
          </a:xfrm>
          <a:prstGeom prst="line">
            <a:avLst/>
          </a:prstGeom>
          <a:ln w="6350">
            <a:solidFill>
              <a:srgbClr val="86BC25">
                <a:alpha val="18000"/>
              </a:srgbClr>
            </a:solidFill>
            <a:prstDash val="solid"/>
          </a:ln>
        </p:spPr>
      </p:cxnSp>
      <p:cxnSp>
        <p:nvCxnSpPr>
          <p:cNvPr id="136" name="Line A1A2"/>
          <p:cNvCxnSpPr/>
          <p:nvPr/>
        </p:nvCxnSpPr>
        <p:spPr>
          <a:xfrm flipV="1">
            <a:off x="700000" y="750000"/>
            <a:ext cx="600000" cy="150000"/>
          </a:xfrm>
          <a:prstGeom prst="line">
            <a:avLst/>
          </a:prstGeom>
          <a:ln w="6350">
            <a:solidFill>
              <a:srgbClr val="86BC25">
                <a:alpha val="16000"/>
              </a:srgbClr>
            </a:solidFill>
            <a:prstDash val="solid"/>
          </a:ln>
        </p:spPr>
      </p:cxnSp>
      <p:sp>
        <p:nvSpPr>
          <p:cNvPr id="137" name="Diamond A"/>
          <p:cNvSpPr/>
          <p:nvPr/>
        </p:nvSpPr>
        <p:spPr>
          <a:xfrm rot="2700000">
            <a:off x="2350000" y="900000"/>
            <a:ext cx="100000" cy="100000"/>
          </a:xfrm>
          <a:prstGeom prst="rect">
            <a:avLst/>
          </a:prstGeom>
          <a:noFill/>
          <a:ln w="9525">
            <a:solidFill>
              <a:srgbClr val="86BC25">
                <a:alpha val="40000"/>
              </a:srgbClr>
            </a:solidFill>
            <a:prstDash val="solid"/>
          </a:ln>
        </p:spPr>
        <p:txBody>
          <a:bodyPr/>
          <a:lstStyle/>
          <a:p>
            <a:endParaRPr lang="de-DE"/>
          </a:p>
        </p:txBody>
      </p:sp>
      <p:sp>
        <p:nvSpPr>
          <p:cNvPr id="140" name="Dot B1"/>
          <p:cNvSpPr/>
          <p:nvPr/>
        </p:nvSpPr>
        <p:spPr>
          <a:xfrm>
            <a:off x="1473000" y="4427422"/>
            <a:ext cx="54000" cy="54000"/>
          </a:xfrm>
          <a:prstGeom prst="ellipse">
            <a:avLst/>
          </a:prstGeom>
          <a:solidFill>
            <a:srgbClr val="86BC25">
              <a:alpha val="42000"/>
            </a:srgbClr>
          </a:solidFill>
          <a:ln>
            <a:noFill/>
          </a:ln>
        </p:spPr>
        <p:txBody>
          <a:bodyPr/>
          <a:lstStyle/>
          <a:p>
            <a:endParaRPr lang="de-DE"/>
          </a:p>
        </p:txBody>
      </p:sp>
      <p:sp>
        <p:nvSpPr>
          <p:cNvPr id="141" name="Dot B2"/>
          <p:cNvSpPr/>
          <p:nvPr/>
        </p:nvSpPr>
        <p:spPr>
          <a:xfrm>
            <a:off x="2080000" y="4684422"/>
            <a:ext cx="40000" cy="40000"/>
          </a:xfrm>
          <a:prstGeom prst="ellipse">
            <a:avLst/>
          </a:prstGeom>
          <a:solidFill>
            <a:srgbClr val="FFFFFF">
              <a:alpha val="26000"/>
            </a:srgbClr>
          </a:solidFill>
          <a:ln>
            <a:noFill/>
          </a:ln>
        </p:spPr>
        <p:txBody>
          <a:bodyPr/>
          <a:lstStyle/>
          <a:p>
            <a:endParaRPr lang="de-DE"/>
          </a:p>
        </p:txBody>
      </p:sp>
      <p:sp>
        <p:nvSpPr>
          <p:cNvPr id="142" name="Dot B3"/>
          <p:cNvSpPr/>
          <p:nvPr/>
        </p:nvSpPr>
        <p:spPr>
          <a:xfrm>
            <a:off x="2678000" y="4382422"/>
            <a:ext cx="44000" cy="44000"/>
          </a:xfrm>
          <a:prstGeom prst="ellipse">
            <a:avLst/>
          </a:prstGeom>
          <a:solidFill>
            <a:srgbClr val="86BC25">
              <a:alpha val="36000"/>
            </a:srgbClr>
          </a:solidFill>
          <a:ln>
            <a:noFill/>
          </a:ln>
        </p:spPr>
        <p:txBody>
          <a:bodyPr/>
          <a:lstStyle/>
          <a:p>
            <a:endParaRPr lang="de-DE"/>
          </a:p>
        </p:txBody>
      </p:sp>
      <p:sp>
        <p:nvSpPr>
          <p:cNvPr id="143" name="Dot B4"/>
          <p:cNvSpPr/>
          <p:nvPr/>
        </p:nvSpPr>
        <p:spPr>
          <a:xfrm>
            <a:off x="3382000" y="4586422"/>
            <a:ext cx="36000" cy="36000"/>
          </a:xfrm>
          <a:prstGeom prst="ellipse">
            <a:avLst/>
          </a:prstGeom>
          <a:solidFill>
            <a:srgbClr val="FFFFFF">
              <a:alpha val="24000"/>
            </a:srgbClr>
          </a:solidFill>
          <a:ln>
            <a:noFill/>
          </a:ln>
        </p:spPr>
        <p:txBody>
          <a:bodyPr/>
          <a:lstStyle/>
          <a:p>
            <a:endParaRPr lang="de-DE"/>
          </a:p>
        </p:txBody>
      </p:sp>
      <p:cxnSp>
        <p:nvCxnSpPr>
          <p:cNvPr id="144" name="Line B1B3"/>
          <p:cNvCxnSpPr/>
          <p:nvPr/>
        </p:nvCxnSpPr>
        <p:spPr>
          <a:xfrm flipV="1">
            <a:off x="1500000" y="4404422"/>
            <a:ext cx="1200000" cy="50000"/>
          </a:xfrm>
          <a:prstGeom prst="line">
            <a:avLst/>
          </a:prstGeom>
          <a:ln w="6350">
            <a:solidFill>
              <a:srgbClr val="86BC25">
                <a:alpha val="18000"/>
              </a:srgbClr>
            </a:solidFill>
            <a:prstDash val="solid"/>
          </a:ln>
        </p:spPr>
      </p:cxnSp>
      <p:cxnSp>
        <p:nvCxnSpPr>
          <p:cNvPr id="145" name="Line B2B4"/>
          <p:cNvCxnSpPr/>
          <p:nvPr/>
        </p:nvCxnSpPr>
        <p:spPr>
          <a:xfrm flipV="1">
            <a:off x="2100000" y="4604422"/>
            <a:ext cx="1300000" cy="100000"/>
          </a:xfrm>
          <a:prstGeom prst="line">
            <a:avLst/>
          </a:prstGeom>
          <a:ln w="6350">
            <a:solidFill>
              <a:srgbClr val="86BC25">
                <a:alpha val="16000"/>
              </a:srgbClr>
            </a:solidFill>
            <a:prstDash val="solid"/>
          </a:ln>
        </p:spPr>
      </p:cxnSp>
      <p:sp>
        <p:nvSpPr>
          <p:cNvPr id="146" name="Diamond B"/>
          <p:cNvSpPr/>
          <p:nvPr/>
        </p:nvSpPr>
        <p:spPr>
          <a:xfrm rot="2700000">
            <a:off x="4190000" y="5290000"/>
            <a:ext cx="120000" cy="120000"/>
          </a:xfrm>
          <a:prstGeom prst="rect">
            <a:avLst/>
          </a:prstGeom>
          <a:noFill/>
          <a:ln w="9525">
            <a:solidFill>
              <a:srgbClr val="86BC25">
                <a:alpha val="42000"/>
              </a:srgbClr>
            </a:solidFill>
            <a:prstDash val="solid"/>
          </a:ln>
        </p:spPr>
        <p:txBody>
          <a:bodyPr/>
          <a:lstStyle/>
          <a:p>
            <a:endParaRPr lang="de-DE"/>
          </a:p>
        </p:txBody>
      </p:sp>
      <p:sp>
        <p:nvSpPr>
          <p:cNvPr id="151" name="Divider Dot 1"/>
          <p:cNvSpPr/>
          <p:nvPr/>
        </p:nvSpPr>
        <p:spPr>
          <a:xfrm>
            <a:off x="5555000" y="1935000"/>
            <a:ext cx="30000" cy="30000"/>
          </a:xfrm>
          <a:prstGeom prst="ellipse">
            <a:avLst/>
          </a:prstGeom>
          <a:solidFill>
            <a:srgbClr val="86BC25">
              <a:alpha val="34000"/>
            </a:srgbClr>
          </a:solidFill>
          <a:ln>
            <a:noFill/>
          </a:ln>
        </p:spPr>
        <p:txBody>
          <a:bodyPr/>
          <a:lstStyle/>
          <a:p>
            <a:endParaRPr lang="de-DE"/>
          </a:p>
        </p:txBody>
      </p:sp>
      <p:sp>
        <p:nvSpPr>
          <p:cNvPr id="152" name="Divider Dot 2"/>
          <p:cNvSpPr/>
          <p:nvPr/>
        </p:nvSpPr>
        <p:spPr>
          <a:xfrm>
            <a:off x="5555000" y="2435000"/>
            <a:ext cx="30000" cy="30000"/>
          </a:xfrm>
          <a:prstGeom prst="ellipse">
            <a:avLst/>
          </a:prstGeom>
          <a:solidFill>
            <a:srgbClr val="86BC25">
              <a:alpha val="34000"/>
            </a:srgbClr>
          </a:solidFill>
          <a:ln>
            <a:noFill/>
          </a:ln>
        </p:spPr>
        <p:txBody>
          <a:bodyPr/>
          <a:lstStyle/>
          <a:p>
            <a:endParaRPr lang="de-DE"/>
          </a:p>
        </p:txBody>
      </p:sp>
      <p:sp>
        <p:nvSpPr>
          <p:cNvPr id="153" name="Divider Dot 3"/>
          <p:cNvSpPr/>
          <p:nvPr/>
        </p:nvSpPr>
        <p:spPr>
          <a:xfrm>
            <a:off x="5555000" y="2935000"/>
            <a:ext cx="30000" cy="30000"/>
          </a:xfrm>
          <a:prstGeom prst="ellipse">
            <a:avLst/>
          </a:prstGeom>
          <a:solidFill>
            <a:srgbClr val="86BC25">
              <a:alpha val="34000"/>
            </a:srgbClr>
          </a:solidFill>
          <a:ln>
            <a:noFill/>
          </a:ln>
        </p:spPr>
        <p:txBody>
          <a:bodyPr/>
          <a:lstStyle/>
          <a:p>
            <a:endParaRPr lang="de-DE"/>
          </a:p>
        </p:txBody>
      </p:sp>
      <p:sp>
        <p:nvSpPr>
          <p:cNvPr id="154" name="Divider Dot 4"/>
          <p:cNvSpPr/>
          <p:nvPr/>
        </p:nvSpPr>
        <p:spPr>
          <a:xfrm>
            <a:off x="5555000" y="3435000"/>
            <a:ext cx="30000" cy="30000"/>
          </a:xfrm>
          <a:prstGeom prst="ellipse">
            <a:avLst/>
          </a:prstGeom>
          <a:solidFill>
            <a:srgbClr val="86BC25">
              <a:alpha val="34000"/>
            </a:srgbClr>
          </a:solidFill>
          <a:ln>
            <a:noFill/>
          </a:ln>
        </p:spPr>
        <p:txBody>
          <a:bodyPr/>
          <a:lstStyle/>
          <a:p>
            <a:endParaRPr lang="de-DE"/>
          </a:p>
        </p:txBody>
      </p:sp>
      <p:sp>
        <p:nvSpPr>
          <p:cNvPr id="100" name="Accent Ring Outer"/>
          <p:cNvSpPr/>
          <p:nvPr/>
        </p:nvSpPr>
        <p:spPr>
          <a:xfrm>
            <a:off x="5718140" y="414620"/>
            <a:ext cx="4520000" cy="4520000"/>
          </a:xfrm>
          <a:prstGeom prst="ellipse">
            <a:avLst/>
          </a:prstGeom>
          <a:noFill/>
          <a:ln w="9525">
            <a:solidFill>
              <a:srgbClr val="86BC25">
                <a:alpha val="22000"/>
              </a:srgbClr>
            </a:solidFill>
            <a:prstDash val="solid"/>
          </a:ln>
        </p:spPr>
        <p:txBody>
          <a:bodyPr/>
          <a:lstStyle/>
          <a:p>
            <a:endParaRPr lang="de-DE"/>
          </a:p>
        </p:txBody>
      </p:sp>
      <p:sp>
        <p:nvSpPr>
          <p:cNvPr id="101" name="Accent Ring Inner"/>
          <p:cNvSpPr/>
          <p:nvPr/>
        </p:nvSpPr>
        <p:spPr>
          <a:xfrm>
            <a:off x="5778140" y="474620"/>
            <a:ext cx="4400000" cy="4400000"/>
          </a:xfrm>
          <a:prstGeom prst="ellipse">
            <a:avLst/>
          </a:prstGeom>
          <a:noFill/>
          <a:ln w="12700">
            <a:solidFill>
              <a:srgbClr val="86BC25">
                <a:alpha val="38000"/>
              </a:srgbClr>
            </a:solidFill>
            <a:prstDash val="solid"/>
          </a:ln>
        </p:spPr>
        <p:txBody>
          <a:bodyPr/>
          <a:lstStyle/>
          <a:p>
            <a:endParaRPr lang="de-DE"/>
          </a:p>
        </p:txBody>
      </p:sp>
      <p:sp>
        <p:nvSpPr>
          <p:cNvPr id="110" name="Accent Dot 1"/>
          <p:cNvSpPr/>
          <p:nvPr/>
        </p:nvSpPr>
        <p:spPr>
          <a:xfrm>
            <a:off x="6300000" y="5400000"/>
            <a:ext cx="54000" cy="54000"/>
          </a:xfrm>
          <a:prstGeom prst="ellipse">
            <a:avLst/>
          </a:prstGeom>
          <a:solidFill>
            <a:srgbClr val="86BC25">
              <a:alpha val="45000"/>
            </a:srgbClr>
          </a:solidFill>
          <a:ln>
            <a:noFill/>
          </a:ln>
        </p:spPr>
        <p:txBody>
          <a:bodyPr/>
          <a:lstStyle/>
          <a:p>
            <a:endParaRPr lang="de-DE"/>
          </a:p>
        </p:txBody>
      </p:sp>
      <p:sp>
        <p:nvSpPr>
          <p:cNvPr id="111" name="Accent Dot 2"/>
          <p:cNvSpPr/>
          <p:nvPr/>
        </p:nvSpPr>
        <p:spPr>
          <a:xfrm>
            <a:off x="6900000" y="5650000"/>
            <a:ext cx="40000" cy="40000"/>
          </a:xfrm>
          <a:prstGeom prst="ellipse">
            <a:avLst/>
          </a:prstGeom>
          <a:solidFill>
            <a:srgbClr val="FFFFFF">
              <a:alpha val="28000"/>
            </a:srgbClr>
          </a:solidFill>
          <a:ln>
            <a:noFill/>
          </a:ln>
        </p:spPr>
        <p:txBody>
          <a:bodyPr/>
          <a:lstStyle/>
          <a:p>
            <a:endParaRPr lang="de-DE"/>
          </a:p>
        </p:txBody>
      </p:sp>
      <p:sp>
        <p:nvSpPr>
          <p:cNvPr id="112" name="Accent Dot 3"/>
          <p:cNvSpPr/>
          <p:nvPr/>
        </p:nvSpPr>
        <p:spPr>
          <a:xfrm>
            <a:off x="7600000" y="5300000"/>
            <a:ext cx="64000" cy="64000"/>
          </a:xfrm>
          <a:prstGeom prst="ellipse">
            <a:avLst/>
          </a:prstGeom>
          <a:solidFill>
            <a:srgbClr val="86BC25">
              <a:alpha val="40000"/>
            </a:srgbClr>
          </a:solidFill>
          <a:ln>
            <a:noFill/>
          </a:ln>
        </p:spPr>
        <p:txBody>
          <a:bodyPr/>
          <a:lstStyle/>
          <a:p>
            <a:endParaRPr lang="de-DE"/>
          </a:p>
        </p:txBody>
      </p:sp>
      <p:sp>
        <p:nvSpPr>
          <p:cNvPr id="113" name="Accent Dot 4"/>
          <p:cNvSpPr/>
          <p:nvPr/>
        </p:nvSpPr>
        <p:spPr>
          <a:xfrm>
            <a:off x="8300000" y="5600000"/>
            <a:ext cx="44000" cy="44000"/>
          </a:xfrm>
          <a:prstGeom prst="ellipse">
            <a:avLst/>
          </a:prstGeom>
          <a:solidFill>
            <a:srgbClr val="FFFFFF">
              <a:alpha val="28000"/>
            </a:srgbClr>
          </a:solidFill>
          <a:ln>
            <a:noFill/>
          </a:ln>
        </p:spPr>
        <p:txBody>
          <a:bodyPr/>
          <a:lstStyle/>
          <a:p>
            <a:endParaRPr lang="de-DE"/>
          </a:p>
        </p:txBody>
      </p:sp>
      <p:sp>
        <p:nvSpPr>
          <p:cNvPr id="114" name="Accent Dot 5"/>
          <p:cNvSpPr/>
          <p:nvPr/>
        </p:nvSpPr>
        <p:spPr>
          <a:xfrm>
            <a:off x="9000000" y="5350000"/>
            <a:ext cx="54000" cy="54000"/>
          </a:xfrm>
          <a:prstGeom prst="ellipse">
            <a:avLst/>
          </a:prstGeom>
          <a:solidFill>
            <a:srgbClr val="86BC25">
              <a:alpha val="45000"/>
            </a:srgbClr>
          </a:solidFill>
          <a:ln>
            <a:noFill/>
          </a:ln>
        </p:spPr>
        <p:txBody>
          <a:bodyPr/>
          <a:lstStyle/>
          <a:p>
            <a:endParaRPr lang="de-DE"/>
          </a:p>
        </p:txBody>
      </p:sp>
      <p:sp>
        <p:nvSpPr>
          <p:cNvPr id="115" name="Accent Dot 6"/>
          <p:cNvSpPr/>
          <p:nvPr/>
        </p:nvSpPr>
        <p:spPr>
          <a:xfrm>
            <a:off x="9580000" y="5550000"/>
            <a:ext cx="36000" cy="36000"/>
          </a:xfrm>
          <a:prstGeom prst="ellipse">
            <a:avLst/>
          </a:prstGeom>
          <a:solidFill>
            <a:srgbClr val="FFFFFF">
              <a:alpha val="24000"/>
            </a:srgbClr>
          </a:solidFill>
          <a:ln>
            <a:noFill/>
          </a:ln>
        </p:spPr>
        <p:txBody>
          <a:bodyPr/>
          <a:lstStyle/>
          <a:p>
            <a:endParaRPr lang="de-DE"/>
          </a:p>
        </p:txBody>
      </p:sp>
      <p:sp>
        <p:nvSpPr>
          <p:cNvPr id="116" name="Accent Dot 7"/>
          <p:cNvSpPr/>
          <p:nvPr/>
        </p:nvSpPr>
        <p:spPr>
          <a:xfrm>
            <a:off x="6400000" y="260000"/>
            <a:ext cx="44000" cy="44000"/>
          </a:xfrm>
          <a:prstGeom prst="ellipse">
            <a:avLst/>
          </a:prstGeom>
          <a:solidFill>
            <a:srgbClr val="86BC25">
              <a:alpha val="38000"/>
            </a:srgbClr>
          </a:solidFill>
          <a:ln>
            <a:noFill/>
          </a:ln>
        </p:spPr>
        <p:txBody>
          <a:bodyPr/>
          <a:lstStyle/>
          <a:p>
            <a:endParaRPr lang="de-DE"/>
          </a:p>
        </p:txBody>
      </p:sp>
      <p:sp>
        <p:nvSpPr>
          <p:cNvPr id="117" name="Accent Dot 8"/>
          <p:cNvSpPr/>
          <p:nvPr/>
        </p:nvSpPr>
        <p:spPr>
          <a:xfrm>
            <a:off x="7200000" y="180000"/>
            <a:ext cx="36000" cy="36000"/>
          </a:xfrm>
          <a:prstGeom prst="ellipse">
            <a:avLst/>
          </a:prstGeom>
          <a:solidFill>
            <a:srgbClr val="FFFFFF">
              <a:alpha val="24000"/>
            </a:srgbClr>
          </a:solidFill>
          <a:ln>
            <a:noFill/>
          </a:ln>
        </p:spPr>
        <p:txBody>
          <a:bodyPr/>
          <a:lstStyle/>
          <a:p>
            <a:endParaRPr lang="de-DE"/>
          </a:p>
        </p:txBody>
      </p:sp>
      <p:sp>
        <p:nvSpPr>
          <p:cNvPr id="118" name="Accent Dot 9"/>
          <p:cNvSpPr/>
          <p:nvPr/>
        </p:nvSpPr>
        <p:spPr>
          <a:xfrm>
            <a:off x="8600000" y="300000"/>
            <a:ext cx="54000" cy="54000"/>
          </a:xfrm>
          <a:prstGeom prst="ellipse">
            <a:avLst/>
          </a:prstGeom>
          <a:solidFill>
            <a:srgbClr val="86BC25">
              <a:alpha val="38000"/>
            </a:srgbClr>
          </a:solidFill>
          <a:ln>
            <a:noFill/>
          </a:ln>
        </p:spPr>
        <p:txBody>
          <a:bodyPr/>
          <a:lstStyle/>
          <a:p>
            <a:endParaRPr lang="de-DE"/>
          </a:p>
        </p:txBody>
      </p:sp>
      <p:cxnSp>
        <p:nvCxnSpPr>
          <p:cNvPr id="120" name="Accent Line 1"/>
          <p:cNvCxnSpPr/>
          <p:nvPr/>
        </p:nvCxnSpPr>
        <p:spPr>
          <a:xfrm flipV="1">
            <a:off x="6327000" y="5332000"/>
            <a:ext cx="1305000" cy="95000"/>
          </a:xfrm>
          <a:prstGeom prst="line">
            <a:avLst/>
          </a:prstGeom>
          <a:ln w="6350">
            <a:solidFill>
              <a:srgbClr val="86BC25">
                <a:alpha val="20000"/>
              </a:srgbClr>
            </a:solidFill>
            <a:prstDash val="solid"/>
          </a:ln>
        </p:spPr>
      </p:cxnSp>
      <p:cxnSp>
        <p:nvCxnSpPr>
          <p:cNvPr id="121" name="Accent Line 2"/>
          <p:cNvCxnSpPr/>
          <p:nvPr/>
        </p:nvCxnSpPr>
        <p:spPr>
          <a:xfrm>
            <a:off x="7632000" y="5332000"/>
            <a:ext cx="1395000" cy="45000"/>
          </a:xfrm>
          <a:prstGeom prst="line">
            <a:avLst/>
          </a:prstGeom>
          <a:ln w="6350">
            <a:solidFill>
              <a:srgbClr val="86BC25">
                <a:alpha val="20000"/>
              </a:srgbClr>
            </a:solidFill>
            <a:prstDash val="solid"/>
          </a:ln>
        </p:spPr>
      </p:cxnSp>
      <p:cxnSp>
        <p:nvCxnSpPr>
          <p:cNvPr id="122" name="Accent Line 3"/>
          <p:cNvCxnSpPr/>
          <p:nvPr/>
        </p:nvCxnSpPr>
        <p:spPr>
          <a:xfrm flipV="1">
            <a:off x="6920000" y="5622000"/>
            <a:ext cx="1402000" cy="48000"/>
          </a:xfrm>
          <a:prstGeom prst="line">
            <a:avLst/>
          </a:prstGeom>
          <a:ln w="6350">
            <a:solidFill>
              <a:srgbClr val="86BC25">
                <a:alpha val="16000"/>
              </a:srgbClr>
            </a:solidFill>
            <a:prstDash val="solid"/>
          </a:ln>
        </p:spPr>
      </p:cxnSp>
      <p:cxnSp>
        <p:nvCxnSpPr>
          <p:cNvPr id="123" name="Accent Line 4"/>
          <p:cNvCxnSpPr/>
          <p:nvPr/>
        </p:nvCxnSpPr>
        <p:spPr>
          <a:xfrm>
            <a:off x="6422000" y="282000"/>
            <a:ext cx="2205000" cy="45000"/>
          </a:xfrm>
          <a:prstGeom prst="line">
            <a:avLst/>
          </a:prstGeom>
          <a:ln w="6350">
            <a:solidFill>
              <a:srgbClr val="86BC25">
                <a:alpha val="16000"/>
              </a:srgbClr>
            </a:solidFill>
            <a:prstDash val="solid"/>
          </a:ln>
        </p:spPr>
      </p:cxnSp>
      <p:pic>
        <p:nvPicPr>
          <p:cNvPr id="14" name="Image 0" descr="/mnt/data/cyber_city_circle.png"/>
          <p:cNvPicPr>
            <a:picLocks noChangeAspect="1"/>
          </p:cNvPicPr>
          <p:nvPr/>
        </p:nvPicPr>
        <p:blipFill>
          <a:blip r:embed="rId3"/>
          <a:srcRect/>
          <a:stretch/>
        </p:blipFill>
        <p:spPr>
          <a:xfrm>
            <a:off x="5806440" y="502920"/>
            <a:ext cx="4343400" cy="4343400"/>
          </a:xfrm>
          <a:prstGeom prst="rect">
            <a:avLst/>
          </a:prstGeom>
        </p:spPr>
      </p:pic>
      <p:sp>
        <p:nvSpPr>
          <p:cNvPr id="210" name="Hex Halo 1"/>
          <p:cNvSpPr/>
          <p:nvPr/>
        </p:nvSpPr>
        <p:spPr>
          <a:xfrm>
            <a:off x="10085580" y="1542000"/>
            <a:ext cx="540000" cy="486000"/>
          </a:xfrm>
          <a:prstGeom prst="hexagon">
            <a:avLst/>
          </a:prstGeom>
          <a:noFill/>
          <a:ln w="7620">
            <a:solidFill>
              <a:srgbClr val="86BC25">
                <a:alpha val="22000"/>
              </a:srgbClr>
            </a:solidFill>
            <a:prstDash val="solid"/>
          </a:ln>
        </p:spPr>
        <p:txBody>
          <a:bodyPr/>
          <a:lstStyle/>
          <a:p>
            <a:endParaRPr lang="de-DE"/>
          </a:p>
        </p:txBody>
      </p:sp>
      <p:sp>
        <p:nvSpPr>
          <p:cNvPr id="211" name="Hex Connector 1"/>
          <p:cNvSpPr/>
          <p:nvPr/>
        </p:nvSpPr>
        <p:spPr>
          <a:xfrm>
            <a:off x="10585580" y="1785000"/>
            <a:ext cx="174420" cy="0"/>
          </a:xfrm>
          <a:prstGeom prst="line">
            <a:avLst/>
          </a:prstGeom>
          <a:ln w="9525">
            <a:solidFill>
              <a:srgbClr val="86BC25">
                <a:alpha val="45000"/>
              </a:srgbClr>
            </a:solidFill>
            <a:prstDash val="solid"/>
          </a:ln>
        </p:spPr>
        <p:txBody>
          <a:bodyPr/>
          <a:lstStyle/>
          <a:p>
            <a:endParaRPr lang="de-DE"/>
          </a:p>
        </p:txBody>
      </p:sp>
      <p:sp>
        <p:nvSpPr>
          <p:cNvPr id="212" name="Hex Badge 1"/>
          <p:cNvSpPr/>
          <p:nvPr/>
        </p:nvSpPr>
        <p:spPr>
          <a:xfrm>
            <a:off x="10165580" y="1615000"/>
            <a:ext cx="380000" cy="340000"/>
          </a:xfrm>
          <a:prstGeom prst="hexagon">
            <a:avLst/>
          </a:prstGeom>
          <a:solidFill>
            <a:srgbClr val="0A1410"/>
          </a:solidFill>
          <a:ln w="17780">
            <a:solidFill>
              <a:srgbClr val="86BC25"/>
            </a:solidFill>
            <a:prstDash val="solid"/>
          </a:ln>
        </p:spPr>
        <p:txBody>
          <a:bodyPr wrap="square" lIns="0" tIns="0" rIns="0" bIns="0" rtlCol="0" anchor="ctr"/>
          <a:lstStyle/>
          <a:p>
            <a:pPr marL="0" indent="0" algn="ctr">
              <a:buNone/>
            </a:pPr>
            <a:r>
              <a:rPr lang="en-US" sz="1100" b="1">
                <a:solidFill>
                  <a:srgbClr val="86BC25"/>
                </a:solidFill>
              </a:rPr>
              <a:t>1</a:t>
            </a:r>
            <a:endParaRPr lang="en-US" sz="1100"/>
          </a:p>
        </p:txBody>
      </p:sp>
      <p:sp>
        <p:nvSpPr>
          <p:cNvPr id="213" name="Phase Label 1"/>
          <p:cNvSpPr/>
          <p:nvPr/>
        </p:nvSpPr>
        <p:spPr>
          <a:xfrm>
            <a:off x="10790000" y="1605000"/>
            <a:ext cx="1270000" cy="360000"/>
          </a:xfrm>
          <a:prstGeom prst="rect">
            <a:avLst/>
          </a:prstGeom>
          <a:noFill/>
          <a:ln/>
        </p:spPr>
        <p:txBody>
          <a:bodyPr wrap="square" lIns="0" tIns="0" rIns="0" bIns="0" rtlCol="0" anchor="ctr">
            <a:normAutofit/>
          </a:bodyPr>
          <a:lstStyle/>
          <a:p>
            <a:pPr marL="0" indent="0">
              <a:buNone/>
            </a:pPr>
            <a:r>
              <a:rPr lang="en-US" sz="900" b="1" spc="60">
                <a:solidFill>
                  <a:srgbClr val="FFFFFF"/>
                </a:solidFill>
              </a:rPr>
              <a:t>ERKENNEN</a:t>
            </a:r>
            <a:endParaRPr lang="en-US" sz="900"/>
          </a:p>
        </p:txBody>
      </p:sp>
      <p:sp>
        <p:nvSpPr>
          <p:cNvPr id="214" name="Hex Halo 2"/>
          <p:cNvSpPr/>
          <p:nvPr/>
        </p:nvSpPr>
        <p:spPr>
          <a:xfrm>
            <a:off x="10238140" y="2536697"/>
            <a:ext cx="540000" cy="486000"/>
          </a:xfrm>
          <a:prstGeom prst="hexagon">
            <a:avLst/>
          </a:prstGeom>
          <a:noFill/>
          <a:ln w="7620">
            <a:solidFill>
              <a:srgbClr val="86BC25">
                <a:alpha val="22000"/>
              </a:srgbClr>
            </a:solidFill>
            <a:prstDash val="solid"/>
          </a:ln>
        </p:spPr>
        <p:txBody>
          <a:bodyPr/>
          <a:lstStyle/>
          <a:p>
            <a:endParaRPr lang="de-DE"/>
          </a:p>
        </p:txBody>
      </p:sp>
      <p:sp>
        <p:nvSpPr>
          <p:cNvPr id="215" name="Hex Connector 2"/>
          <p:cNvSpPr/>
          <p:nvPr/>
        </p:nvSpPr>
        <p:spPr>
          <a:xfrm>
            <a:off x="10738140" y="2779697"/>
            <a:ext cx="174420" cy="0"/>
          </a:xfrm>
          <a:prstGeom prst="line">
            <a:avLst/>
          </a:prstGeom>
          <a:ln w="9525">
            <a:solidFill>
              <a:srgbClr val="86BC25">
                <a:alpha val="45000"/>
              </a:srgbClr>
            </a:solidFill>
            <a:prstDash val="solid"/>
          </a:ln>
        </p:spPr>
        <p:txBody>
          <a:bodyPr/>
          <a:lstStyle/>
          <a:p>
            <a:endParaRPr lang="de-DE"/>
          </a:p>
        </p:txBody>
      </p:sp>
      <p:sp>
        <p:nvSpPr>
          <p:cNvPr id="216" name="Hex Badge 2"/>
          <p:cNvSpPr/>
          <p:nvPr/>
        </p:nvSpPr>
        <p:spPr>
          <a:xfrm>
            <a:off x="10318140" y="2609697"/>
            <a:ext cx="380000" cy="340000"/>
          </a:xfrm>
          <a:prstGeom prst="hexagon">
            <a:avLst/>
          </a:prstGeom>
          <a:solidFill>
            <a:srgbClr val="0A1410"/>
          </a:solidFill>
          <a:ln w="17780">
            <a:solidFill>
              <a:srgbClr val="86BC25"/>
            </a:solidFill>
            <a:prstDash val="solid"/>
          </a:ln>
        </p:spPr>
        <p:txBody>
          <a:bodyPr wrap="square" lIns="0" tIns="0" rIns="0" bIns="0" rtlCol="0" anchor="ctr"/>
          <a:lstStyle/>
          <a:p>
            <a:pPr marL="0" indent="0" algn="ctr">
              <a:buNone/>
            </a:pPr>
            <a:r>
              <a:rPr lang="en-US" sz="1100" b="1">
                <a:solidFill>
                  <a:srgbClr val="86BC25"/>
                </a:solidFill>
              </a:rPr>
              <a:t>2</a:t>
            </a:r>
            <a:endParaRPr lang="en-US" sz="1100"/>
          </a:p>
        </p:txBody>
      </p:sp>
      <p:sp>
        <p:nvSpPr>
          <p:cNvPr id="217" name="Phase Label 2"/>
          <p:cNvSpPr/>
          <p:nvPr/>
        </p:nvSpPr>
        <p:spPr>
          <a:xfrm>
            <a:off x="10942560" y="2599697"/>
            <a:ext cx="1270000" cy="360000"/>
          </a:xfrm>
          <a:prstGeom prst="rect">
            <a:avLst/>
          </a:prstGeom>
          <a:noFill/>
          <a:ln/>
        </p:spPr>
        <p:txBody>
          <a:bodyPr wrap="square" lIns="0" tIns="0" rIns="0" bIns="0" rtlCol="0" anchor="ctr">
            <a:normAutofit/>
          </a:bodyPr>
          <a:lstStyle/>
          <a:p>
            <a:pPr marL="0" indent="0">
              <a:buNone/>
            </a:pPr>
            <a:r>
              <a:rPr lang="en-US" sz="900" b="1" spc="60">
                <a:solidFill>
                  <a:srgbClr val="FFFFFF"/>
                </a:solidFill>
              </a:rPr>
              <a:t>UNTERSUCHEN</a:t>
            </a:r>
            <a:endParaRPr lang="en-US" sz="900"/>
          </a:p>
        </p:txBody>
      </p:sp>
      <p:sp>
        <p:nvSpPr>
          <p:cNvPr id="218" name="Hex Halo 3"/>
          <p:cNvSpPr/>
          <p:nvPr/>
        </p:nvSpPr>
        <p:spPr>
          <a:xfrm>
            <a:off x="9980580" y="3592203"/>
            <a:ext cx="540000" cy="486000"/>
          </a:xfrm>
          <a:prstGeom prst="hexagon">
            <a:avLst/>
          </a:prstGeom>
          <a:noFill/>
          <a:ln w="7620">
            <a:solidFill>
              <a:srgbClr val="86BC25">
                <a:alpha val="22000"/>
              </a:srgbClr>
            </a:solidFill>
            <a:prstDash val="solid"/>
          </a:ln>
        </p:spPr>
        <p:txBody>
          <a:bodyPr/>
          <a:lstStyle/>
          <a:p>
            <a:endParaRPr lang="de-DE"/>
          </a:p>
        </p:txBody>
      </p:sp>
      <p:sp>
        <p:nvSpPr>
          <p:cNvPr id="219" name="Hex Connector 3"/>
          <p:cNvSpPr/>
          <p:nvPr/>
        </p:nvSpPr>
        <p:spPr>
          <a:xfrm>
            <a:off x="10480580" y="3835203"/>
            <a:ext cx="174420" cy="0"/>
          </a:xfrm>
          <a:prstGeom prst="line">
            <a:avLst/>
          </a:prstGeom>
          <a:ln w="9525">
            <a:solidFill>
              <a:srgbClr val="86BC25">
                <a:alpha val="45000"/>
              </a:srgbClr>
            </a:solidFill>
            <a:prstDash val="solid"/>
          </a:ln>
        </p:spPr>
        <p:txBody>
          <a:bodyPr/>
          <a:lstStyle/>
          <a:p>
            <a:endParaRPr lang="de-DE"/>
          </a:p>
        </p:txBody>
      </p:sp>
      <p:sp>
        <p:nvSpPr>
          <p:cNvPr id="220" name="Hex Badge 3"/>
          <p:cNvSpPr/>
          <p:nvPr/>
        </p:nvSpPr>
        <p:spPr>
          <a:xfrm>
            <a:off x="10060580" y="3665203"/>
            <a:ext cx="380000" cy="340000"/>
          </a:xfrm>
          <a:prstGeom prst="hexagon">
            <a:avLst/>
          </a:prstGeom>
          <a:solidFill>
            <a:srgbClr val="0A1410"/>
          </a:solidFill>
          <a:ln w="17780">
            <a:solidFill>
              <a:srgbClr val="86BC25"/>
            </a:solidFill>
            <a:prstDash val="solid"/>
          </a:ln>
        </p:spPr>
        <p:txBody>
          <a:bodyPr wrap="square" lIns="0" tIns="0" rIns="0" bIns="0" rtlCol="0" anchor="ctr"/>
          <a:lstStyle/>
          <a:p>
            <a:pPr marL="0" indent="0" algn="ctr">
              <a:buNone/>
            </a:pPr>
            <a:r>
              <a:rPr lang="en-US" sz="1100" b="1">
                <a:solidFill>
                  <a:srgbClr val="86BC25"/>
                </a:solidFill>
              </a:rPr>
              <a:t>3</a:t>
            </a:r>
            <a:endParaRPr lang="en-US" sz="1100"/>
          </a:p>
        </p:txBody>
      </p:sp>
      <p:sp>
        <p:nvSpPr>
          <p:cNvPr id="221" name="Phase Label 3"/>
          <p:cNvSpPr/>
          <p:nvPr/>
        </p:nvSpPr>
        <p:spPr>
          <a:xfrm>
            <a:off x="10685000" y="3655203"/>
            <a:ext cx="1270000" cy="360000"/>
          </a:xfrm>
          <a:prstGeom prst="rect">
            <a:avLst/>
          </a:prstGeom>
          <a:noFill/>
          <a:ln/>
        </p:spPr>
        <p:txBody>
          <a:bodyPr wrap="square" lIns="0" tIns="0" rIns="0" bIns="0" rtlCol="0" anchor="ctr">
            <a:normAutofit/>
          </a:bodyPr>
          <a:lstStyle/>
          <a:p>
            <a:pPr marL="0" indent="0">
              <a:buNone/>
            </a:pPr>
            <a:r>
              <a:rPr lang="en-US" sz="900" b="1" spc="60">
                <a:solidFill>
                  <a:srgbClr val="FFFFFF"/>
                </a:solidFill>
              </a:rPr>
              <a:t>REAGIEREN</a:t>
            </a:r>
            <a:endParaRPr lang="en-US" sz="900"/>
          </a:p>
        </p:txBody>
      </p:sp>
      <p:sp>
        <p:nvSpPr>
          <p:cNvPr id="222" name="Hex Halo 4"/>
          <p:cNvSpPr/>
          <p:nvPr/>
        </p:nvSpPr>
        <p:spPr>
          <a:xfrm>
            <a:off x="9192219" y="4535748"/>
            <a:ext cx="540000" cy="486000"/>
          </a:xfrm>
          <a:prstGeom prst="hexagon">
            <a:avLst/>
          </a:prstGeom>
          <a:noFill/>
          <a:ln w="7620">
            <a:solidFill>
              <a:srgbClr val="86BC25">
                <a:alpha val="22000"/>
              </a:srgbClr>
            </a:solidFill>
            <a:prstDash val="solid"/>
          </a:ln>
        </p:spPr>
        <p:txBody>
          <a:bodyPr/>
          <a:lstStyle/>
          <a:p>
            <a:endParaRPr lang="de-DE"/>
          </a:p>
        </p:txBody>
      </p:sp>
      <p:sp>
        <p:nvSpPr>
          <p:cNvPr id="223" name="Hex Connector 4"/>
          <p:cNvSpPr/>
          <p:nvPr/>
        </p:nvSpPr>
        <p:spPr>
          <a:xfrm>
            <a:off x="9692219" y="4778748"/>
            <a:ext cx="174420" cy="0"/>
          </a:xfrm>
          <a:prstGeom prst="line">
            <a:avLst/>
          </a:prstGeom>
          <a:ln w="9525">
            <a:solidFill>
              <a:srgbClr val="86BC25">
                <a:alpha val="45000"/>
              </a:srgbClr>
            </a:solidFill>
            <a:prstDash val="solid"/>
          </a:ln>
        </p:spPr>
        <p:txBody>
          <a:bodyPr/>
          <a:lstStyle/>
          <a:p>
            <a:endParaRPr lang="de-DE"/>
          </a:p>
        </p:txBody>
      </p:sp>
      <p:sp>
        <p:nvSpPr>
          <p:cNvPr id="224" name="Hex Badge 4"/>
          <p:cNvSpPr/>
          <p:nvPr/>
        </p:nvSpPr>
        <p:spPr>
          <a:xfrm>
            <a:off x="9272219" y="4608748"/>
            <a:ext cx="380000" cy="340000"/>
          </a:xfrm>
          <a:prstGeom prst="hexagon">
            <a:avLst/>
          </a:prstGeom>
          <a:solidFill>
            <a:srgbClr val="0A1410"/>
          </a:solidFill>
          <a:ln w="17780">
            <a:solidFill>
              <a:srgbClr val="86BC25"/>
            </a:solidFill>
            <a:prstDash val="solid"/>
          </a:ln>
        </p:spPr>
        <p:txBody>
          <a:bodyPr wrap="square" lIns="0" tIns="0" rIns="0" bIns="0" rtlCol="0" anchor="ctr"/>
          <a:lstStyle/>
          <a:p>
            <a:pPr marL="0" indent="0" algn="ctr">
              <a:buNone/>
            </a:pPr>
            <a:r>
              <a:rPr lang="en-US" sz="1100" b="1">
                <a:solidFill>
                  <a:srgbClr val="86BC25"/>
                </a:solidFill>
              </a:rPr>
              <a:t>4</a:t>
            </a:r>
            <a:endParaRPr lang="en-US" sz="1100"/>
          </a:p>
        </p:txBody>
      </p:sp>
      <p:sp>
        <p:nvSpPr>
          <p:cNvPr id="225" name="Phase Label 4"/>
          <p:cNvSpPr/>
          <p:nvPr/>
        </p:nvSpPr>
        <p:spPr>
          <a:xfrm>
            <a:off x="9896639" y="4598748"/>
            <a:ext cx="1270000" cy="360000"/>
          </a:xfrm>
          <a:prstGeom prst="rect">
            <a:avLst/>
          </a:prstGeom>
          <a:noFill/>
          <a:ln/>
        </p:spPr>
        <p:txBody>
          <a:bodyPr wrap="square" lIns="0" tIns="0" rIns="0" bIns="0" rtlCol="0" anchor="ctr">
            <a:normAutofit/>
          </a:bodyPr>
          <a:lstStyle/>
          <a:p>
            <a:pPr marL="0" indent="0">
              <a:buNone/>
            </a:pPr>
            <a:r>
              <a:rPr lang="en-US" sz="900" b="1" spc="60">
                <a:solidFill>
                  <a:srgbClr val="FFFFFF"/>
                </a:solidFill>
              </a:rPr>
              <a:t>WIEDERHERSTELLEN</a:t>
            </a:r>
            <a:endParaRPr lang="en-US" sz="900"/>
          </a:p>
        </p:txBody>
      </p:sp>
      <p:sp>
        <p:nvSpPr>
          <p:cNvPr id="23" name="Shape 20"/>
          <p:cNvSpPr/>
          <p:nvPr/>
        </p:nvSpPr>
        <p:spPr>
          <a:xfrm>
            <a:off x="0" y="6199632"/>
            <a:ext cx="12191695" cy="658368"/>
          </a:xfrm>
          <a:prstGeom prst="rect">
            <a:avLst/>
          </a:prstGeom>
          <a:solidFill>
            <a:srgbClr val="F5F5F2"/>
          </a:solidFill>
          <a:ln w="12700">
            <a:solidFill>
              <a:srgbClr val="F5F5F2">
                <a:alpha val="0"/>
              </a:srgbClr>
            </a:solidFill>
            <a:prstDash val="solid"/>
          </a:ln>
        </p:spPr>
        <p:txBody>
          <a:bodyPr/>
          <a:lstStyle/>
          <a:p>
            <a:endParaRPr lang="de-DE"/>
          </a:p>
        </p:txBody>
      </p:sp>
      <p:sp>
        <p:nvSpPr>
          <p:cNvPr id="25" name="Text 22"/>
          <p:cNvSpPr/>
          <p:nvPr/>
        </p:nvSpPr>
        <p:spPr>
          <a:xfrm>
            <a:off x="566928" y="6428232"/>
            <a:ext cx="105156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09.07.2026</a:t>
            </a:r>
            <a:endParaRPr lang="en-US" sz="950"/>
          </a:p>
        </p:txBody>
      </p:sp>
      <p:sp>
        <p:nvSpPr>
          <p:cNvPr id="26" name="Shape 23"/>
          <p:cNvSpPr/>
          <p:nvPr/>
        </p:nvSpPr>
        <p:spPr>
          <a:xfrm>
            <a:off x="2592781"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27" name="Text 24"/>
          <p:cNvSpPr/>
          <p:nvPr/>
        </p:nvSpPr>
        <p:spPr>
          <a:xfrm>
            <a:off x="3567074" y="6428232"/>
            <a:ext cx="132588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09:00 – 09:30 Uhr</a:t>
            </a:r>
            <a:endParaRPr lang="en-US" sz="950"/>
          </a:p>
        </p:txBody>
      </p:sp>
      <p:sp>
        <p:nvSpPr>
          <p:cNvPr id="28" name="Shape 25"/>
          <p:cNvSpPr/>
          <p:nvPr/>
        </p:nvSpPr>
        <p:spPr>
          <a:xfrm>
            <a:off x="5867247"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29" name="Text 26"/>
          <p:cNvSpPr/>
          <p:nvPr/>
        </p:nvSpPr>
        <p:spPr>
          <a:xfrm>
            <a:off x="6841540" y="6336792"/>
            <a:ext cx="2560320" cy="329184"/>
          </a:xfrm>
          <a:prstGeom prst="rect">
            <a:avLst/>
          </a:prstGeom>
          <a:solidFill>
            <a:srgbClr val="FFFFFF">
              <a:alpha val="0"/>
            </a:srgbClr>
          </a:solidFill>
          <a:ln/>
        </p:spPr>
        <p:txBody>
          <a:bodyPr wrap="square" lIns="0" tIns="0" rIns="0" bIns="0" rtlCol="0" anchor="ctr">
            <a:normAutofit/>
          </a:bodyPr>
          <a:lstStyle/>
          <a:p>
            <a:pPr marL="0" indent="0" algn="ctr">
              <a:buNone/>
            </a:pPr>
            <a:r>
              <a:rPr lang="en-US" sz="880">
                <a:solidFill>
                  <a:srgbClr val="161A1D"/>
                </a:solidFill>
              </a:rPr>
              <a:t>IT-SICHERHEIT Webkonferenz</a:t>
            </a:r>
            <a:endParaRPr lang="en-US" sz="880"/>
          </a:p>
          <a:p>
            <a:pPr marL="0" indent="0" algn="ctr">
              <a:buNone/>
            </a:pPr>
            <a:r>
              <a:rPr lang="en-US" sz="880">
                <a:solidFill>
                  <a:srgbClr val="161A1D"/>
                </a:solidFill>
              </a:rPr>
              <a:t>Detection und Response mit MDR/XDR</a:t>
            </a:r>
            <a:endParaRPr lang="en-US" sz="880"/>
          </a:p>
        </p:txBody>
      </p:sp>
      <p:sp>
        <p:nvSpPr>
          <p:cNvPr id="30" name="Shape 27"/>
          <p:cNvSpPr/>
          <p:nvPr/>
        </p:nvSpPr>
        <p:spPr>
          <a:xfrm>
            <a:off x="10376153"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3" name="Shape 35">
            <a:extLst>
              <a:ext uri="{FF2B5EF4-FFF2-40B4-BE49-F238E27FC236}">
                <a16:creationId xmlns:a16="http://schemas.microsoft.com/office/drawing/2014/main" id="{945EB89C-B506-BC8F-A477-DACB66CA1F12}"/>
              </a:ext>
            </a:extLst>
          </p:cNvPr>
          <p:cNvSpPr/>
          <p:nvPr/>
        </p:nvSpPr>
        <p:spPr>
          <a:xfrm>
            <a:off x="0" y="6163056"/>
            <a:ext cx="12191695" cy="0"/>
          </a:xfrm>
          <a:prstGeom prst="line">
            <a:avLst/>
          </a:prstGeom>
          <a:solidFill>
            <a:srgbClr val="FFFFFF">
              <a:alpha val="0"/>
            </a:srgbClr>
          </a:solidFill>
          <a:ln w="13970">
            <a:solidFill>
              <a:srgbClr val="86BC25">
                <a:alpha val="85000"/>
              </a:srgbClr>
            </a:solidFill>
            <a:prstDash val="solid"/>
          </a:ln>
        </p:spPr>
        <p:txBody>
          <a:bodyPr/>
          <a:lstStyle/>
          <a:p>
            <a:endParaRPr lang="de-DE"/>
          </a:p>
        </p:txBody>
      </p:sp>
      <p:sp>
        <p:nvSpPr>
          <p:cNvPr id="16" name="Footer Page">
            <a:extLst>
              <a:ext uri="{FF2B5EF4-FFF2-40B4-BE49-F238E27FC236}">
                <a16:creationId xmlns:a16="http://schemas.microsoft.com/office/drawing/2014/main" id="{C121F3D2-6F57-4C7E-869A-7B49FB554851}"/>
              </a:ext>
            </a:extLst>
          </p:cNvPr>
          <p:cNvSpPr/>
          <p:nvPr/>
        </p:nvSpPr>
        <p:spPr>
          <a:xfrm>
            <a:off x="11350446" y="6446520"/>
            <a:ext cx="274320" cy="164592"/>
          </a:xfrm>
          <a:prstGeom prst="rect">
            <a:avLst/>
          </a:prstGeom>
          <a:solidFill>
            <a:srgbClr val="FFFFFF">
              <a:alpha val="0"/>
            </a:srgbClr>
          </a:solidFill>
          <a:ln/>
        </p:spPr>
        <p:txBody>
          <a:bodyPr wrap="square" lIns="0" tIns="0" rIns="0" bIns="0" rtlCol="0" anchor="ctr"/>
          <a:lstStyle/>
          <a:p>
            <a:pPr marL="0" indent="0" algn="r">
              <a:buNone/>
            </a:pPr>
            <a:r>
              <a:rPr lang="en-US" sz="800">
                <a:solidFill>
                  <a:srgbClr val="6B7476"/>
                </a:solidFill>
              </a:rPr>
              <a:t>01</a:t>
            </a:r>
            <a:endParaRPr lang="en-US" sz="800"/>
          </a:p>
        </p:txBody>
      </p:sp>
      <p:pic>
        <p:nvPicPr>
          <p:cNvPr id="17" name="Picture 16" descr="Deloitte logo">
            <a:extLst>
              <a:ext uri="{FF2B5EF4-FFF2-40B4-BE49-F238E27FC236}">
                <a16:creationId xmlns:a16="http://schemas.microsoft.com/office/drawing/2014/main" id="{67432F3F-C0B5-FCF3-218C-281E1016306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692" y="-5466"/>
            <a:ext cx="2779773" cy="1308221"/>
          </a:xfrm>
          <a:prstGeom prst="rect">
            <a:avLst/>
          </a:prstGeom>
        </p:spPr>
      </p:pic>
      <p:sp>
        <p:nvSpPr>
          <p:cNvPr id="226" name="Speaker Badge Mete"/>
          <p:cNvSpPr/>
          <p:nvPr/>
        </p:nvSpPr>
        <p:spPr>
          <a:xfrm>
            <a:off x="512064" y="4038950"/>
            <a:ext cx="475488" cy="475488"/>
          </a:xfrm>
          <a:prstGeom prst="ellipse">
            <a:avLst/>
          </a:prstGeom>
          <a:solidFill>
            <a:srgbClr val="050808"/>
          </a:solidFill>
          <a:ln w="12700">
            <a:solidFill>
              <a:srgbClr val="86BC25"/>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endParaRPr/>
          </a:p>
        </p:txBody>
      </p:sp>
      <p:sp>
        <p:nvSpPr>
          <p:cNvPr id="227" name="Speaker Initials Mete"/>
          <p:cNvSpPr txBox="1"/>
          <p:nvPr/>
        </p:nvSpPr>
        <p:spPr>
          <a:xfrm>
            <a:off x="512821" y="4169351"/>
            <a:ext cx="475488" cy="258184"/>
          </a:xfrm>
          <a:prstGeom prst="rect">
            <a:avLst/>
          </a:prstGeom>
          <a:noFill/>
        </p:spPr>
        <p:txBody>
          <a:bodyPr wrap="square" lIns="0" tIns="0" rIns="0" bIns="0" anchor="ctr">
            <a:spAutoFit/>
          </a:bodyPr>
          <a:lstStyle/>
          <a:p>
            <a:pPr algn="ctr"/>
            <a:r>
              <a:rPr sz="1100" b="1">
                <a:solidFill>
                  <a:srgbClr val="86BC25"/>
                </a:solidFill>
              </a:rPr>
              <a:t>MD</a:t>
            </a:r>
          </a:p>
        </p:txBody>
      </p:sp>
      <p:sp>
        <p:nvSpPr>
          <p:cNvPr id="228" name="Speaker Name Mete"/>
          <p:cNvSpPr txBox="1"/>
          <p:nvPr/>
        </p:nvSpPr>
        <p:spPr>
          <a:xfrm>
            <a:off x="1234440" y="4075526"/>
            <a:ext cx="2068800" cy="201168"/>
          </a:xfrm>
          <a:prstGeom prst="rect">
            <a:avLst/>
          </a:prstGeom>
          <a:noFill/>
        </p:spPr>
        <p:txBody>
          <a:bodyPr wrap="square" lIns="0" tIns="0" rIns="0" bIns="0">
            <a:spAutoFit/>
          </a:bodyPr>
          <a:lstStyle/>
          <a:p>
            <a:r>
              <a:rPr sz="1400" b="1">
                <a:solidFill>
                  <a:srgbClr val="FFFFFF"/>
                </a:solidFill>
              </a:rPr>
              <a:t>Mete Demirci</a:t>
            </a:r>
          </a:p>
        </p:txBody>
      </p:sp>
      <p:sp>
        <p:nvSpPr>
          <p:cNvPr id="229" name="Speaker Role Mete"/>
          <p:cNvSpPr txBox="1"/>
          <p:nvPr/>
        </p:nvSpPr>
        <p:spPr>
          <a:xfrm>
            <a:off x="1234440" y="4304126"/>
            <a:ext cx="2361680" cy="444048"/>
          </a:xfrm>
          <a:prstGeom prst="rect">
            <a:avLst/>
          </a:prstGeom>
          <a:noFill/>
        </p:spPr>
        <p:txBody>
          <a:bodyPr wrap="square" lIns="0" tIns="0" rIns="0" bIns="0">
            <a:spAutoFit/>
          </a:bodyPr>
          <a:lstStyle/>
          <a:p>
            <a:r>
              <a:rPr sz="1400" b="0">
                <a:solidFill>
                  <a:srgbClr val="C8D0D2"/>
                </a:solidFill>
              </a:rPr>
              <a:t>Senior Consultant</a:t>
            </a:r>
          </a:p>
          <a:p>
            <a:r>
              <a:rPr sz="1400" b="0">
                <a:solidFill>
                  <a:srgbClr val="C8D0D2"/>
                </a:solidFill>
              </a:rPr>
              <a:t>Deloitte Cyber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bg>
      <p:bgPr>
        <a:solidFill>
          <a:srgbClr val="05080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50808"/>
          </a:solidFill>
          <a:ln w="12700">
            <a:solidFill>
              <a:srgbClr val="050808">
                <a:alpha val="0"/>
              </a:srgbClr>
            </a:solidFill>
            <a:prstDash val="solid"/>
          </a:ln>
        </p:spPr>
        <p:txBody>
          <a:bodyPr/>
          <a:lstStyle/>
          <a:p>
            <a:endParaRPr lang="de-DE"/>
          </a:p>
        </p:txBody>
      </p:sp>
      <p:sp>
        <p:nvSpPr>
          <p:cNvPr id="3" name="Shape 1"/>
          <p:cNvSpPr/>
          <p:nvPr/>
        </p:nvSpPr>
        <p:spPr>
          <a:xfrm>
            <a:off x="0" y="0"/>
            <a:ext cx="12191695" cy="6172200"/>
          </a:xfrm>
          <a:prstGeom prst="rect">
            <a:avLst/>
          </a:prstGeom>
          <a:solidFill>
            <a:srgbClr val="0A0F10">
              <a:alpha val="94000"/>
            </a:srgbClr>
          </a:solidFill>
          <a:ln w="12700">
            <a:solidFill>
              <a:srgbClr val="0A0F10">
                <a:alpha val="0"/>
              </a:srgbClr>
            </a:solidFill>
            <a:prstDash val="solid"/>
          </a:ln>
        </p:spPr>
        <p:txBody>
          <a:bodyPr/>
          <a:lstStyle/>
          <a:p>
            <a:endParaRPr lang="de-DE"/>
          </a:p>
        </p:txBody>
      </p:sp>
      <p:sp>
        <p:nvSpPr>
          <p:cNvPr id="6" name="Text 4"/>
          <p:cNvSpPr/>
          <p:nvPr/>
        </p:nvSpPr>
        <p:spPr>
          <a:xfrm>
            <a:off x="475488" y="932688"/>
            <a:ext cx="5943600" cy="228600"/>
          </a:xfrm>
          <a:prstGeom prst="rect">
            <a:avLst/>
          </a:prstGeom>
          <a:solidFill>
            <a:srgbClr val="FFFFFF">
              <a:alpha val="0"/>
            </a:srgbClr>
          </a:solidFill>
          <a:ln/>
        </p:spPr>
        <p:txBody>
          <a:bodyPr wrap="square" lIns="0" tIns="0" rIns="0" bIns="0" rtlCol="0" anchor="ctr"/>
          <a:lstStyle/>
          <a:p>
            <a:pPr indent="0">
              <a:buNone/>
            </a:pPr>
            <a:r>
              <a:rPr lang="en-US" sz="1250" spc="40">
                <a:solidFill>
                  <a:srgbClr val="86BC25"/>
                </a:solidFill>
              </a:rPr>
              <a:t>09  |  TARGET ARCHITECTURE</a:t>
            </a:r>
          </a:p>
        </p:txBody>
      </p:sp>
      <p:sp>
        <p:nvSpPr>
          <p:cNvPr id="7" name="Text 5"/>
          <p:cNvSpPr/>
          <p:nvPr/>
        </p:nvSpPr>
        <p:spPr>
          <a:xfrm>
            <a:off x="475488" y="1298448"/>
            <a:ext cx="4892040" cy="822960"/>
          </a:xfrm>
          <a:prstGeom prst="rect">
            <a:avLst/>
          </a:prstGeom>
          <a:solidFill>
            <a:srgbClr val="FFFFFF">
              <a:alpha val="0"/>
            </a:srgbClr>
          </a:solidFill>
          <a:ln/>
        </p:spPr>
        <p:txBody>
          <a:bodyPr wrap="square" lIns="0" tIns="0" rIns="0" bIns="0" rtlCol="0" anchor="ctr">
            <a:normAutofit fontScale="92500" lnSpcReduction="10000"/>
          </a:bodyPr>
          <a:lstStyle/>
          <a:p>
            <a:pPr marL="0" indent="0">
              <a:buNone/>
            </a:pPr>
            <a:r>
              <a:rPr lang="en-US" sz="3100" b="1">
                <a:solidFill>
                  <a:srgbClr val="FFFFFF"/>
                </a:solidFill>
              </a:rPr>
              <a:t>Eine moderne MDR/XDR-Architektur</a:t>
            </a:r>
            <a:endParaRPr lang="en-US" sz="3100"/>
          </a:p>
        </p:txBody>
      </p:sp>
      <p:sp>
        <p:nvSpPr>
          <p:cNvPr id="8" name="Text 6"/>
          <p:cNvSpPr/>
          <p:nvPr/>
        </p:nvSpPr>
        <p:spPr>
          <a:xfrm>
            <a:off x="493776" y="2331720"/>
            <a:ext cx="4709160" cy="548640"/>
          </a:xfrm>
          <a:prstGeom prst="rect">
            <a:avLst/>
          </a:prstGeom>
          <a:solidFill>
            <a:srgbClr val="FFFFFF">
              <a:alpha val="0"/>
            </a:srgbClr>
          </a:solidFill>
          <a:ln/>
        </p:spPr>
        <p:txBody>
          <a:bodyPr wrap="square" lIns="127" tIns="127" rIns="127" bIns="127" rtlCol="0" anchor="ctr">
            <a:normAutofit fontScale="92500"/>
          </a:bodyPr>
          <a:lstStyle/>
          <a:p>
            <a:pPr marL="0" indent="0">
              <a:buNone/>
            </a:pPr>
            <a:r>
              <a:rPr lang="en-US" sz="1400">
                <a:solidFill>
                  <a:srgbClr val="C8D0D2"/>
                </a:solidFill>
              </a:rPr>
              <a:t>Moderne Security Operations erfordern integrierte Telemetrie, kontextbezogene Detection und ein operatives Response-Modell.</a:t>
            </a:r>
            <a:endParaRPr lang="en-US" sz="1400"/>
          </a:p>
        </p:txBody>
      </p:sp>
      <p:sp>
        <p:nvSpPr>
          <p:cNvPr id="9" name="Shape 7"/>
          <p:cNvSpPr/>
          <p:nvPr/>
        </p:nvSpPr>
        <p:spPr>
          <a:xfrm>
            <a:off x="493776" y="2167128"/>
            <a:ext cx="685800" cy="0"/>
          </a:xfrm>
          <a:prstGeom prst="line">
            <a:avLst/>
          </a:prstGeom>
          <a:solidFill>
            <a:srgbClr val="FFFFFF">
              <a:alpha val="0"/>
            </a:srgbClr>
          </a:solidFill>
          <a:ln w="13970">
            <a:solidFill>
              <a:srgbClr val="86BC25"/>
            </a:solidFill>
            <a:prstDash val="solid"/>
          </a:ln>
        </p:spPr>
        <p:txBody>
          <a:bodyPr/>
          <a:lstStyle/>
          <a:p>
            <a:endParaRPr lang="de-DE"/>
          </a:p>
        </p:txBody>
      </p:sp>
      <p:sp>
        <p:nvSpPr>
          <p:cNvPr id="801" name="s801"/>
          <p:cNvSpPr/>
          <p:nvPr/>
        </p:nvSpPr>
        <p:spPr>
          <a:xfrm>
            <a:off x="475488" y="2942346"/>
            <a:ext cx="11241024" cy="480000"/>
          </a:xfrm>
          <a:prstGeom prst="roundRect">
            <a:avLst>
              <a:gd name="adj" fmla="val 7000"/>
            </a:avLst>
          </a:prstGeom>
          <a:solidFill>
            <a:srgbClr val="0E1A12"/>
          </a:solidFill>
          <a:ln w="9525">
            <a:solidFill>
              <a:srgbClr val="A4D65E">
                <a:alpha val="78000"/>
              </a:srgbClr>
            </a:solidFill>
          </a:ln>
          <a:effectLst>
            <a:glow rad="26000">
              <a:srgbClr val="86BC25">
                <a:alpha val="26000"/>
              </a:srgbClr>
            </a:glow>
          </a:effectLst>
        </p:spPr>
        <p:txBody>
          <a:bodyPr/>
          <a:lstStyle/>
          <a:p>
            <a:endParaRPr lang="en-US"/>
          </a:p>
        </p:txBody>
      </p:sp>
      <p:sp>
        <p:nvSpPr>
          <p:cNvPr id="802" name="s802"/>
          <p:cNvSpPr/>
          <p:nvPr/>
        </p:nvSpPr>
        <p:spPr>
          <a:xfrm>
            <a:off x="509488" y="3028746"/>
            <a:ext cx="24000" cy="307200"/>
          </a:xfrm>
          <a:prstGeom prst="roundRect">
            <a:avLst>
              <a:gd name="adj" fmla="val 50000"/>
            </a:avLst>
          </a:prstGeom>
          <a:solidFill>
            <a:srgbClr val="A4D65E"/>
          </a:solidFill>
          <a:ln>
            <a:noFill/>
          </a:ln>
        </p:spPr>
        <p:txBody>
          <a:bodyPr/>
          <a:lstStyle/>
          <a:p>
            <a:endParaRPr lang="en-US"/>
          </a:p>
        </p:txBody>
      </p:sp>
      <p:cxnSp>
        <p:nvCxnSpPr>
          <p:cNvPr id="803" name="c803"/>
          <p:cNvCxnSpPr/>
          <p:nvPr/>
        </p:nvCxnSpPr>
        <p:spPr>
          <a:xfrm>
            <a:off x="489488" y="2956346"/>
            <a:ext cx="160000" cy="0"/>
          </a:xfrm>
          <a:prstGeom prst="line">
            <a:avLst/>
          </a:prstGeom>
          <a:ln w="12700">
            <a:solidFill>
              <a:srgbClr val="A4D65E">
                <a:alpha val="60000"/>
              </a:srgbClr>
            </a:solidFill>
          </a:ln>
        </p:spPr>
      </p:cxnSp>
      <p:cxnSp>
        <p:nvCxnSpPr>
          <p:cNvPr id="804" name="c804"/>
          <p:cNvCxnSpPr/>
          <p:nvPr/>
        </p:nvCxnSpPr>
        <p:spPr>
          <a:xfrm>
            <a:off x="489488" y="2956346"/>
            <a:ext cx="0" cy="130000"/>
          </a:xfrm>
          <a:prstGeom prst="line">
            <a:avLst/>
          </a:prstGeom>
          <a:ln w="12700">
            <a:solidFill>
              <a:srgbClr val="A4D65E">
                <a:alpha val="60000"/>
              </a:srgbClr>
            </a:solidFill>
          </a:ln>
        </p:spPr>
      </p:cxnSp>
      <p:cxnSp>
        <p:nvCxnSpPr>
          <p:cNvPr id="805" name="c805"/>
          <p:cNvCxnSpPr/>
          <p:nvPr/>
        </p:nvCxnSpPr>
        <p:spPr>
          <a:xfrm>
            <a:off x="11542512" y="2956346"/>
            <a:ext cx="160000" cy="0"/>
          </a:xfrm>
          <a:prstGeom prst="line">
            <a:avLst/>
          </a:prstGeom>
          <a:ln w="12700">
            <a:solidFill>
              <a:srgbClr val="A4D65E">
                <a:alpha val="60000"/>
              </a:srgbClr>
            </a:solidFill>
          </a:ln>
        </p:spPr>
      </p:cxnSp>
      <p:cxnSp>
        <p:nvCxnSpPr>
          <p:cNvPr id="806" name="c806"/>
          <p:cNvCxnSpPr/>
          <p:nvPr/>
        </p:nvCxnSpPr>
        <p:spPr>
          <a:xfrm>
            <a:off x="11702512" y="2956346"/>
            <a:ext cx="0" cy="130000"/>
          </a:xfrm>
          <a:prstGeom prst="line">
            <a:avLst/>
          </a:prstGeom>
          <a:ln w="12700">
            <a:solidFill>
              <a:srgbClr val="A4D65E">
                <a:alpha val="60000"/>
              </a:srgbClr>
            </a:solidFill>
          </a:ln>
        </p:spPr>
      </p:cxnSp>
      <p:sp>
        <p:nvSpPr>
          <p:cNvPr id="807" name="t807"/>
          <p:cNvSpPr/>
          <p:nvPr/>
        </p:nvSpPr>
        <p:spPr>
          <a:xfrm>
            <a:off x="625488" y="3042346"/>
            <a:ext cx="2300000" cy="20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760" b="1" spc="90">
                <a:solidFill>
                  <a:srgbClr val="A4D65E"/>
                </a:solidFill>
              </a:rPr>
              <a:t>AUFSICHT</a:t>
            </a:r>
          </a:p>
        </p:txBody>
      </p:sp>
      <p:sp>
        <p:nvSpPr>
          <p:cNvPr id="808" name="t808"/>
          <p:cNvSpPr/>
          <p:nvPr/>
        </p:nvSpPr>
        <p:spPr>
          <a:xfrm>
            <a:off x="625488" y="3257346"/>
            <a:ext cx="2300000" cy="115000"/>
          </a:xfrm>
          <a:prstGeom prst="rect">
            <a:avLst/>
          </a:prstGeom>
          <a:solidFill>
            <a:srgbClr val="FFFFFF">
              <a:alpha val="0"/>
            </a:srgbClr>
          </a:solidFill>
          <a:ln>
            <a:noFill/>
          </a:ln>
        </p:spPr>
        <p:txBody>
          <a:bodyPr wrap="square" lIns="0" tIns="0" rIns="0" bIns="0" rtlCol="0" anchor="t">
            <a:normAutofit fontScale="77500" lnSpcReduction="20000"/>
          </a:bodyPr>
          <a:lstStyle/>
          <a:p>
            <a:pPr marL="0" indent="0" algn="l">
              <a:buNone/>
            </a:pPr>
            <a:r>
              <a:rPr lang="en-US" sz="1160" b="1">
                <a:solidFill>
                  <a:srgbClr val="FFFFFF"/>
                </a:solidFill>
              </a:rPr>
              <a:t>Governance &amp; kontinuierliche Verbesserung</a:t>
            </a:r>
          </a:p>
        </p:txBody>
      </p:sp>
      <p:sp>
        <p:nvSpPr>
          <p:cNvPr id="809" name="k809"/>
          <p:cNvSpPr/>
          <p:nvPr/>
        </p:nvSpPr>
        <p:spPr>
          <a:xfrm>
            <a:off x="3095488" y="3052346"/>
            <a:ext cx="1598204" cy="260000"/>
          </a:xfrm>
          <a:prstGeom prst="roundRect">
            <a:avLst>
              <a:gd name="adj" fmla="val 24000"/>
            </a:avLst>
          </a:prstGeom>
          <a:solidFill>
            <a:srgbClr val="0C1611"/>
          </a:solidFill>
          <a:ln w="9525">
            <a:solidFill>
              <a:srgbClr val="8D999C">
                <a:alpha val="30000"/>
              </a:srgbClr>
            </a:solidFill>
          </a:ln>
        </p:spPr>
        <p:txBody>
          <a:bodyPr wrap="square" lIns="110000" tIns="6000" rIns="50000" bIns="6000" rtlCol="0" anchor="ctr">
            <a:normAutofit/>
          </a:bodyPr>
          <a:lstStyle/>
          <a:p>
            <a:pPr marL="0" indent="0" algn="l">
              <a:buNone/>
            </a:pPr>
            <a:r>
              <a:rPr lang="en-US" sz="820" b="1">
                <a:solidFill>
                  <a:srgbClr val="A4D65E"/>
                </a:solidFill>
              </a:rPr>
              <a:t>●  </a:t>
            </a:r>
            <a:r>
              <a:rPr lang="en-US" sz="940">
                <a:solidFill>
                  <a:srgbClr val="C8D0D2"/>
                </a:solidFill>
              </a:rPr>
              <a:t>Use cases</a:t>
            </a:r>
          </a:p>
        </p:txBody>
      </p:sp>
      <p:sp>
        <p:nvSpPr>
          <p:cNvPr id="810" name="k810"/>
          <p:cNvSpPr/>
          <p:nvPr/>
        </p:nvSpPr>
        <p:spPr>
          <a:xfrm>
            <a:off x="4813692" y="3052346"/>
            <a:ext cx="1598204" cy="260000"/>
          </a:xfrm>
          <a:prstGeom prst="roundRect">
            <a:avLst>
              <a:gd name="adj" fmla="val 24000"/>
            </a:avLst>
          </a:prstGeom>
          <a:solidFill>
            <a:srgbClr val="0C1611"/>
          </a:solidFill>
          <a:ln w="9525">
            <a:solidFill>
              <a:srgbClr val="8D999C">
                <a:alpha val="30000"/>
              </a:srgbClr>
            </a:solidFill>
          </a:ln>
        </p:spPr>
        <p:txBody>
          <a:bodyPr wrap="square" lIns="110000" tIns="6000" rIns="50000" bIns="6000" rtlCol="0" anchor="ctr">
            <a:normAutofit/>
          </a:bodyPr>
          <a:lstStyle/>
          <a:p>
            <a:pPr marL="0" indent="0" algn="l">
              <a:buNone/>
            </a:pPr>
            <a:r>
              <a:rPr lang="en-US" sz="820" b="1">
                <a:solidFill>
                  <a:srgbClr val="A4D65E"/>
                </a:solidFill>
              </a:rPr>
              <a:t>●  </a:t>
            </a:r>
            <a:r>
              <a:rPr lang="en-US" sz="940">
                <a:solidFill>
                  <a:srgbClr val="C8D0D2"/>
                </a:solidFill>
              </a:rPr>
              <a:t>SLAs</a:t>
            </a:r>
          </a:p>
        </p:txBody>
      </p:sp>
      <p:sp>
        <p:nvSpPr>
          <p:cNvPr id="811" name="k811"/>
          <p:cNvSpPr/>
          <p:nvPr/>
        </p:nvSpPr>
        <p:spPr>
          <a:xfrm>
            <a:off x="6531896" y="3052346"/>
            <a:ext cx="1598204" cy="260000"/>
          </a:xfrm>
          <a:prstGeom prst="roundRect">
            <a:avLst>
              <a:gd name="adj" fmla="val 24000"/>
            </a:avLst>
          </a:prstGeom>
          <a:solidFill>
            <a:srgbClr val="0C1611"/>
          </a:solidFill>
          <a:ln w="9525">
            <a:solidFill>
              <a:srgbClr val="8D999C">
                <a:alpha val="30000"/>
              </a:srgbClr>
            </a:solidFill>
          </a:ln>
        </p:spPr>
        <p:txBody>
          <a:bodyPr wrap="square" lIns="110000" tIns="6000" rIns="50000" bIns="6000" rtlCol="0" anchor="ctr">
            <a:normAutofit/>
          </a:bodyPr>
          <a:lstStyle/>
          <a:p>
            <a:pPr marL="0" indent="0" algn="l">
              <a:buNone/>
            </a:pPr>
            <a:r>
              <a:rPr lang="en-US" sz="820" b="1">
                <a:solidFill>
                  <a:srgbClr val="A4D65E"/>
                </a:solidFill>
              </a:rPr>
              <a:t>●  </a:t>
            </a:r>
            <a:r>
              <a:rPr lang="en-US" sz="940">
                <a:solidFill>
                  <a:srgbClr val="C8D0D2"/>
                </a:solidFill>
              </a:rPr>
              <a:t>Verantwortlichkeit</a:t>
            </a:r>
          </a:p>
        </p:txBody>
      </p:sp>
      <p:sp>
        <p:nvSpPr>
          <p:cNvPr id="812" name="k812"/>
          <p:cNvSpPr/>
          <p:nvPr/>
        </p:nvSpPr>
        <p:spPr>
          <a:xfrm>
            <a:off x="8250100" y="3052346"/>
            <a:ext cx="1598204" cy="260000"/>
          </a:xfrm>
          <a:prstGeom prst="roundRect">
            <a:avLst>
              <a:gd name="adj" fmla="val 24000"/>
            </a:avLst>
          </a:prstGeom>
          <a:solidFill>
            <a:srgbClr val="0C1611"/>
          </a:solidFill>
          <a:ln w="9525">
            <a:solidFill>
              <a:srgbClr val="8D999C">
                <a:alpha val="30000"/>
              </a:srgbClr>
            </a:solidFill>
          </a:ln>
        </p:spPr>
        <p:txBody>
          <a:bodyPr wrap="square" lIns="110000" tIns="6000" rIns="50000" bIns="6000" rtlCol="0" anchor="ctr">
            <a:normAutofit/>
          </a:bodyPr>
          <a:lstStyle/>
          <a:p>
            <a:pPr marL="0" indent="0" algn="l">
              <a:buNone/>
            </a:pPr>
            <a:r>
              <a:rPr lang="en-US" sz="820" b="1">
                <a:solidFill>
                  <a:srgbClr val="A4D65E"/>
                </a:solidFill>
              </a:rPr>
              <a:t>●  </a:t>
            </a:r>
            <a:r>
              <a:rPr lang="en-US" sz="940">
                <a:solidFill>
                  <a:srgbClr val="C8D0D2"/>
                </a:solidFill>
              </a:rPr>
              <a:t>Reporting</a:t>
            </a:r>
          </a:p>
        </p:txBody>
      </p:sp>
      <p:sp>
        <p:nvSpPr>
          <p:cNvPr id="813" name="k813"/>
          <p:cNvSpPr/>
          <p:nvPr/>
        </p:nvSpPr>
        <p:spPr>
          <a:xfrm>
            <a:off x="9968304" y="3052346"/>
            <a:ext cx="1598204" cy="260000"/>
          </a:xfrm>
          <a:prstGeom prst="roundRect">
            <a:avLst>
              <a:gd name="adj" fmla="val 24000"/>
            </a:avLst>
          </a:prstGeom>
          <a:solidFill>
            <a:srgbClr val="0C1611"/>
          </a:solidFill>
          <a:ln w="9525">
            <a:solidFill>
              <a:srgbClr val="8D999C">
                <a:alpha val="30000"/>
              </a:srgbClr>
            </a:solidFill>
          </a:ln>
        </p:spPr>
        <p:txBody>
          <a:bodyPr wrap="square" lIns="110000" tIns="6000" rIns="50000" bIns="6000" rtlCol="0" anchor="ctr">
            <a:normAutofit/>
          </a:bodyPr>
          <a:lstStyle/>
          <a:p>
            <a:pPr marL="0" indent="0" algn="l">
              <a:buNone/>
            </a:pPr>
            <a:r>
              <a:rPr lang="en-US" sz="820" b="1">
                <a:solidFill>
                  <a:srgbClr val="A4D65E"/>
                </a:solidFill>
              </a:rPr>
              <a:t>●  </a:t>
            </a:r>
            <a:r>
              <a:rPr lang="en-US" sz="940">
                <a:solidFill>
                  <a:srgbClr val="C8D0D2"/>
                </a:solidFill>
              </a:rPr>
              <a:t>Lessons Learned</a:t>
            </a:r>
          </a:p>
        </p:txBody>
      </p:sp>
      <p:sp>
        <p:nvSpPr>
          <p:cNvPr id="814" name="s814"/>
          <p:cNvSpPr/>
          <p:nvPr/>
        </p:nvSpPr>
        <p:spPr>
          <a:xfrm>
            <a:off x="475488" y="3582346"/>
            <a:ext cx="7700000" cy="480000"/>
          </a:xfrm>
          <a:prstGeom prst="roundRect">
            <a:avLst>
              <a:gd name="adj" fmla="val 7000"/>
            </a:avLst>
          </a:prstGeom>
          <a:solidFill>
            <a:srgbClr val="0E1A12"/>
          </a:solidFill>
          <a:ln w="9525">
            <a:solidFill>
              <a:srgbClr val="A4D65E">
                <a:alpha val="46000"/>
              </a:srgbClr>
            </a:solidFill>
          </a:ln>
        </p:spPr>
        <p:txBody>
          <a:bodyPr/>
          <a:lstStyle/>
          <a:p>
            <a:endParaRPr lang="en-US"/>
          </a:p>
        </p:txBody>
      </p:sp>
      <p:sp>
        <p:nvSpPr>
          <p:cNvPr id="815" name="s815"/>
          <p:cNvSpPr/>
          <p:nvPr/>
        </p:nvSpPr>
        <p:spPr>
          <a:xfrm>
            <a:off x="509488" y="3668746"/>
            <a:ext cx="24000" cy="307200"/>
          </a:xfrm>
          <a:prstGeom prst="roundRect">
            <a:avLst>
              <a:gd name="adj" fmla="val 50000"/>
            </a:avLst>
          </a:prstGeom>
          <a:solidFill>
            <a:srgbClr val="A4D65E"/>
          </a:solidFill>
          <a:ln>
            <a:noFill/>
          </a:ln>
        </p:spPr>
        <p:txBody>
          <a:bodyPr/>
          <a:lstStyle/>
          <a:p>
            <a:endParaRPr lang="en-US"/>
          </a:p>
        </p:txBody>
      </p:sp>
      <p:sp>
        <p:nvSpPr>
          <p:cNvPr id="816" name="t816"/>
          <p:cNvSpPr/>
          <p:nvPr/>
        </p:nvSpPr>
        <p:spPr>
          <a:xfrm>
            <a:off x="625488" y="3672346"/>
            <a:ext cx="1850000" cy="20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760" b="1" spc="90">
                <a:solidFill>
                  <a:srgbClr val="A4D65E"/>
                </a:solidFill>
              </a:rPr>
              <a:t>BETRIEB</a:t>
            </a:r>
          </a:p>
        </p:txBody>
      </p:sp>
      <p:sp>
        <p:nvSpPr>
          <p:cNvPr id="817" name="t817"/>
          <p:cNvSpPr/>
          <p:nvPr/>
        </p:nvSpPr>
        <p:spPr>
          <a:xfrm>
            <a:off x="625488" y="3887346"/>
            <a:ext cx="1850000" cy="135000"/>
          </a:xfrm>
          <a:prstGeom prst="rect">
            <a:avLst/>
          </a:prstGeom>
          <a:solidFill>
            <a:srgbClr val="FFFFFF">
              <a:alpha val="0"/>
            </a:srgbClr>
          </a:solidFill>
          <a:ln>
            <a:noFill/>
          </a:ln>
        </p:spPr>
        <p:txBody>
          <a:bodyPr wrap="square" lIns="0" tIns="0" rIns="0" bIns="0" rtlCol="0" anchor="t">
            <a:normAutofit fontScale="85000" lnSpcReduction="20000"/>
          </a:bodyPr>
          <a:lstStyle/>
          <a:p>
            <a:pPr marL="0" indent="0" algn="l">
              <a:buNone/>
            </a:pPr>
            <a:r>
              <a:rPr lang="en-US" sz="1160" b="1">
                <a:solidFill>
                  <a:srgbClr val="FFFFFF"/>
                </a:solidFill>
              </a:rPr>
              <a:t>MDR-Betriebsebene</a:t>
            </a:r>
          </a:p>
        </p:txBody>
      </p:sp>
      <p:sp>
        <p:nvSpPr>
          <p:cNvPr id="818" name="k818"/>
          <p:cNvSpPr/>
          <p:nvPr/>
        </p:nvSpPr>
        <p:spPr>
          <a:xfrm>
            <a:off x="2555488" y="3692346"/>
            <a:ext cx="1285000" cy="260000"/>
          </a:xfrm>
          <a:prstGeom prst="roundRect">
            <a:avLst>
              <a:gd name="adj" fmla="val 24000"/>
            </a:avLst>
          </a:prstGeom>
          <a:solidFill>
            <a:srgbClr val="0C1611"/>
          </a:solidFill>
          <a:ln w="9525">
            <a:solidFill>
              <a:srgbClr val="8D999C">
                <a:alpha val="30000"/>
              </a:srgbClr>
            </a:solidFill>
          </a:ln>
        </p:spPr>
        <p:txBody>
          <a:bodyPr wrap="square" lIns="110000" tIns="6000" rIns="50000" bIns="6000" rtlCol="0" anchor="ctr">
            <a:normAutofit/>
          </a:bodyPr>
          <a:lstStyle/>
          <a:p>
            <a:pPr marL="0" indent="0" algn="l">
              <a:buNone/>
            </a:pPr>
            <a:r>
              <a:rPr lang="en-US" sz="820" b="1">
                <a:solidFill>
                  <a:srgbClr val="A4D65E"/>
                </a:solidFill>
              </a:rPr>
              <a:t>●  </a:t>
            </a:r>
            <a:r>
              <a:rPr lang="en-US" sz="940">
                <a:solidFill>
                  <a:srgbClr val="C8D0D2"/>
                </a:solidFill>
              </a:rPr>
              <a:t>Analysten</a:t>
            </a:r>
          </a:p>
        </p:txBody>
      </p:sp>
      <p:sp>
        <p:nvSpPr>
          <p:cNvPr id="819" name="k819"/>
          <p:cNvSpPr/>
          <p:nvPr/>
        </p:nvSpPr>
        <p:spPr>
          <a:xfrm>
            <a:off x="3950488" y="3692346"/>
            <a:ext cx="1285000" cy="260000"/>
          </a:xfrm>
          <a:prstGeom prst="roundRect">
            <a:avLst>
              <a:gd name="adj" fmla="val 24000"/>
            </a:avLst>
          </a:prstGeom>
          <a:solidFill>
            <a:srgbClr val="0C1611"/>
          </a:solidFill>
          <a:ln w="9525">
            <a:solidFill>
              <a:srgbClr val="8D999C">
                <a:alpha val="30000"/>
              </a:srgbClr>
            </a:solidFill>
          </a:ln>
        </p:spPr>
        <p:txBody>
          <a:bodyPr wrap="square" lIns="110000" tIns="6000" rIns="50000" bIns="6000" rtlCol="0" anchor="ctr">
            <a:normAutofit/>
          </a:bodyPr>
          <a:lstStyle/>
          <a:p>
            <a:pPr marL="0" indent="0" algn="l">
              <a:buNone/>
            </a:pPr>
            <a:r>
              <a:rPr lang="en-US" sz="820" b="1">
                <a:solidFill>
                  <a:srgbClr val="A4D65E"/>
                </a:solidFill>
              </a:rPr>
              <a:t>●  </a:t>
            </a:r>
            <a:r>
              <a:rPr lang="en-US" sz="940">
                <a:solidFill>
                  <a:srgbClr val="C8D0D2"/>
                </a:solidFill>
              </a:rPr>
              <a:t>Playbooks</a:t>
            </a:r>
          </a:p>
        </p:txBody>
      </p:sp>
      <p:sp>
        <p:nvSpPr>
          <p:cNvPr id="820" name="k820"/>
          <p:cNvSpPr/>
          <p:nvPr/>
        </p:nvSpPr>
        <p:spPr>
          <a:xfrm>
            <a:off x="5345488" y="3692346"/>
            <a:ext cx="1285000" cy="260000"/>
          </a:xfrm>
          <a:prstGeom prst="roundRect">
            <a:avLst>
              <a:gd name="adj" fmla="val 24000"/>
            </a:avLst>
          </a:prstGeom>
          <a:solidFill>
            <a:srgbClr val="0C1611"/>
          </a:solidFill>
          <a:ln w="9525">
            <a:solidFill>
              <a:srgbClr val="8D999C">
                <a:alpha val="30000"/>
              </a:srgbClr>
            </a:solidFill>
          </a:ln>
        </p:spPr>
        <p:txBody>
          <a:bodyPr wrap="square" lIns="110000" tIns="6000" rIns="50000" bIns="6000" rtlCol="0" anchor="ctr">
            <a:normAutofit/>
          </a:bodyPr>
          <a:lstStyle/>
          <a:p>
            <a:pPr marL="0" indent="0" algn="l">
              <a:buNone/>
            </a:pPr>
            <a:r>
              <a:rPr lang="en-US" sz="820" b="1">
                <a:solidFill>
                  <a:srgbClr val="A4D65E"/>
                </a:solidFill>
              </a:rPr>
              <a:t>●  </a:t>
            </a:r>
            <a:r>
              <a:rPr lang="en-US" sz="940">
                <a:solidFill>
                  <a:srgbClr val="C8D0D2"/>
                </a:solidFill>
              </a:rPr>
              <a:t>Triage</a:t>
            </a:r>
          </a:p>
        </p:txBody>
      </p:sp>
      <p:sp>
        <p:nvSpPr>
          <p:cNvPr id="821" name="k821"/>
          <p:cNvSpPr/>
          <p:nvPr/>
        </p:nvSpPr>
        <p:spPr>
          <a:xfrm>
            <a:off x="6740488" y="3692346"/>
            <a:ext cx="1285000" cy="260000"/>
          </a:xfrm>
          <a:prstGeom prst="roundRect">
            <a:avLst>
              <a:gd name="adj" fmla="val 24000"/>
            </a:avLst>
          </a:prstGeom>
          <a:solidFill>
            <a:srgbClr val="0C1611"/>
          </a:solidFill>
          <a:ln w="9525">
            <a:solidFill>
              <a:srgbClr val="8D999C">
                <a:alpha val="30000"/>
              </a:srgbClr>
            </a:solidFill>
          </a:ln>
        </p:spPr>
        <p:txBody>
          <a:bodyPr wrap="square" lIns="110000" tIns="6000" rIns="50000" bIns="6000" rtlCol="0" anchor="ctr">
            <a:normAutofit/>
          </a:bodyPr>
          <a:lstStyle/>
          <a:p>
            <a:pPr marL="0" indent="0" algn="l">
              <a:buNone/>
            </a:pPr>
            <a:r>
              <a:rPr lang="en-US" sz="820" b="1">
                <a:solidFill>
                  <a:srgbClr val="A4D65E"/>
                </a:solidFill>
              </a:rPr>
              <a:t>●  </a:t>
            </a:r>
            <a:r>
              <a:rPr lang="en-US" sz="940">
                <a:solidFill>
                  <a:srgbClr val="C8D0D2"/>
                </a:solidFill>
              </a:rPr>
              <a:t>Eskalation</a:t>
            </a:r>
          </a:p>
        </p:txBody>
      </p:sp>
      <p:sp>
        <p:nvSpPr>
          <p:cNvPr id="822" name="s822"/>
          <p:cNvSpPr/>
          <p:nvPr/>
        </p:nvSpPr>
        <p:spPr>
          <a:xfrm>
            <a:off x="475488" y="4212346"/>
            <a:ext cx="7700000" cy="480000"/>
          </a:xfrm>
          <a:prstGeom prst="roundRect">
            <a:avLst>
              <a:gd name="adj" fmla="val 7000"/>
            </a:avLst>
          </a:prstGeom>
          <a:solidFill>
            <a:srgbClr val="0E1A12"/>
          </a:solidFill>
          <a:ln w="9525">
            <a:solidFill>
              <a:srgbClr val="A4D65E">
                <a:alpha val="46000"/>
              </a:srgbClr>
            </a:solidFill>
          </a:ln>
        </p:spPr>
        <p:txBody>
          <a:bodyPr/>
          <a:lstStyle/>
          <a:p>
            <a:endParaRPr lang="en-US"/>
          </a:p>
        </p:txBody>
      </p:sp>
      <p:sp>
        <p:nvSpPr>
          <p:cNvPr id="823" name="s823"/>
          <p:cNvSpPr/>
          <p:nvPr/>
        </p:nvSpPr>
        <p:spPr>
          <a:xfrm>
            <a:off x="509488" y="4298746"/>
            <a:ext cx="24000" cy="307200"/>
          </a:xfrm>
          <a:prstGeom prst="roundRect">
            <a:avLst>
              <a:gd name="adj" fmla="val 50000"/>
            </a:avLst>
          </a:prstGeom>
          <a:solidFill>
            <a:srgbClr val="A4D65E"/>
          </a:solidFill>
          <a:ln>
            <a:noFill/>
          </a:ln>
        </p:spPr>
        <p:txBody>
          <a:bodyPr/>
          <a:lstStyle/>
          <a:p>
            <a:endParaRPr lang="en-US"/>
          </a:p>
        </p:txBody>
      </p:sp>
      <p:sp>
        <p:nvSpPr>
          <p:cNvPr id="824" name="t824"/>
          <p:cNvSpPr/>
          <p:nvPr/>
        </p:nvSpPr>
        <p:spPr>
          <a:xfrm>
            <a:off x="625488" y="4302346"/>
            <a:ext cx="1850000" cy="20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760" b="1" spc="90">
                <a:solidFill>
                  <a:srgbClr val="A4D65E"/>
                </a:solidFill>
              </a:rPr>
              <a:t>SIEM / XDR</a:t>
            </a:r>
          </a:p>
        </p:txBody>
      </p:sp>
      <p:sp>
        <p:nvSpPr>
          <p:cNvPr id="825" name="t825"/>
          <p:cNvSpPr/>
          <p:nvPr/>
        </p:nvSpPr>
        <p:spPr>
          <a:xfrm>
            <a:off x="625488" y="4517346"/>
            <a:ext cx="1850000" cy="135000"/>
          </a:xfrm>
          <a:prstGeom prst="rect">
            <a:avLst/>
          </a:prstGeom>
          <a:solidFill>
            <a:srgbClr val="FFFFFF">
              <a:alpha val="0"/>
            </a:srgbClr>
          </a:solidFill>
          <a:ln>
            <a:noFill/>
          </a:ln>
        </p:spPr>
        <p:txBody>
          <a:bodyPr wrap="square" lIns="0" tIns="0" rIns="0" bIns="0" rtlCol="0" anchor="t">
            <a:normAutofit fontScale="85000" lnSpcReduction="20000"/>
          </a:bodyPr>
          <a:lstStyle/>
          <a:p>
            <a:pPr marL="0" indent="0" algn="l">
              <a:buNone/>
            </a:pPr>
            <a:r>
              <a:rPr lang="en-US" sz="1160" b="1">
                <a:solidFill>
                  <a:srgbClr val="FFFFFF"/>
                </a:solidFill>
              </a:rPr>
              <a:t>Detection &amp; Korrelation</a:t>
            </a:r>
          </a:p>
        </p:txBody>
      </p:sp>
      <p:sp>
        <p:nvSpPr>
          <p:cNvPr id="826" name="k826"/>
          <p:cNvSpPr/>
          <p:nvPr/>
        </p:nvSpPr>
        <p:spPr>
          <a:xfrm>
            <a:off x="2555488" y="4322346"/>
            <a:ext cx="1285000" cy="260000"/>
          </a:xfrm>
          <a:prstGeom prst="roundRect">
            <a:avLst>
              <a:gd name="adj" fmla="val 24000"/>
            </a:avLst>
          </a:prstGeom>
          <a:solidFill>
            <a:srgbClr val="0C1611"/>
          </a:solidFill>
          <a:ln w="9525">
            <a:solidFill>
              <a:srgbClr val="8D999C">
                <a:alpha val="30000"/>
              </a:srgbClr>
            </a:solidFill>
          </a:ln>
        </p:spPr>
        <p:txBody>
          <a:bodyPr wrap="square" lIns="110000" tIns="6000" rIns="50000" bIns="6000" rtlCol="0" anchor="ctr">
            <a:normAutofit/>
          </a:bodyPr>
          <a:lstStyle/>
          <a:p>
            <a:pPr marL="0" indent="0" algn="l">
              <a:buNone/>
            </a:pPr>
            <a:r>
              <a:rPr lang="en-US" sz="820" b="1">
                <a:solidFill>
                  <a:srgbClr val="A4D65E"/>
                </a:solidFill>
              </a:rPr>
              <a:t>●  </a:t>
            </a:r>
            <a:r>
              <a:rPr lang="en-US" sz="940">
                <a:solidFill>
                  <a:srgbClr val="C8D0D2"/>
                </a:solidFill>
              </a:rPr>
              <a:t>Korrelation</a:t>
            </a:r>
          </a:p>
        </p:txBody>
      </p:sp>
      <p:sp>
        <p:nvSpPr>
          <p:cNvPr id="827" name="k827"/>
          <p:cNvSpPr/>
          <p:nvPr/>
        </p:nvSpPr>
        <p:spPr>
          <a:xfrm>
            <a:off x="3950488" y="4322346"/>
            <a:ext cx="1285000" cy="260000"/>
          </a:xfrm>
          <a:prstGeom prst="roundRect">
            <a:avLst>
              <a:gd name="adj" fmla="val 24000"/>
            </a:avLst>
          </a:prstGeom>
          <a:solidFill>
            <a:srgbClr val="0C1611"/>
          </a:solidFill>
          <a:ln w="9525">
            <a:solidFill>
              <a:srgbClr val="8D999C">
                <a:alpha val="30000"/>
              </a:srgbClr>
            </a:solidFill>
          </a:ln>
        </p:spPr>
        <p:txBody>
          <a:bodyPr wrap="square" lIns="110000" tIns="6000" rIns="50000" bIns="6000" rtlCol="0" anchor="ctr">
            <a:normAutofit/>
          </a:bodyPr>
          <a:lstStyle/>
          <a:p>
            <a:pPr marL="0" indent="0" algn="l">
              <a:buNone/>
            </a:pPr>
            <a:r>
              <a:rPr lang="en-US" sz="820" b="1">
                <a:solidFill>
                  <a:srgbClr val="A4D65E"/>
                </a:solidFill>
              </a:rPr>
              <a:t>●  </a:t>
            </a:r>
            <a:r>
              <a:rPr lang="en-US" sz="940">
                <a:solidFill>
                  <a:srgbClr val="C8D0D2"/>
                </a:solidFill>
              </a:rPr>
              <a:t>Anreicherung</a:t>
            </a:r>
          </a:p>
        </p:txBody>
      </p:sp>
      <p:sp>
        <p:nvSpPr>
          <p:cNvPr id="828" name="k828"/>
          <p:cNvSpPr/>
          <p:nvPr/>
        </p:nvSpPr>
        <p:spPr>
          <a:xfrm>
            <a:off x="5345488" y="4322346"/>
            <a:ext cx="1285000" cy="260000"/>
          </a:xfrm>
          <a:prstGeom prst="roundRect">
            <a:avLst>
              <a:gd name="adj" fmla="val 24000"/>
            </a:avLst>
          </a:prstGeom>
          <a:solidFill>
            <a:srgbClr val="0C1611"/>
          </a:solidFill>
          <a:ln w="9525">
            <a:solidFill>
              <a:srgbClr val="8D999C">
                <a:alpha val="30000"/>
              </a:srgbClr>
            </a:solidFill>
          </a:ln>
        </p:spPr>
        <p:txBody>
          <a:bodyPr wrap="square" lIns="110000" tIns="6000" rIns="50000" bIns="6000" rtlCol="0" anchor="ctr">
            <a:normAutofit/>
          </a:bodyPr>
          <a:lstStyle/>
          <a:p>
            <a:pPr marL="0" indent="0" algn="l">
              <a:buNone/>
            </a:pPr>
            <a:r>
              <a:rPr lang="en-US" sz="820" b="1">
                <a:solidFill>
                  <a:srgbClr val="A4D65E"/>
                </a:solidFill>
              </a:rPr>
              <a:t>●  </a:t>
            </a:r>
            <a:r>
              <a:rPr lang="en-US" sz="940">
                <a:solidFill>
                  <a:srgbClr val="C8D0D2"/>
                </a:solidFill>
              </a:rPr>
              <a:t>Detection-Logik</a:t>
            </a:r>
          </a:p>
        </p:txBody>
      </p:sp>
      <p:sp>
        <p:nvSpPr>
          <p:cNvPr id="829" name="k829"/>
          <p:cNvSpPr/>
          <p:nvPr/>
        </p:nvSpPr>
        <p:spPr>
          <a:xfrm>
            <a:off x="6740488" y="4322346"/>
            <a:ext cx="1285000" cy="260000"/>
          </a:xfrm>
          <a:prstGeom prst="roundRect">
            <a:avLst>
              <a:gd name="adj" fmla="val 24000"/>
            </a:avLst>
          </a:prstGeom>
          <a:solidFill>
            <a:srgbClr val="0C1611"/>
          </a:solidFill>
          <a:ln w="9525">
            <a:solidFill>
              <a:srgbClr val="8D999C">
                <a:alpha val="30000"/>
              </a:srgbClr>
            </a:solidFill>
          </a:ln>
        </p:spPr>
        <p:txBody>
          <a:bodyPr wrap="square" lIns="110000" tIns="6000" rIns="50000" bIns="6000" rtlCol="0" anchor="ctr">
            <a:normAutofit/>
          </a:bodyPr>
          <a:lstStyle/>
          <a:p>
            <a:pPr marL="0" indent="0" algn="l">
              <a:buNone/>
            </a:pPr>
            <a:r>
              <a:rPr lang="en-US" sz="820" b="1">
                <a:solidFill>
                  <a:srgbClr val="A4D65E"/>
                </a:solidFill>
              </a:rPr>
              <a:t>●  </a:t>
            </a:r>
            <a:r>
              <a:rPr lang="en-US" sz="940">
                <a:solidFill>
                  <a:srgbClr val="C8D0D2"/>
                </a:solidFill>
              </a:rPr>
              <a:t>Threat Intelligence</a:t>
            </a:r>
          </a:p>
        </p:txBody>
      </p:sp>
      <p:sp>
        <p:nvSpPr>
          <p:cNvPr id="830" name="s830"/>
          <p:cNvSpPr/>
          <p:nvPr/>
        </p:nvSpPr>
        <p:spPr>
          <a:xfrm>
            <a:off x="8550000" y="3582346"/>
            <a:ext cx="3166512" cy="1110000"/>
          </a:xfrm>
          <a:prstGeom prst="roundRect">
            <a:avLst>
              <a:gd name="adj" fmla="val 6000"/>
            </a:avLst>
          </a:prstGeom>
          <a:solidFill>
            <a:srgbClr val="0B130D"/>
          </a:solidFill>
          <a:ln w="9525">
            <a:solidFill>
              <a:srgbClr val="A4D65E">
                <a:alpha val="70000"/>
              </a:srgbClr>
            </a:solidFill>
          </a:ln>
          <a:effectLst>
            <a:glow rad="24000">
              <a:srgbClr val="86BC25">
                <a:alpha val="24000"/>
              </a:srgbClr>
            </a:glow>
          </a:effectLst>
        </p:spPr>
        <p:txBody>
          <a:bodyPr/>
          <a:lstStyle/>
          <a:p>
            <a:endParaRPr lang="en-US"/>
          </a:p>
        </p:txBody>
      </p:sp>
      <p:sp>
        <p:nvSpPr>
          <p:cNvPr id="831" name="t831"/>
          <p:cNvSpPr/>
          <p:nvPr/>
        </p:nvSpPr>
        <p:spPr>
          <a:xfrm>
            <a:off x="8700000" y="3677346"/>
            <a:ext cx="2906512" cy="20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780" b="1" spc="80">
                <a:solidFill>
                  <a:srgbClr val="A4D65E"/>
                </a:solidFill>
              </a:rPr>
              <a:t>RESPONSE-AKTIONEN</a:t>
            </a:r>
          </a:p>
        </p:txBody>
      </p:sp>
      <p:sp>
        <p:nvSpPr>
          <p:cNvPr id="832" name="r832"/>
          <p:cNvSpPr/>
          <p:nvPr/>
        </p:nvSpPr>
        <p:spPr>
          <a:xfrm>
            <a:off x="8690000" y="3912346"/>
            <a:ext cx="2886512" cy="170000"/>
          </a:xfrm>
          <a:prstGeom prst="roundRect">
            <a:avLst>
              <a:gd name="adj" fmla="val 20000"/>
            </a:avLst>
          </a:prstGeom>
          <a:solidFill>
            <a:srgbClr val="0C1611"/>
          </a:solidFill>
          <a:ln w="9525">
            <a:solidFill>
              <a:srgbClr val="8D999C">
                <a:alpha val="30000"/>
              </a:srgbClr>
            </a:solidFill>
          </a:ln>
        </p:spPr>
        <p:txBody>
          <a:bodyPr wrap="square" lIns="120000" tIns="6000" rIns="50000" bIns="6000" rtlCol="0" anchor="ctr">
            <a:normAutofit lnSpcReduction="10000"/>
          </a:bodyPr>
          <a:lstStyle/>
          <a:p>
            <a:pPr marL="0" indent="0" algn="l">
              <a:buNone/>
            </a:pPr>
            <a:r>
              <a:rPr lang="en-US" sz="900" b="1">
                <a:solidFill>
                  <a:srgbClr val="A4D65E"/>
                </a:solidFill>
              </a:rPr>
              <a:t>▸  </a:t>
            </a:r>
            <a:r>
              <a:rPr lang="en-US" sz="960">
                <a:solidFill>
                  <a:srgbClr val="C8D0D2"/>
                </a:solidFill>
              </a:rPr>
              <a:t>Konto deaktivieren</a:t>
            </a:r>
          </a:p>
        </p:txBody>
      </p:sp>
      <p:sp>
        <p:nvSpPr>
          <p:cNvPr id="833" name="r833"/>
          <p:cNvSpPr/>
          <p:nvPr/>
        </p:nvSpPr>
        <p:spPr>
          <a:xfrm>
            <a:off x="8690000" y="4062346"/>
            <a:ext cx="2886512" cy="170000"/>
          </a:xfrm>
          <a:prstGeom prst="roundRect">
            <a:avLst>
              <a:gd name="adj" fmla="val 20000"/>
            </a:avLst>
          </a:prstGeom>
          <a:solidFill>
            <a:srgbClr val="0C1611"/>
          </a:solidFill>
          <a:ln w="9525">
            <a:solidFill>
              <a:srgbClr val="8D999C">
                <a:alpha val="30000"/>
              </a:srgbClr>
            </a:solidFill>
          </a:ln>
        </p:spPr>
        <p:txBody>
          <a:bodyPr wrap="square" lIns="120000" tIns="6000" rIns="50000" bIns="6000" rtlCol="0" anchor="ctr">
            <a:normAutofit lnSpcReduction="10000"/>
          </a:bodyPr>
          <a:lstStyle/>
          <a:p>
            <a:pPr marL="0" indent="0" algn="l">
              <a:buNone/>
            </a:pPr>
            <a:r>
              <a:rPr lang="en-US" sz="900" b="1">
                <a:solidFill>
                  <a:srgbClr val="A4D65E"/>
                </a:solidFill>
              </a:rPr>
              <a:t>▸  </a:t>
            </a:r>
            <a:r>
              <a:rPr lang="en-US" sz="960">
                <a:solidFill>
                  <a:srgbClr val="C8D0D2"/>
                </a:solidFill>
              </a:rPr>
              <a:t>Endpoint isolieren</a:t>
            </a:r>
          </a:p>
        </p:txBody>
      </p:sp>
      <p:sp>
        <p:nvSpPr>
          <p:cNvPr id="834" name="r834"/>
          <p:cNvSpPr/>
          <p:nvPr/>
        </p:nvSpPr>
        <p:spPr>
          <a:xfrm>
            <a:off x="8690000" y="4212346"/>
            <a:ext cx="2886512" cy="170000"/>
          </a:xfrm>
          <a:prstGeom prst="roundRect">
            <a:avLst>
              <a:gd name="adj" fmla="val 20000"/>
            </a:avLst>
          </a:prstGeom>
          <a:solidFill>
            <a:srgbClr val="0C1611"/>
          </a:solidFill>
          <a:ln w="9525">
            <a:solidFill>
              <a:srgbClr val="8D999C">
                <a:alpha val="30000"/>
              </a:srgbClr>
            </a:solidFill>
          </a:ln>
        </p:spPr>
        <p:txBody>
          <a:bodyPr wrap="square" lIns="120000" tIns="6000" rIns="50000" bIns="6000" rtlCol="0" anchor="ctr">
            <a:normAutofit lnSpcReduction="10000"/>
          </a:bodyPr>
          <a:lstStyle/>
          <a:p>
            <a:pPr marL="0" indent="0" algn="l">
              <a:buNone/>
            </a:pPr>
            <a:r>
              <a:rPr lang="en-US" sz="900" b="1">
                <a:solidFill>
                  <a:srgbClr val="A4D65E"/>
                </a:solidFill>
              </a:rPr>
              <a:t>▸  </a:t>
            </a:r>
            <a:r>
              <a:rPr lang="en-US" sz="960">
                <a:solidFill>
                  <a:srgbClr val="C8D0D2"/>
                </a:solidFill>
              </a:rPr>
              <a:t>Indikator blockieren</a:t>
            </a:r>
          </a:p>
        </p:txBody>
      </p:sp>
      <p:sp>
        <p:nvSpPr>
          <p:cNvPr id="835" name="r835"/>
          <p:cNvSpPr/>
          <p:nvPr/>
        </p:nvSpPr>
        <p:spPr>
          <a:xfrm>
            <a:off x="8690000" y="4362346"/>
            <a:ext cx="2886512" cy="170000"/>
          </a:xfrm>
          <a:prstGeom prst="roundRect">
            <a:avLst>
              <a:gd name="adj" fmla="val 20000"/>
            </a:avLst>
          </a:prstGeom>
          <a:solidFill>
            <a:srgbClr val="0C1611"/>
          </a:solidFill>
          <a:ln w="9525">
            <a:solidFill>
              <a:srgbClr val="8D999C">
                <a:alpha val="30000"/>
              </a:srgbClr>
            </a:solidFill>
          </a:ln>
        </p:spPr>
        <p:txBody>
          <a:bodyPr wrap="square" lIns="120000" tIns="6000" rIns="50000" bIns="6000" rtlCol="0" anchor="ctr">
            <a:normAutofit lnSpcReduction="10000"/>
          </a:bodyPr>
          <a:lstStyle/>
          <a:p>
            <a:pPr marL="0" indent="0" algn="l">
              <a:buNone/>
            </a:pPr>
            <a:r>
              <a:rPr lang="en-US" sz="900" b="1">
                <a:solidFill>
                  <a:srgbClr val="A4D65E"/>
                </a:solidFill>
              </a:rPr>
              <a:t>▸  </a:t>
            </a:r>
            <a:r>
              <a:rPr lang="en-US" sz="960">
                <a:solidFill>
                  <a:srgbClr val="C8D0D2"/>
                </a:solidFill>
              </a:rPr>
              <a:t>Ticket erstellen</a:t>
            </a:r>
          </a:p>
        </p:txBody>
      </p:sp>
      <p:sp>
        <p:nvSpPr>
          <p:cNvPr id="836" name="r836"/>
          <p:cNvSpPr/>
          <p:nvPr/>
        </p:nvSpPr>
        <p:spPr>
          <a:xfrm>
            <a:off x="8690000" y="4512346"/>
            <a:ext cx="2886512" cy="170000"/>
          </a:xfrm>
          <a:prstGeom prst="roundRect">
            <a:avLst>
              <a:gd name="adj" fmla="val 20000"/>
            </a:avLst>
          </a:prstGeom>
          <a:solidFill>
            <a:srgbClr val="0C1611"/>
          </a:solidFill>
          <a:ln w="9525">
            <a:solidFill>
              <a:srgbClr val="8D999C">
                <a:alpha val="30000"/>
              </a:srgbClr>
            </a:solidFill>
          </a:ln>
        </p:spPr>
        <p:txBody>
          <a:bodyPr wrap="square" lIns="120000" tIns="6000" rIns="50000" bIns="6000" rtlCol="0" anchor="ctr">
            <a:normAutofit lnSpcReduction="10000"/>
          </a:bodyPr>
          <a:lstStyle/>
          <a:p>
            <a:pPr marL="0" indent="0" algn="l">
              <a:buNone/>
            </a:pPr>
            <a:r>
              <a:rPr lang="en-US" sz="900" b="1">
                <a:solidFill>
                  <a:srgbClr val="A4D65E"/>
                </a:solidFill>
              </a:rPr>
              <a:t>▸  </a:t>
            </a:r>
            <a:r>
              <a:rPr lang="en-US" sz="960">
                <a:solidFill>
                  <a:srgbClr val="C8D0D2"/>
                </a:solidFill>
              </a:rPr>
              <a:t>Incident melden</a:t>
            </a:r>
          </a:p>
        </p:txBody>
      </p:sp>
      <p:sp>
        <p:nvSpPr>
          <p:cNvPr id="837" name="s837"/>
          <p:cNvSpPr/>
          <p:nvPr/>
        </p:nvSpPr>
        <p:spPr>
          <a:xfrm>
            <a:off x="475488" y="4842346"/>
            <a:ext cx="11241024" cy="560000"/>
          </a:xfrm>
          <a:prstGeom prst="roundRect">
            <a:avLst>
              <a:gd name="adj" fmla="val 7000"/>
            </a:avLst>
          </a:prstGeom>
          <a:solidFill>
            <a:srgbClr val="0E1A12"/>
          </a:solidFill>
          <a:ln w="9525">
            <a:solidFill>
              <a:srgbClr val="A4D65E">
                <a:alpha val="46000"/>
              </a:srgbClr>
            </a:solidFill>
          </a:ln>
        </p:spPr>
        <p:txBody>
          <a:bodyPr/>
          <a:lstStyle/>
          <a:p>
            <a:endParaRPr lang="en-US"/>
          </a:p>
        </p:txBody>
      </p:sp>
      <p:sp>
        <p:nvSpPr>
          <p:cNvPr id="838" name="s838"/>
          <p:cNvSpPr/>
          <p:nvPr/>
        </p:nvSpPr>
        <p:spPr>
          <a:xfrm>
            <a:off x="509488" y="4943146"/>
            <a:ext cx="24000" cy="358400"/>
          </a:xfrm>
          <a:prstGeom prst="roundRect">
            <a:avLst>
              <a:gd name="adj" fmla="val 50000"/>
            </a:avLst>
          </a:prstGeom>
          <a:solidFill>
            <a:srgbClr val="A4D65E"/>
          </a:solidFill>
          <a:ln>
            <a:noFill/>
          </a:ln>
        </p:spPr>
        <p:txBody>
          <a:bodyPr/>
          <a:lstStyle/>
          <a:p>
            <a:endParaRPr lang="en-US"/>
          </a:p>
        </p:txBody>
      </p:sp>
      <p:sp>
        <p:nvSpPr>
          <p:cNvPr id="839" name="t839"/>
          <p:cNvSpPr/>
          <p:nvPr/>
        </p:nvSpPr>
        <p:spPr>
          <a:xfrm>
            <a:off x="625488" y="4962346"/>
            <a:ext cx="1900000" cy="20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760" b="1" spc="90">
                <a:solidFill>
                  <a:srgbClr val="A4D65E"/>
                </a:solidFill>
              </a:rPr>
              <a:t>ERFASSUNG</a:t>
            </a:r>
          </a:p>
        </p:txBody>
      </p:sp>
      <p:sp>
        <p:nvSpPr>
          <p:cNvPr id="840" name="t840"/>
          <p:cNvSpPr/>
          <p:nvPr/>
        </p:nvSpPr>
        <p:spPr>
          <a:xfrm>
            <a:off x="625488" y="5177346"/>
            <a:ext cx="1900000" cy="165000"/>
          </a:xfrm>
          <a:prstGeom prst="rect">
            <a:avLst/>
          </a:prstGeom>
          <a:solidFill>
            <a:srgbClr val="FFFFFF">
              <a:alpha val="0"/>
            </a:srgbClr>
          </a:solidFill>
          <a:ln>
            <a:noFill/>
          </a:ln>
        </p:spPr>
        <p:txBody>
          <a:bodyPr wrap="square" lIns="0" tIns="0" rIns="0" bIns="0" rtlCol="0" anchor="t">
            <a:normAutofit lnSpcReduction="10000"/>
          </a:bodyPr>
          <a:lstStyle/>
          <a:p>
            <a:pPr marL="0" indent="0" algn="l">
              <a:buNone/>
            </a:pPr>
            <a:r>
              <a:rPr lang="en-US" sz="1160" b="1">
                <a:solidFill>
                  <a:srgbClr val="FFFFFF"/>
                </a:solidFill>
              </a:rPr>
              <a:t>Telemetrie-Quellen</a:t>
            </a:r>
          </a:p>
        </p:txBody>
      </p:sp>
      <p:sp>
        <p:nvSpPr>
          <p:cNvPr id="841" name="s841"/>
          <p:cNvSpPr/>
          <p:nvPr/>
        </p:nvSpPr>
        <p:spPr>
          <a:xfrm>
            <a:off x="2625488" y="4932346"/>
            <a:ext cx="1398504" cy="380000"/>
          </a:xfrm>
          <a:prstGeom prst="roundRect">
            <a:avLst>
              <a:gd name="adj" fmla="val 10000"/>
            </a:avLst>
          </a:prstGeom>
          <a:solidFill>
            <a:srgbClr val="0C1611"/>
          </a:solidFill>
          <a:ln w="9525">
            <a:solidFill>
              <a:srgbClr val="86BC25">
                <a:alpha val="40000"/>
              </a:srgbClr>
            </a:solidFill>
          </a:ln>
        </p:spPr>
        <p:txBody>
          <a:bodyPr/>
          <a:lstStyle/>
          <a:p>
            <a:endParaRPr lang="en-US"/>
          </a:p>
        </p:txBody>
      </p:sp>
      <p:sp>
        <p:nvSpPr>
          <p:cNvPr id="842" name="s842"/>
          <p:cNvSpPr/>
          <p:nvPr/>
        </p:nvSpPr>
        <p:spPr>
          <a:xfrm>
            <a:off x="2785488" y="5056346"/>
            <a:ext cx="180000" cy="120000"/>
          </a:xfrm>
          <a:prstGeom prst="roundRect">
            <a:avLst>
              <a:gd name="adj" fmla="val 12000"/>
            </a:avLst>
          </a:prstGeom>
          <a:noFill/>
          <a:ln w="9525">
            <a:solidFill>
              <a:srgbClr val="A4D65E"/>
            </a:solidFill>
          </a:ln>
        </p:spPr>
        <p:txBody>
          <a:bodyPr/>
          <a:lstStyle/>
          <a:p>
            <a:endParaRPr lang="en-US"/>
          </a:p>
        </p:txBody>
      </p:sp>
      <p:cxnSp>
        <p:nvCxnSpPr>
          <p:cNvPr id="843" name="c843"/>
          <p:cNvCxnSpPr/>
          <p:nvPr/>
        </p:nvCxnSpPr>
        <p:spPr>
          <a:xfrm>
            <a:off x="2829488" y="5196346"/>
            <a:ext cx="92000" cy="0"/>
          </a:xfrm>
          <a:prstGeom prst="line">
            <a:avLst/>
          </a:prstGeom>
          <a:ln w="9525">
            <a:solidFill>
              <a:srgbClr val="A4D65E"/>
            </a:solidFill>
          </a:ln>
        </p:spPr>
      </p:cxnSp>
      <p:sp>
        <p:nvSpPr>
          <p:cNvPr id="844" name="t844"/>
          <p:cNvSpPr/>
          <p:nvPr/>
        </p:nvSpPr>
        <p:spPr>
          <a:xfrm>
            <a:off x="3065488" y="4932346"/>
            <a:ext cx="918504" cy="380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920">
                <a:solidFill>
                  <a:srgbClr val="C8D0D2"/>
                </a:solidFill>
              </a:rPr>
              <a:t>Endpoint</a:t>
            </a:r>
          </a:p>
        </p:txBody>
      </p:sp>
      <p:sp>
        <p:nvSpPr>
          <p:cNvPr id="845" name="s845"/>
          <p:cNvSpPr/>
          <p:nvPr/>
        </p:nvSpPr>
        <p:spPr>
          <a:xfrm>
            <a:off x="4133992" y="4932346"/>
            <a:ext cx="1398504" cy="380000"/>
          </a:xfrm>
          <a:prstGeom prst="roundRect">
            <a:avLst>
              <a:gd name="adj" fmla="val 10000"/>
            </a:avLst>
          </a:prstGeom>
          <a:solidFill>
            <a:srgbClr val="0C1611"/>
          </a:solidFill>
          <a:ln w="9525">
            <a:solidFill>
              <a:srgbClr val="86BC25">
                <a:alpha val="40000"/>
              </a:srgbClr>
            </a:solidFill>
          </a:ln>
        </p:spPr>
        <p:txBody>
          <a:bodyPr/>
          <a:lstStyle/>
          <a:p>
            <a:endParaRPr lang="en-US"/>
          </a:p>
        </p:txBody>
      </p:sp>
      <p:sp>
        <p:nvSpPr>
          <p:cNvPr id="846" name="s846"/>
          <p:cNvSpPr/>
          <p:nvPr/>
        </p:nvSpPr>
        <p:spPr>
          <a:xfrm>
            <a:off x="4343992" y="5042346"/>
            <a:ext cx="80000" cy="80000"/>
          </a:xfrm>
          <a:prstGeom prst="ellipse">
            <a:avLst/>
          </a:prstGeom>
          <a:solidFill>
            <a:srgbClr val="A4D65E"/>
          </a:solidFill>
          <a:ln>
            <a:noFill/>
          </a:ln>
        </p:spPr>
        <p:txBody>
          <a:bodyPr/>
          <a:lstStyle/>
          <a:p>
            <a:endParaRPr lang="en-US"/>
          </a:p>
        </p:txBody>
      </p:sp>
      <p:sp>
        <p:nvSpPr>
          <p:cNvPr id="847" name="s847"/>
          <p:cNvSpPr/>
          <p:nvPr/>
        </p:nvSpPr>
        <p:spPr>
          <a:xfrm>
            <a:off x="4305992" y="5132346"/>
            <a:ext cx="156000" cy="86000"/>
          </a:xfrm>
          <a:prstGeom prst="trapezoid">
            <a:avLst>
              <a:gd name="adj" fmla="val 30000"/>
            </a:avLst>
          </a:prstGeom>
          <a:solidFill>
            <a:srgbClr val="A4D65E"/>
          </a:solidFill>
          <a:ln>
            <a:noFill/>
          </a:ln>
        </p:spPr>
        <p:txBody>
          <a:bodyPr/>
          <a:lstStyle/>
          <a:p>
            <a:endParaRPr lang="en-US"/>
          </a:p>
        </p:txBody>
      </p:sp>
      <p:sp>
        <p:nvSpPr>
          <p:cNvPr id="848" name="t848"/>
          <p:cNvSpPr/>
          <p:nvPr/>
        </p:nvSpPr>
        <p:spPr>
          <a:xfrm>
            <a:off x="4573992" y="4932346"/>
            <a:ext cx="918504" cy="380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920">
                <a:solidFill>
                  <a:srgbClr val="C8D0D2"/>
                </a:solidFill>
              </a:rPr>
              <a:t>Identität</a:t>
            </a:r>
          </a:p>
        </p:txBody>
      </p:sp>
      <p:sp>
        <p:nvSpPr>
          <p:cNvPr id="849" name="s849"/>
          <p:cNvSpPr/>
          <p:nvPr/>
        </p:nvSpPr>
        <p:spPr>
          <a:xfrm>
            <a:off x="5642496" y="4932346"/>
            <a:ext cx="1398504" cy="380000"/>
          </a:xfrm>
          <a:prstGeom prst="roundRect">
            <a:avLst>
              <a:gd name="adj" fmla="val 10000"/>
            </a:avLst>
          </a:prstGeom>
          <a:solidFill>
            <a:srgbClr val="0C1611"/>
          </a:solidFill>
          <a:ln w="9525">
            <a:solidFill>
              <a:srgbClr val="86BC25">
                <a:alpha val="40000"/>
              </a:srgbClr>
            </a:solidFill>
          </a:ln>
        </p:spPr>
        <p:txBody>
          <a:bodyPr/>
          <a:lstStyle/>
          <a:p>
            <a:endParaRPr lang="en-US"/>
          </a:p>
        </p:txBody>
      </p:sp>
      <p:sp>
        <p:nvSpPr>
          <p:cNvPr id="850" name="s850"/>
          <p:cNvSpPr/>
          <p:nvPr/>
        </p:nvSpPr>
        <p:spPr>
          <a:xfrm>
            <a:off x="5797496" y="5112346"/>
            <a:ext cx="90000" cy="90000"/>
          </a:xfrm>
          <a:prstGeom prst="ellipse">
            <a:avLst/>
          </a:prstGeom>
          <a:solidFill>
            <a:srgbClr val="A4D65E"/>
          </a:solidFill>
          <a:ln>
            <a:noFill/>
          </a:ln>
        </p:spPr>
        <p:txBody>
          <a:bodyPr/>
          <a:lstStyle/>
          <a:p>
            <a:endParaRPr lang="en-US"/>
          </a:p>
        </p:txBody>
      </p:sp>
      <p:sp>
        <p:nvSpPr>
          <p:cNvPr id="851" name="s851"/>
          <p:cNvSpPr/>
          <p:nvPr/>
        </p:nvSpPr>
        <p:spPr>
          <a:xfrm>
            <a:off x="5862496" y="5076346"/>
            <a:ext cx="110000" cy="110000"/>
          </a:xfrm>
          <a:prstGeom prst="ellipse">
            <a:avLst/>
          </a:prstGeom>
          <a:solidFill>
            <a:srgbClr val="A4D65E"/>
          </a:solidFill>
          <a:ln>
            <a:noFill/>
          </a:ln>
        </p:spPr>
        <p:txBody>
          <a:bodyPr/>
          <a:lstStyle/>
          <a:p>
            <a:endParaRPr lang="en-US"/>
          </a:p>
        </p:txBody>
      </p:sp>
      <p:sp>
        <p:nvSpPr>
          <p:cNvPr id="852" name="s852"/>
          <p:cNvSpPr/>
          <p:nvPr/>
        </p:nvSpPr>
        <p:spPr>
          <a:xfrm>
            <a:off x="5932496" y="5116346"/>
            <a:ext cx="80000" cy="80000"/>
          </a:xfrm>
          <a:prstGeom prst="ellipse">
            <a:avLst/>
          </a:prstGeom>
          <a:solidFill>
            <a:srgbClr val="A4D65E"/>
          </a:solidFill>
          <a:ln>
            <a:noFill/>
          </a:ln>
        </p:spPr>
        <p:txBody>
          <a:bodyPr/>
          <a:lstStyle/>
          <a:p>
            <a:endParaRPr lang="en-US"/>
          </a:p>
        </p:txBody>
      </p:sp>
      <p:sp>
        <p:nvSpPr>
          <p:cNvPr id="853" name="s853"/>
          <p:cNvSpPr/>
          <p:nvPr/>
        </p:nvSpPr>
        <p:spPr>
          <a:xfrm>
            <a:off x="5797496" y="5150346"/>
            <a:ext cx="200000" cy="52000"/>
          </a:xfrm>
          <a:prstGeom prst="roundRect">
            <a:avLst>
              <a:gd name="adj" fmla="val 40000"/>
            </a:avLst>
          </a:prstGeom>
          <a:solidFill>
            <a:srgbClr val="A4D65E"/>
          </a:solidFill>
          <a:ln>
            <a:noFill/>
          </a:ln>
        </p:spPr>
        <p:txBody>
          <a:bodyPr/>
          <a:lstStyle/>
          <a:p>
            <a:endParaRPr lang="en-US"/>
          </a:p>
        </p:txBody>
      </p:sp>
      <p:sp>
        <p:nvSpPr>
          <p:cNvPr id="854" name="t854"/>
          <p:cNvSpPr/>
          <p:nvPr/>
        </p:nvSpPr>
        <p:spPr>
          <a:xfrm>
            <a:off x="6082496" y="4932346"/>
            <a:ext cx="918504" cy="380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920">
                <a:solidFill>
                  <a:srgbClr val="C8D0D2"/>
                </a:solidFill>
              </a:rPr>
              <a:t>Cloud</a:t>
            </a:r>
          </a:p>
        </p:txBody>
      </p:sp>
      <p:sp>
        <p:nvSpPr>
          <p:cNvPr id="855" name="s855"/>
          <p:cNvSpPr/>
          <p:nvPr/>
        </p:nvSpPr>
        <p:spPr>
          <a:xfrm>
            <a:off x="7151000" y="4932346"/>
            <a:ext cx="1398504" cy="380000"/>
          </a:xfrm>
          <a:prstGeom prst="roundRect">
            <a:avLst>
              <a:gd name="adj" fmla="val 10000"/>
            </a:avLst>
          </a:prstGeom>
          <a:solidFill>
            <a:srgbClr val="0C1611"/>
          </a:solidFill>
          <a:ln w="9525">
            <a:solidFill>
              <a:srgbClr val="86BC25">
                <a:alpha val="40000"/>
              </a:srgbClr>
            </a:solidFill>
          </a:ln>
        </p:spPr>
        <p:txBody>
          <a:bodyPr/>
          <a:lstStyle/>
          <a:p>
            <a:endParaRPr lang="en-US"/>
          </a:p>
        </p:txBody>
      </p:sp>
      <p:sp>
        <p:nvSpPr>
          <p:cNvPr id="856" name="s856"/>
          <p:cNvSpPr/>
          <p:nvPr/>
        </p:nvSpPr>
        <p:spPr>
          <a:xfrm>
            <a:off x="7306000" y="5060346"/>
            <a:ext cx="190000" cy="124000"/>
          </a:xfrm>
          <a:prstGeom prst="rect">
            <a:avLst/>
          </a:prstGeom>
          <a:noFill/>
          <a:ln w="9525">
            <a:solidFill>
              <a:srgbClr val="A4D65E"/>
            </a:solidFill>
          </a:ln>
        </p:spPr>
        <p:txBody>
          <a:bodyPr/>
          <a:lstStyle/>
          <a:p>
            <a:endParaRPr lang="en-US"/>
          </a:p>
        </p:txBody>
      </p:sp>
      <p:cxnSp>
        <p:nvCxnSpPr>
          <p:cNvPr id="857" name="c857"/>
          <p:cNvCxnSpPr/>
          <p:nvPr/>
        </p:nvCxnSpPr>
        <p:spPr>
          <a:xfrm>
            <a:off x="7306000" y="5060346"/>
            <a:ext cx="95000" cy="72000"/>
          </a:xfrm>
          <a:prstGeom prst="line">
            <a:avLst/>
          </a:prstGeom>
          <a:ln w="7620">
            <a:solidFill>
              <a:srgbClr val="A4D65E"/>
            </a:solidFill>
          </a:ln>
        </p:spPr>
      </p:cxnSp>
      <p:cxnSp>
        <p:nvCxnSpPr>
          <p:cNvPr id="858" name="c858"/>
          <p:cNvCxnSpPr/>
          <p:nvPr/>
        </p:nvCxnSpPr>
        <p:spPr>
          <a:xfrm flipH="1">
            <a:off x="7401000" y="5060346"/>
            <a:ext cx="95000" cy="72000"/>
          </a:xfrm>
          <a:prstGeom prst="line">
            <a:avLst/>
          </a:prstGeom>
          <a:ln w="7620">
            <a:solidFill>
              <a:srgbClr val="A4D65E"/>
            </a:solidFill>
          </a:ln>
        </p:spPr>
      </p:cxnSp>
      <p:sp>
        <p:nvSpPr>
          <p:cNvPr id="859" name="t859"/>
          <p:cNvSpPr/>
          <p:nvPr/>
        </p:nvSpPr>
        <p:spPr>
          <a:xfrm>
            <a:off x="7591000" y="4932346"/>
            <a:ext cx="918504" cy="380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920">
                <a:solidFill>
                  <a:srgbClr val="C8D0D2"/>
                </a:solidFill>
              </a:rPr>
              <a:t>E-Mail</a:t>
            </a:r>
          </a:p>
        </p:txBody>
      </p:sp>
      <p:sp>
        <p:nvSpPr>
          <p:cNvPr id="860" name="s860"/>
          <p:cNvSpPr/>
          <p:nvPr/>
        </p:nvSpPr>
        <p:spPr>
          <a:xfrm>
            <a:off x="8659504" y="4932346"/>
            <a:ext cx="1398504" cy="380000"/>
          </a:xfrm>
          <a:prstGeom prst="roundRect">
            <a:avLst>
              <a:gd name="adj" fmla="val 10000"/>
            </a:avLst>
          </a:prstGeom>
          <a:solidFill>
            <a:srgbClr val="0C1611"/>
          </a:solidFill>
          <a:ln w="9525">
            <a:solidFill>
              <a:srgbClr val="86BC25">
                <a:alpha val="40000"/>
              </a:srgbClr>
            </a:solidFill>
          </a:ln>
        </p:spPr>
        <p:txBody>
          <a:bodyPr/>
          <a:lstStyle/>
          <a:p>
            <a:endParaRPr lang="en-US"/>
          </a:p>
        </p:txBody>
      </p:sp>
      <p:sp>
        <p:nvSpPr>
          <p:cNvPr id="861" name="s861"/>
          <p:cNvSpPr/>
          <p:nvPr/>
        </p:nvSpPr>
        <p:spPr>
          <a:xfrm>
            <a:off x="8831504" y="5050346"/>
            <a:ext cx="156000" cy="144000"/>
          </a:xfrm>
          <a:prstGeom prst="hexagon">
            <a:avLst/>
          </a:prstGeom>
          <a:noFill/>
          <a:ln w="9525">
            <a:solidFill>
              <a:srgbClr val="A4D65E"/>
            </a:solidFill>
          </a:ln>
        </p:spPr>
        <p:txBody>
          <a:bodyPr/>
          <a:lstStyle/>
          <a:p>
            <a:endParaRPr lang="en-US"/>
          </a:p>
        </p:txBody>
      </p:sp>
      <p:sp>
        <p:nvSpPr>
          <p:cNvPr id="862" name="s862"/>
          <p:cNvSpPr/>
          <p:nvPr/>
        </p:nvSpPr>
        <p:spPr>
          <a:xfrm>
            <a:off x="8895504" y="5108346"/>
            <a:ext cx="28000" cy="28000"/>
          </a:xfrm>
          <a:prstGeom prst="ellipse">
            <a:avLst/>
          </a:prstGeom>
          <a:solidFill>
            <a:srgbClr val="A4D65E"/>
          </a:solidFill>
          <a:ln>
            <a:noFill/>
          </a:ln>
        </p:spPr>
        <p:txBody>
          <a:bodyPr/>
          <a:lstStyle/>
          <a:p>
            <a:endParaRPr lang="en-US"/>
          </a:p>
        </p:txBody>
      </p:sp>
      <p:sp>
        <p:nvSpPr>
          <p:cNvPr id="863" name="t863"/>
          <p:cNvSpPr/>
          <p:nvPr/>
        </p:nvSpPr>
        <p:spPr>
          <a:xfrm>
            <a:off x="9099504" y="4932346"/>
            <a:ext cx="918504" cy="380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920">
                <a:solidFill>
                  <a:srgbClr val="C8D0D2"/>
                </a:solidFill>
              </a:rPr>
              <a:t>Netzwerk</a:t>
            </a:r>
          </a:p>
        </p:txBody>
      </p:sp>
      <p:sp>
        <p:nvSpPr>
          <p:cNvPr id="864" name="s864"/>
          <p:cNvSpPr/>
          <p:nvPr/>
        </p:nvSpPr>
        <p:spPr>
          <a:xfrm>
            <a:off x="10168008" y="4932346"/>
            <a:ext cx="1398504" cy="380000"/>
          </a:xfrm>
          <a:prstGeom prst="roundRect">
            <a:avLst>
              <a:gd name="adj" fmla="val 10000"/>
            </a:avLst>
          </a:prstGeom>
          <a:solidFill>
            <a:srgbClr val="0C1611"/>
          </a:solidFill>
          <a:ln w="9525">
            <a:solidFill>
              <a:srgbClr val="86BC25">
                <a:alpha val="40000"/>
              </a:srgbClr>
            </a:solidFill>
          </a:ln>
        </p:spPr>
        <p:txBody>
          <a:bodyPr/>
          <a:lstStyle/>
          <a:p>
            <a:endParaRPr lang="en-US"/>
          </a:p>
        </p:txBody>
      </p:sp>
      <p:sp>
        <p:nvSpPr>
          <p:cNvPr id="865" name="s865"/>
          <p:cNvSpPr/>
          <p:nvPr/>
        </p:nvSpPr>
        <p:spPr>
          <a:xfrm>
            <a:off x="10360008" y="5064346"/>
            <a:ext cx="40000" cy="40000"/>
          </a:xfrm>
          <a:prstGeom prst="roundRect">
            <a:avLst>
              <a:gd name="adj" fmla="val 18000"/>
            </a:avLst>
          </a:prstGeom>
          <a:solidFill>
            <a:srgbClr val="A4D65E"/>
          </a:solidFill>
          <a:ln>
            <a:noFill/>
          </a:ln>
        </p:spPr>
        <p:txBody>
          <a:bodyPr/>
          <a:lstStyle/>
          <a:p>
            <a:endParaRPr lang="en-US"/>
          </a:p>
        </p:txBody>
      </p:sp>
      <p:sp>
        <p:nvSpPr>
          <p:cNvPr id="866" name="s866"/>
          <p:cNvSpPr/>
          <p:nvPr/>
        </p:nvSpPr>
        <p:spPr>
          <a:xfrm>
            <a:off x="10360008" y="5140346"/>
            <a:ext cx="40000" cy="40000"/>
          </a:xfrm>
          <a:prstGeom prst="roundRect">
            <a:avLst>
              <a:gd name="adj" fmla="val 18000"/>
            </a:avLst>
          </a:prstGeom>
          <a:solidFill>
            <a:srgbClr val="A4D65E"/>
          </a:solidFill>
          <a:ln>
            <a:noFill/>
          </a:ln>
        </p:spPr>
        <p:txBody>
          <a:bodyPr/>
          <a:lstStyle/>
          <a:p>
            <a:endParaRPr lang="en-US"/>
          </a:p>
        </p:txBody>
      </p:sp>
      <p:sp>
        <p:nvSpPr>
          <p:cNvPr id="867" name="s867"/>
          <p:cNvSpPr/>
          <p:nvPr/>
        </p:nvSpPr>
        <p:spPr>
          <a:xfrm>
            <a:off x="10436008" y="5064346"/>
            <a:ext cx="40000" cy="40000"/>
          </a:xfrm>
          <a:prstGeom prst="roundRect">
            <a:avLst>
              <a:gd name="adj" fmla="val 18000"/>
            </a:avLst>
          </a:prstGeom>
          <a:solidFill>
            <a:srgbClr val="A4D65E"/>
          </a:solidFill>
          <a:ln>
            <a:noFill/>
          </a:ln>
        </p:spPr>
        <p:txBody>
          <a:bodyPr/>
          <a:lstStyle/>
          <a:p>
            <a:endParaRPr lang="en-US"/>
          </a:p>
        </p:txBody>
      </p:sp>
      <p:sp>
        <p:nvSpPr>
          <p:cNvPr id="868" name="s868"/>
          <p:cNvSpPr/>
          <p:nvPr/>
        </p:nvSpPr>
        <p:spPr>
          <a:xfrm>
            <a:off x="10436008" y="5140346"/>
            <a:ext cx="40000" cy="40000"/>
          </a:xfrm>
          <a:prstGeom prst="roundRect">
            <a:avLst>
              <a:gd name="adj" fmla="val 18000"/>
            </a:avLst>
          </a:prstGeom>
          <a:solidFill>
            <a:srgbClr val="A4D65E"/>
          </a:solidFill>
          <a:ln>
            <a:noFill/>
          </a:ln>
        </p:spPr>
        <p:txBody>
          <a:bodyPr/>
          <a:lstStyle/>
          <a:p>
            <a:endParaRPr lang="en-US"/>
          </a:p>
        </p:txBody>
      </p:sp>
      <p:sp>
        <p:nvSpPr>
          <p:cNvPr id="869" name="t869"/>
          <p:cNvSpPr/>
          <p:nvPr/>
        </p:nvSpPr>
        <p:spPr>
          <a:xfrm>
            <a:off x="10608008" y="4932346"/>
            <a:ext cx="918504" cy="380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920">
                <a:solidFill>
                  <a:srgbClr val="C8D0D2"/>
                </a:solidFill>
              </a:rPr>
              <a:t>SaaS &amp; Apps</a:t>
            </a:r>
          </a:p>
        </p:txBody>
      </p:sp>
      <p:sp>
        <p:nvSpPr>
          <p:cNvPr id="870" name="s870"/>
          <p:cNvSpPr/>
          <p:nvPr/>
        </p:nvSpPr>
        <p:spPr>
          <a:xfrm>
            <a:off x="1230000" y="4709346"/>
            <a:ext cx="150000" cy="116000"/>
          </a:xfrm>
          <a:prstGeom prst="triangle">
            <a:avLst/>
          </a:prstGeom>
          <a:solidFill>
            <a:srgbClr val="A4D65E">
              <a:alpha val="72000"/>
            </a:srgbClr>
          </a:solidFill>
          <a:ln>
            <a:noFill/>
          </a:ln>
          <a:effectLst>
            <a:glow rad="14000">
              <a:srgbClr val="86BC25">
                <a:alpha val="30000"/>
              </a:srgbClr>
            </a:glow>
          </a:effectLst>
        </p:spPr>
        <p:txBody>
          <a:bodyPr/>
          <a:lstStyle/>
          <a:p>
            <a:endParaRPr lang="en-US"/>
          </a:p>
        </p:txBody>
      </p:sp>
      <p:sp>
        <p:nvSpPr>
          <p:cNvPr id="871" name="s871"/>
          <p:cNvSpPr/>
          <p:nvPr/>
        </p:nvSpPr>
        <p:spPr>
          <a:xfrm>
            <a:off x="1230000" y="4079346"/>
            <a:ext cx="150000" cy="116000"/>
          </a:xfrm>
          <a:prstGeom prst="triangle">
            <a:avLst/>
          </a:prstGeom>
          <a:solidFill>
            <a:srgbClr val="A4D65E">
              <a:alpha val="72000"/>
            </a:srgbClr>
          </a:solidFill>
          <a:ln>
            <a:noFill/>
          </a:ln>
          <a:effectLst>
            <a:glow rad="14000">
              <a:srgbClr val="86BC25">
                <a:alpha val="30000"/>
              </a:srgbClr>
            </a:glow>
          </a:effectLst>
        </p:spPr>
        <p:txBody>
          <a:bodyPr/>
          <a:lstStyle/>
          <a:p>
            <a:endParaRPr lang="en-US"/>
          </a:p>
        </p:txBody>
      </p:sp>
      <p:sp>
        <p:nvSpPr>
          <p:cNvPr id="872" name="s872"/>
          <p:cNvSpPr/>
          <p:nvPr/>
        </p:nvSpPr>
        <p:spPr>
          <a:xfrm>
            <a:off x="1230000" y="3444346"/>
            <a:ext cx="150000" cy="116000"/>
          </a:xfrm>
          <a:prstGeom prst="triangle">
            <a:avLst/>
          </a:prstGeom>
          <a:solidFill>
            <a:srgbClr val="A4D65E">
              <a:alpha val="72000"/>
            </a:srgbClr>
          </a:solidFill>
          <a:ln>
            <a:noFill/>
          </a:ln>
          <a:effectLst>
            <a:glow rad="14000">
              <a:srgbClr val="86BC25">
                <a:alpha val="30000"/>
              </a:srgbClr>
            </a:glow>
          </a:effectLst>
        </p:spPr>
        <p:txBody>
          <a:bodyPr/>
          <a:lstStyle/>
          <a:p>
            <a:endParaRPr lang="en-US"/>
          </a:p>
        </p:txBody>
      </p:sp>
      <p:sp>
        <p:nvSpPr>
          <p:cNvPr id="873" name="s873"/>
          <p:cNvSpPr/>
          <p:nvPr/>
        </p:nvSpPr>
        <p:spPr>
          <a:xfrm>
            <a:off x="8195488" y="3737346"/>
            <a:ext cx="334512" cy="170000"/>
          </a:xfrm>
          <a:prstGeom prst="rightArrow">
            <a:avLst/>
          </a:prstGeom>
          <a:gradFill rotWithShape="1">
            <a:gsLst>
              <a:gs pos="0">
                <a:srgbClr val="86BC25"/>
              </a:gs>
              <a:gs pos="100000">
                <a:srgbClr val="A4D65E"/>
              </a:gs>
            </a:gsLst>
            <a:lin ang="0" scaled="1"/>
          </a:gradFill>
          <a:ln>
            <a:noFill/>
          </a:ln>
          <a:effectLst>
            <a:glow rad="26000">
              <a:srgbClr val="86BC25">
                <a:alpha val="45000"/>
              </a:srgbClr>
            </a:glow>
          </a:effectLst>
        </p:spPr>
        <p:txBody>
          <a:bodyPr/>
          <a:lstStyle/>
          <a:p>
            <a:endParaRPr lang="en-US"/>
          </a:p>
        </p:txBody>
      </p:sp>
      <p:cxnSp>
        <p:nvCxnSpPr>
          <p:cNvPr id="874" name="c874"/>
          <p:cNvCxnSpPr/>
          <p:nvPr/>
        </p:nvCxnSpPr>
        <p:spPr>
          <a:xfrm>
            <a:off x="5156000" y="5594301"/>
            <a:ext cx="1880000" cy="0"/>
          </a:xfrm>
          <a:prstGeom prst="line">
            <a:avLst/>
          </a:prstGeom>
          <a:ln w="12700">
            <a:solidFill>
              <a:srgbClr val="A4D65E">
                <a:alpha val="70000"/>
              </a:srgbClr>
            </a:solidFill>
          </a:ln>
        </p:spPr>
      </p:cxnSp>
      <p:sp>
        <p:nvSpPr>
          <p:cNvPr id="875" name="s875"/>
          <p:cNvSpPr/>
          <p:nvPr/>
        </p:nvSpPr>
        <p:spPr>
          <a:xfrm>
            <a:off x="5126000" y="5564301"/>
            <a:ext cx="60000" cy="60000"/>
          </a:xfrm>
          <a:prstGeom prst="ellipse">
            <a:avLst/>
          </a:prstGeom>
          <a:solidFill>
            <a:srgbClr val="A4D65E"/>
          </a:solidFill>
          <a:ln>
            <a:noFill/>
          </a:ln>
          <a:effectLst>
            <a:glow rad="22000">
              <a:srgbClr val="86BC25">
                <a:alpha val="50000"/>
              </a:srgbClr>
            </a:glow>
          </a:effectLst>
        </p:spPr>
        <p:txBody>
          <a:bodyPr/>
          <a:lstStyle/>
          <a:p>
            <a:endParaRPr lang="en-US"/>
          </a:p>
        </p:txBody>
      </p:sp>
      <p:sp>
        <p:nvSpPr>
          <p:cNvPr id="876" name="s876"/>
          <p:cNvSpPr/>
          <p:nvPr/>
        </p:nvSpPr>
        <p:spPr>
          <a:xfrm>
            <a:off x="7006000" y="5564301"/>
            <a:ext cx="60000" cy="60000"/>
          </a:xfrm>
          <a:prstGeom prst="ellipse">
            <a:avLst/>
          </a:prstGeom>
          <a:solidFill>
            <a:srgbClr val="A4D65E"/>
          </a:solidFill>
          <a:ln>
            <a:noFill/>
          </a:ln>
          <a:effectLst>
            <a:glow rad="22000">
              <a:srgbClr val="86BC25">
                <a:alpha val="50000"/>
              </a:srgbClr>
            </a:glow>
          </a:effectLst>
        </p:spPr>
        <p:txBody>
          <a:bodyPr/>
          <a:lstStyle/>
          <a:p>
            <a:endParaRPr lang="en-US"/>
          </a:p>
        </p:txBody>
      </p:sp>
      <p:sp>
        <p:nvSpPr>
          <p:cNvPr id="877" name="t877"/>
          <p:cNvSpPr/>
          <p:nvPr/>
        </p:nvSpPr>
        <p:spPr>
          <a:xfrm>
            <a:off x="475488" y="5664301"/>
            <a:ext cx="11240000" cy="300000"/>
          </a:xfrm>
          <a:prstGeom prst="rect">
            <a:avLst/>
          </a:prstGeom>
          <a:solidFill>
            <a:srgbClr val="FFFFFF">
              <a:alpha val="0"/>
            </a:srgbClr>
          </a:solidFill>
          <a:ln>
            <a:noFill/>
          </a:ln>
        </p:spPr>
        <p:txBody>
          <a:bodyPr wrap="square" lIns="0" tIns="0" rIns="0" bIns="0" rtlCol="0" anchor="ctr">
            <a:normAutofit/>
          </a:bodyPr>
          <a:lstStyle/>
          <a:p>
            <a:pPr marL="0" indent="0" algn="ctr">
              <a:buNone/>
            </a:pPr>
            <a:r>
              <a:rPr lang="en-US" sz="1380" b="1">
                <a:solidFill>
                  <a:srgbClr val="FFFFFF"/>
                </a:solidFill>
              </a:rPr>
              <a:t>Architektur schafft nur Wert, wenn </a:t>
            </a:r>
            <a:r>
              <a:rPr lang="en-US" sz="1380" b="1">
                <a:solidFill>
                  <a:srgbClr val="A4D65E"/>
                </a:solidFill>
              </a:rPr>
              <a:t>Detection zu Response führt.</a:t>
            </a:r>
          </a:p>
        </p:txBody>
      </p:sp>
      <p:sp>
        <p:nvSpPr>
          <p:cNvPr id="37" name="Shape 35"/>
          <p:cNvSpPr/>
          <p:nvPr/>
        </p:nvSpPr>
        <p:spPr>
          <a:xfrm>
            <a:off x="0" y="6199632"/>
            <a:ext cx="12191695" cy="658368"/>
          </a:xfrm>
          <a:prstGeom prst="rect">
            <a:avLst/>
          </a:prstGeom>
          <a:solidFill>
            <a:srgbClr val="F5F5F2"/>
          </a:solidFill>
          <a:ln w="12700">
            <a:solidFill>
              <a:srgbClr val="F5F5F2">
                <a:alpha val="0"/>
              </a:srgbClr>
            </a:solidFill>
            <a:prstDash val="solid"/>
          </a:ln>
        </p:spPr>
        <p:txBody>
          <a:bodyPr/>
          <a:lstStyle/>
          <a:p>
            <a:endParaRPr lang="de-DE"/>
          </a:p>
        </p:txBody>
      </p:sp>
      <p:sp>
        <p:nvSpPr>
          <p:cNvPr id="38" name="Shape 36"/>
          <p:cNvSpPr/>
          <p:nvPr/>
        </p:nvSpPr>
        <p:spPr>
          <a:xfrm>
            <a:off x="0" y="6163056"/>
            <a:ext cx="12191695" cy="0"/>
          </a:xfrm>
          <a:prstGeom prst="line">
            <a:avLst/>
          </a:prstGeom>
          <a:solidFill>
            <a:srgbClr val="FFFFFF">
              <a:alpha val="0"/>
            </a:srgbClr>
          </a:solidFill>
          <a:ln w="13970">
            <a:solidFill>
              <a:srgbClr val="86BC25">
                <a:alpha val="85000"/>
              </a:srgbClr>
            </a:solidFill>
            <a:prstDash val="solid"/>
          </a:ln>
        </p:spPr>
        <p:txBody>
          <a:bodyPr/>
          <a:lstStyle/>
          <a:p>
            <a:endParaRPr lang="de-DE"/>
          </a:p>
        </p:txBody>
      </p:sp>
      <p:sp>
        <p:nvSpPr>
          <p:cNvPr id="39" name="Text 37"/>
          <p:cNvSpPr/>
          <p:nvPr/>
        </p:nvSpPr>
        <p:spPr>
          <a:xfrm>
            <a:off x="566928" y="6428232"/>
            <a:ext cx="105156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09.07.2026</a:t>
            </a:r>
            <a:endParaRPr lang="en-US" sz="950"/>
          </a:p>
        </p:txBody>
      </p:sp>
      <p:sp>
        <p:nvSpPr>
          <p:cNvPr id="40" name="Shape 38"/>
          <p:cNvSpPr/>
          <p:nvPr/>
        </p:nvSpPr>
        <p:spPr>
          <a:xfrm>
            <a:off x="2592781"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41" name="Text 39"/>
          <p:cNvSpPr/>
          <p:nvPr/>
        </p:nvSpPr>
        <p:spPr>
          <a:xfrm>
            <a:off x="3567074" y="6428232"/>
            <a:ext cx="132588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09:00 – 09:30 Uhr</a:t>
            </a:r>
            <a:endParaRPr lang="en-US" sz="950"/>
          </a:p>
        </p:txBody>
      </p:sp>
      <p:sp>
        <p:nvSpPr>
          <p:cNvPr id="42" name="Shape 40"/>
          <p:cNvSpPr/>
          <p:nvPr/>
        </p:nvSpPr>
        <p:spPr>
          <a:xfrm>
            <a:off x="5867247"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43" name="Text 41"/>
          <p:cNvSpPr/>
          <p:nvPr/>
        </p:nvSpPr>
        <p:spPr>
          <a:xfrm>
            <a:off x="6841540" y="6336792"/>
            <a:ext cx="2560320" cy="329184"/>
          </a:xfrm>
          <a:prstGeom prst="rect">
            <a:avLst/>
          </a:prstGeom>
          <a:solidFill>
            <a:srgbClr val="FFFFFF">
              <a:alpha val="0"/>
            </a:srgbClr>
          </a:solidFill>
          <a:ln/>
        </p:spPr>
        <p:txBody>
          <a:bodyPr wrap="square" lIns="0" tIns="0" rIns="0" bIns="0" rtlCol="0" anchor="ctr">
            <a:normAutofit/>
          </a:bodyPr>
          <a:lstStyle/>
          <a:p>
            <a:pPr marL="0" indent="0" algn="ctr">
              <a:buNone/>
            </a:pPr>
            <a:r>
              <a:rPr lang="en-US" sz="880">
                <a:solidFill>
                  <a:srgbClr val="161A1D"/>
                </a:solidFill>
              </a:rPr>
              <a:t>IT-SICHERHEIT Webkonferenz</a:t>
            </a:r>
            <a:endParaRPr lang="en-US" sz="880"/>
          </a:p>
          <a:p>
            <a:pPr marL="0" indent="0" algn="ctr">
              <a:buNone/>
            </a:pPr>
            <a:r>
              <a:rPr lang="en-US" sz="880">
                <a:solidFill>
                  <a:srgbClr val="161A1D"/>
                </a:solidFill>
              </a:rPr>
              <a:t>Detection und Response mit MDR/XDR</a:t>
            </a:r>
            <a:endParaRPr lang="en-US" sz="880"/>
          </a:p>
        </p:txBody>
      </p:sp>
      <p:sp>
        <p:nvSpPr>
          <p:cNvPr id="44" name="Shape 42"/>
          <p:cNvSpPr/>
          <p:nvPr/>
        </p:nvSpPr>
        <p:spPr>
          <a:xfrm>
            <a:off x="10376153"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49" name="Bg 460">
            <a:extLst>
              <a:ext uri="{FF2B5EF4-FFF2-40B4-BE49-F238E27FC236}">
                <a16:creationId xmlns:a16="http://schemas.microsoft.com/office/drawing/2014/main" id="{009B8290-96D3-8FC1-6093-7A064B6910EE}"/>
              </a:ext>
            </a:extLst>
          </p:cNvPr>
          <p:cNvSpPr/>
          <p:nvPr/>
        </p:nvSpPr>
        <p:spPr>
          <a:xfrm>
            <a:off x="10075000" y="670000"/>
            <a:ext cx="1750000" cy="1560000"/>
          </a:xfrm>
          <a:prstGeom prst="hexagon">
            <a:avLst/>
          </a:prstGeom>
          <a:noFill/>
          <a:ln w="9525">
            <a:solidFill>
              <a:srgbClr val="86BC25">
                <a:alpha val="16000"/>
              </a:srgbClr>
            </a:solidFill>
          </a:ln>
        </p:spPr>
        <p:txBody>
          <a:bodyPr/>
          <a:lstStyle/>
          <a:p>
            <a:endParaRPr lang="de-DE"/>
          </a:p>
        </p:txBody>
      </p:sp>
      <p:sp>
        <p:nvSpPr>
          <p:cNvPr id="51" name="Bg 461">
            <a:extLst>
              <a:ext uri="{FF2B5EF4-FFF2-40B4-BE49-F238E27FC236}">
                <a16:creationId xmlns:a16="http://schemas.microsoft.com/office/drawing/2014/main" id="{52930E86-0E90-2D67-9DBF-FC1C022BF6E4}"/>
              </a:ext>
            </a:extLst>
          </p:cNvPr>
          <p:cNvSpPr/>
          <p:nvPr/>
        </p:nvSpPr>
        <p:spPr>
          <a:xfrm rot="1200000">
            <a:off x="8690000" y="2050000"/>
            <a:ext cx="1120000" cy="1000000"/>
          </a:xfrm>
          <a:prstGeom prst="hexagon">
            <a:avLst/>
          </a:prstGeom>
          <a:noFill/>
          <a:ln w="9525">
            <a:solidFill>
              <a:srgbClr val="86BC25">
                <a:alpha val="11000"/>
              </a:srgbClr>
            </a:solidFill>
          </a:ln>
        </p:spPr>
        <p:txBody>
          <a:bodyPr/>
          <a:lstStyle/>
          <a:p>
            <a:endParaRPr lang="de-DE"/>
          </a:p>
        </p:txBody>
      </p:sp>
      <p:sp>
        <p:nvSpPr>
          <p:cNvPr id="53" name="Nd 462">
            <a:extLst>
              <a:ext uri="{FF2B5EF4-FFF2-40B4-BE49-F238E27FC236}">
                <a16:creationId xmlns:a16="http://schemas.microsoft.com/office/drawing/2014/main" id="{3B173032-0A29-A9F3-EC06-FC85D46B886F}"/>
              </a:ext>
            </a:extLst>
          </p:cNvPr>
          <p:cNvSpPr/>
          <p:nvPr/>
        </p:nvSpPr>
        <p:spPr>
          <a:xfrm>
            <a:off x="10000000" y="1947000"/>
            <a:ext cx="300000" cy="266000"/>
          </a:xfrm>
          <a:prstGeom prst="hexagon">
            <a:avLst/>
          </a:prstGeom>
          <a:solidFill>
            <a:srgbClr val="0E1C1B"/>
          </a:solidFill>
          <a:ln w="9525">
            <a:solidFill>
              <a:srgbClr val="86BC25">
                <a:alpha val="60000"/>
              </a:srgbClr>
            </a:solidFill>
          </a:ln>
        </p:spPr>
        <p:txBody>
          <a:bodyPr/>
          <a:lstStyle/>
          <a:p>
            <a:endParaRPr lang="de-DE"/>
          </a:p>
        </p:txBody>
      </p:sp>
      <p:sp>
        <p:nvSpPr>
          <p:cNvPr id="55" name="Dt 463">
            <a:extLst>
              <a:ext uri="{FF2B5EF4-FFF2-40B4-BE49-F238E27FC236}">
                <a16:creationId xmlns:a16="http://schemas.microsoft.com/office/drawing/2014/main" id="{016D312D-BA23-D2F8-8A88-19D1A2A1E1DF}"/>
              </a:ext>
            </a:extLst>
          </p:cNvPr>
          <p:cNvSpPr/>
          <p:nvPr/>
        </p:nvSpPr>
        <p:spPr>
          <a:xfrm>
            <a:off x="10115000" y="2045000"/>
            <a:ext cx="70000" cy="70000"/>
          </a:xfrm>
          <a:prstGeom prst="ellipse">
            <a:avLst/>
          </a:prstGeom>
          <a:solidFill>
            <a:srgbClr val="86BC25">
              <a:alpha val="90000"/>
            </a:srgbClr>
          </a:solidFill>
          <a:ln>
            <a:noFill/>
          </a:ln>
        </p:spPr>
        <p:txBody>
          <a:bodyPr/>
          <a:lstStyle/>
          <a:p>
            <a:endParaRPr lang="de-DE"/>
          </a:p>
        </p:txBody>
      </p:sp>
      <p:sp>
        <p:nvSpPr>
          <p:cNvPr id="57" name="Dt 466">
            <a:extLst>
              <a:ext uri="{FF2B5EF4-FFF2-40B4-BE49-F238E27FC236}">
                <a16:creationId xmlns:a16="http://schemas.microsoft.com/office/drawing/2014/main" id="{9B5F7CDD-509F-61FC-F254-802D67AE2EBE}"/>
              </a:ext>
            </a:extLst>
          </p:cNvPr>
          <p:cNvSpPr/>
          <p:nvPr/>
        </p:nvSpPr>
        <p:spPr>
          <a:xfrm>
            <a:off x="8620000" y="1720000"/>
            <a:ext cx="60000" cy="60000"/>
          </a:xfrm>
          <a:prstGeom prst="ellipse">
            <a:avLst/>
          </a:prstGeom>
          <a:solidFill>
            <a:srgbClr val="86BC25">
              <a:alpha val="55000"/>
            </a:srgbClr>
          </a:solidFill>
          <a:ln>
            <a:noFill/>
          </a:ln>
        </p:spPr>
        <p:txBody>
          <a:bodyPr/>
          <a:lstStyle/>
          <a:p>
            <a:endParaRPr lang="de-DE"/>
          </a:p>
        </p:txBody>
      </p:sp>
      <p:sp>
        <p:nvSpPr>
          <p:cNvPr id="59" name="Dt 467">
            <a:extLst>
              <a:ext uri="{FF2B5EF4-FFF2-40B4-BE49-F238E27FC236}">
                <a16:creationId xmlns:a16="http://schemas.microsoft.com/office/drawing/2014/main" id="{A27677A9-8897-3AD0-87D0-EBE789D09FA2}"/>
              </a:ext>
            </a:extLst>
          </p:cNvPr>
          <p:cNvSpPr/>
          <p:nvPr/>
        </p:nvSpPr>
        <p:spPr>
          <a:xfrm>
            <a:off x="11622500" y="2022500"/>
            <a:ext cx="55000" cy="55000"/>
          </a:xfrm>
          <a:prstGeom prst="ellipse">
            <a:avLst/>
          </a:prstGeom>
          <a:solidFill>
            <a:srgbClr val="86BC25">
              <a:alpha val="50000"/>
            </a:srgbClr>
          </a:solidFill>
          <a:ln>
            <a:noFill/>
          </a:ln>
        </p:spPr>
        <p:txBody>
          <a:bodyPr/>
          <a:lstStyle/>
          <a:p>
            <a:endParaRPr lang="de-DE"/>
          </a:p>
        </p:txBody>
      </p:sp>
      <p:sp>
        <p:nvSpPr>
          <p:cNvPr id="47" name="Text 45"/>
          <p:cNvSpPr/>
          <p:nvPr/>
        </p:nvSpPr>
        <p:spPr>
          <a:xfrm>
            <a:off x="11350446" y="6446520"/>
            <a:ext cx="274320" cy="164592"/>
          </a:xfrm>
          <a:prstGeom prst="rect">
            <a:avLst/>
          </a:prstGeom>
          <a:solidFill>
            <a:srgbClr val="FFFFFF">
              <a:alpha val="0"/>
            </a:srgbClr>
          </a:solidFill>
          <a:ln/>
        </p:spPr>
        <p:txBody>
          <a:bodyPr wrap="square" lIns="0" tIns="0" rIns="0" bIns="0" rtlCol="0" anchor="ctr"/>
          <a:lstStyle/>
          <a:p>
            <a:pPr marL="0" indent="0" algn="r">
              <a:buNone/>
            </a:pPr>
            <a:r>
              <a:rPr lang="en-US" sz="800">
                <a:solidFill>
                  <a:srgbClr val="6B7476"/>
                </a:solidFill>
              </a:rPr>
              <a:t>09</a:t>
            </a:r>
            <a:endParaRPr lang="en-US" sz="800"/>
          </a:p>
        </p:txBody>
      </p:sp>
      <p:pic>
        <p:nvPicPr>
          <p:cNvPr id="10" name="Picture 9" descr="Deloitte logo">
            <a:extLst>
              <a:ext uri="{FF2B5EF4-FFF2-40B4-BE49-F238E27FC236}">
                <a16:creationId xmlns:a16="http://schemas.microsoft.com/office/drawing/2014/main" id="{EB1996C0-49E6-EF8A-8FC0-2621EA6524E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692" y="-5466"/>
            <a:ext cx="2779773" cy="130822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AI-enabled MDR/XDR">
    <p:bg>
      <p:bgPr>
        <a:solidFill>
          <a:srgbClr val="050808"/>
        </a:solidFill>
        <a:effectLst/>
      </p:bgPr>
    </p:bg>
    <p:spTree>
      <p:nvGrpSpPr>
        <p:cNvPr id="1" name=""/>
        <p:cNvGrpSpPr/>
        <p:nvPr/>
      </p:nvGrpSpPr>
      <p:grpSpPr>
        <a:xfrm>
          <a:off x="0" y="0"/>
          <a:ext cx="0" cy="0"/>
          <a:chOff x="0" y="0"/>
          <a:chExt cx="0" cy="0"/>
        </a:xfrm>
      </p:grpSpPr>
      <p:sp>
        <p:nvSpPr>
          <p:cNvPr id="2" name="Background"/>
          <p:cNvSpPr/>
          <p:nvPr/>
        </p:nvSpPr>
        <p:spPr>
          <a:xfrm>
            <a:off x="0" y="0"/>
            <a:ext cx="12191695" cy="6858000"/>
          </a:xfrm>
          <a:prstGeom prst="rect">
            <a:avLst/>
          </a:prstGeom>
          <a:solidFill>
            <a:srgbClr val="050808"/>
          </a:solidFill>
          <a:ln w="12700">
            <a:solidFill>
              <a:srgbClr val="050808">
                <a:alpha val="0"/>
              </a:srgbClr>
            </a:solidFill>
            <a:prstDash val="solid"/>
          </a:ln>
        </p:spPr>
        <p:txBody>
          <a:bodyPr/>
          <a:lstStyle/>
          <a:p>
            <a:endParaRPr lang="de-DE"/>
          </a:p>
        </p:txBody>
      </p:sp>
      <p:sp>
        <p:nvSpPr>
          <p:cNvPr id="3" name="Panel"/>
          <p:cNvSpPr/>
          <p:nvPr/>
        </p:nvSpPr>
        <p:spPr>
          <a:xfrm>
            <a:off x="0" y="0"/>
            <a:ext cx="12191695" cy="6172200"/>
          </a:xfrm>
          <a:prstGeom prst="rect">
            <a:avLst/>
          </a:prstGeom>
          <a:solidFill>
            <a:srgbClr val="0A0F10">
              <a:alpha val="94000"/>
            </a:srgbClr>
          </a:solidFill>
          <a:ln w="12700">
            <a:solidFill>
              <a:srgbClr val="0A0F10">
                <a:alpha val="0"/>
              </a:srgbClr>
            </a:solidFill>
            <a:prstDash val="solid"/>
          </a:ln>
        </p:spPr>
        <p:txBody>
          <a:bodyPr/>
          <a:lstStyle/>
          <a:p>
            <a:endParaRPr lang="de-DE"/>
          </a:p>
        </p:txBody>
      </p:sp>
      <p:sp>
        <p:nvSpPr>
          <p:cNvPr id="60" name="Accent Dot TR1"/>
          <p:cNvSpPr/>
          <p:nvPr/>
        </p:nvSpPr>
        <p:spPr>
          <a:xfrm>
            <a:off x="11250000" y="430000"/>
            <a:ext cx="50000" cy="50000"/>
          </a:xfrm>
          <a:prstGeom prst="ellipse">
            <a:avLst/>
          </a:prstGeom>
          <a:solidFill>
            <a:srgbClr val="86BC25">
              <a:alpha val="40000"/>
            </a:srgbClr>
          </a:solidFill>
          <a:ln>
            <a:noFill/>
          </a:ln>
        </p:spPr>
        <p:txBody>
          <a:bodyPr/>
          <a:lstStyle/>
          <a:p>
            <a:endParaRPr lang="de-DE"/>
          </a:p>
        </p:txBody>
      </p:sp>
      <p:sp>
        <p:nvSpPr>
          <p:cNvPr id="6" name="Eyebrow"/>
          <p:cNvSpPr/>
          <p:nvPr/>
        </p:nvSpPr>
        <p:spPr>
          <a:xfrm>
            <a:off x="475488" y="932688"/>
            <a:ext cx="5943600" cy="228600"/>
          </a:xfrm>
          <a:prstGeom prst="rect">
            <a:avLst/>
          </a:prstGeom>
          <a:solidFill>
            <a:srgbClr val="FFFFFF">
              <a:alpha val="0"/>
            </a:srgbClr>
          </a:solidFill>
          <a:ln/>
        </p:spPr>
        <p:txBody>
          <a:bodyPr wrap="square" lIns="0" tIns="0" rIns="0" bIns="0" rtlCol="0" anchor="ctr"/>
          <a:lstStyle/>
          <a:p>
            <a:r>
              <a:rPr lang="en-US" sz="1250" spc="40">
                <a:solidFill>
                  <a:srgbClr val="86BC25"/>
                </a:solidFill>
              </a:rPr>
              <a:t>10  |  AI IN OPERATIONS</a:t>
            </a:r>
          </a:p>
        </p:txBody>
      </p:sp>
      <p:sp>
        <p:nvSpPr>
          <p:cNvPr id="7" name="Title"/>
          <p:cNvSpPr/>
          <p:nvPr/>
        </p:nvSpPr>
        <p:spPr>
          <a:xfrm>
            <a:off x="475488" y="1230000"/>
            <a:ext cx="7400000" cy="620000"/>
          </a:xfrm>
          <a:prstGeom prst="rect">
            <a:avLst/>
          </a:prstGeom>
          <a:solidFill>
            <a:srgbClr val="FFFFFF">
              <a:alpha val="0"/>
            </a:srgbClr>
          </a:solidFill>
          <a:ln/>
        </p:spPr>
        <p:txBody>
          <a:bodyPr wrap="square" lIns="0" tIns="0" rIns="0" bIns="0" rtlCol="0" anchor="ctr"/>
          <a:lstStyle/>
          <a:p>
            <a:pPr marL="0" indent="0">
              <a:buNone/>
            </a:pPr>
            <a:r>
              <a:rPr lang="en-US" sz="3600" b="1">
                <a:solidFill>
                  <a:srgbClr val="FFFFFF"/>
                </a:solidFill>
              </a:rPr>
              <a:t>AI-gestützte MDR/XDR</a:t>
            </a:r>
            <a:endParaRPr lang="en-US" sz="3600"/>
          </a:p>
        </p:txBody>
      </p:sp>
      <p:sp>
        <p:nvSpPr>
          <p:cNvPr id="8" name="Title Underline"/>
          <p:cNvSpPr/>
          <p:nvPr/>
        </p:nvSpPr>
        <p:spPr>
          <a:xfrm>
            <a:off x="493776" y="1880000"/>
            <a:ext cx="685800" cy="0"/>
          </a:xfrm>
          <a:prstGeom prst="line">
            <a:avLst/>
          </a:prstGeom>
          <a:ln w="22860">
            <a:solidFill>
              <a:srgbClr val="86BC25"/>
            </a:solidFill>
            <a:prstDash val="solid"/>
          </a:ln>
        </p:spPr>
        <p:txBody>
          <a:bodyPr/>
          <a:lstStyle/>
          <a:p>
            <a:endParaRPr lang="de-DE"/>
          </a:p>
        </p:txBody>
      </p:sp>
      <p:sp>
        <p:nvSpPr>
          <p:cNvPr id="9" name="Subtitle"/>
          <p:cNvSpPr/>
          <p:nvPr/>
        </p:nvSpPr>
        <p:spPr>
          <a:xfrm>
            <a:off x="475488" y="1955000"/>
            <a:ext cx="9200000" cy="320000"/>
          </a:xfrm>
          <a:prstGeom prst="rect">
            <a:avLst/>
          </a:prstGeom>
          <a:noFill/>
          <a:ln/>
        </p:spPr>
        <p:txBody>
          <a:bodyPr wrap="square" lIns="0" tIns="0" rIns="0" bIns="0" rtlCol="0" anchor="ctr"/>
          <a:lstStyle/>
          <a:p>
            <a:pPr marL="0" indent="0">
              <a:buNone/>
            </a:pPr>
            <a:r>
              <a:rPr lang="en-US" sz="1500">
                <a:solidFill>
                  <a:srgbClr val="C8D0D2"/>
                </a:solidFill>
              </a:rPr>
              <a:t>Beschleunigt Triage, Untersuchung und Response — ohne die menschliche Kontrolle zu verlieren.</a:t>
            </a:r>
            <a:endParaRPr lang="en-US" sz="1500"/>
          </a:p>
        </p:txBody>
      </p:sp>
      <p:sp>
        <p:nvSpPr>
          <p:cNvPr id="300" name="Left Card"/>
          <p:cNvSpPr/>
          <p:nvPr/>
        </p:nvSpPr>
        <p:spPr>
          <a:xfrm>
            <a:off x="795847" y="2480000"/>
            <a:ext cx="2650000" cy="2520000"/>
          </a:xfrm>
          <a:prstGeom prst="roundRect">
            <a:avLst>
              <a:gd name="adj" fmla="val 4000"/>
            </a:avLst>
          </a:prstGeom>
          <a:solidFill>
            <a:srgbClr val="0C1311">
              <a:alpha val="80000"/>
            </a:srgbClr>
          </a:solidFill>
          <a:ln w="9525">
            <a:solidFill>
              <a:srgbClr val="86BC25">
                <a:alpha val="20000"/>
              </a:srgbClr>
            </a:solidFill>
            <a:prstDash val="solid"/>
          </a:ln>
        </p:spPr>
        <p:txBody>
          <a:bodyPr/>
          <a:lstStyle/>
          <a:p>
            <a:endParaRPr lang="de-DE"/>
          </a:p>
        </p:txBody>
      </p:sp>
      <p:sp>
        <p:nvSpPr>
          <p:cNvPr id="301" name="Left Eyebrow"/>
          <p:cNvSpPr/>
          <p:nvPr/>
        </p:nvSpPr>
        <p:spPr>
          <a:xfrm>
            <a:off x="1025847" y="2640000"/>
            <a:ext cx="2190000" cy="200000"/>
          </a:xfrm>
          <a:prstGeom prst="rect">
            <a:avLst/>
          </a:prstGeom>
          <a:noFill/>
          <a:ln/>
        </p:spPr>
        <p:txBody>
          <a:bodyPr wrap="square" lIns="0" tIns="0" rIns="0" bIns="0" rtlCol="0" anchor="ctr"/>
          <a:lstStyle/>
          <a:p>
            <a:pPr marL="0" indent="0">
              <a:buNone/>
            </a:pPr>
            <a:r>
              <a:rPr lang="en-US" sz="1000" spc="40">
                <a:solidFill>
                  <a:srgbClr val="86BC25"/>
                </a:solidFill>
              </a:rPr>
              <a:t>INPUT</a:t>
            </a:r>
            <a:endParaRPr lang="en-US" sz="1000"/>
          </a:p>
        </p:txBody>
      </p:sp>
      <p:sp>
        <p:nvSpPr>
          <p:cNvPr id="302" name="Left Title"/>
          <p:cNvSpPr/>
          <p:nvPr/>
        </p:nvSpPr>
        <p:spPr>
          <a:xfrm>
            <a:off x="1025847" y="2860000"/>
            <a:ext cx="2190000" cy="350000"/>
          </a:xfrm>
          <a:prstGeom prst="rect">
            <a:avLst/>
          </a:prstGeom>
          <a:noFill/>
          <a:ln/>
        </p:spPr>
        <p:txBody>
          <a:bodyPr wrap="square" lIns="0" tIns="0" rIns="0" bIns="0" rtlCol="0" anchor="ctr"/>
          <a:lstStyle/>
          <a:p>
            <a:pPr marL="0" indent="0">
              <a:buNone/>
            </a:pPr>
            <a:r>
              <a:rPr lang="en-US" sz="1500" b="1">
                <a:solidFill>
                  <a:srgbClr val="FFFFFF"/>
                </a:solidFill>
              </a:rPr>
              <a:t>Signale &amp; Incidents</a:t>
            </a:r>
            <a:endParaRPr lang="en-US" sz="1500"/>
          </a:p>
        </p:txBody>
      </p:sp>
      <p:sp>
        <p:nvSpPr>
          <p:cNvPr id="303" name="Left Divider"/>
          <p:cNvSpPr/>
          <p:nvPr/>
        </p:nvSpPr>
        <p:spPr>
          <a:xfrm>
            <a:off x="1025847" y="3260000"/>
            <a:ext cx="480000" cy="0"/>
          </a:xfrm>
          <a:prstGeom prst="line">
            <a:avLst/>
          </a:prstGeom>
          <a:ln w="22860">
            <a:solidFill>
              <a:srgbClr val="86BC25"/>
            </a:solidFill>
            <a:prstDash val="solid"/>
          </a:ln>
        </p:spPr>
        <p:txBody>
          <a:bodyPr/>
          <a:lstStyle/>
          <a:p>
            <a:endParaRPr lang="de-DE"/>
          </a:p>
        </p:txBody>
      </p:sp>
      <p:sp>
        <p:nvSpPr>
          <p:cNvPr id="304" name="Left Bullets"/>
          <p:cNvSpPr/>
          <p:nvPr/>
        </p:nvSpPr>
        <p:spPr>
          <a:xfrm>
            <a:off x="1025847" y="3420000"/>
            <a:ext cx="2190000" cy="1480000"/>
          </a:xfrm>
          <a:prstGeom prst="rect">
            <a:avLst/>
          </a:prstGeom>
          <a:noFill/>
          <a:ln/>
        </p:spPr>
        <p:txBody>
          <a:bodyPr wrap="square" lIns="0" tIns="0" rIns="0" bIns="0" rtlCol="0" anchor="t">
            <a:normAutofit/>
          </a:bodyPr>
          <a:lstStyle/>
          <a:p>
            <a:pPr marL="190500" indent="-190500">
              <a:spcBef>
                <a:spcPts val="300"/>
              </a:spcBef>
              <a:spcAft>
                <a:spcPts val="700"/>
              </a:spcAft>
              <a:buClr>
                <a:srgbClr val="86BC25"/>
              </a:buClr>
              <a:buFont typeface="Arial"/>
              <a:buChar char="–"/>
            </a:pPr>
            <a:r>
              <a:rPr lang="en-US" sz="1100">
                <a:solidFill>
                  <a:srgbClr val="C8D0D2"/>
                </a:solidFill>
              </a:rPr>
              <a:t>Alerts</a:t>
            </a:r>
          </a:p>
          <a:p>
            <a:pPr marL="190500" indent="-190500">
              <a:spcBef>
                <a:spcPts val="300"/>
              </a:spcBef>
              <a:spcAft>
                <a:spcPts val="700"/>
              </a:spcAft>
              <a:buClr>
                <a:srgbClr val="86BC25"/>
              </a:buClr>
              <a:buFont typeface="Arial"/>
              <a:buChar char="–"/>
            </a:pPr>
            <a:r>
              <a:rPr lang="en-US" sz="1100">
                <a:solidFill>
                  <a:srgbClr val="C8D0D2"/>
                </a:solidFill>
              </a:rPr>
              <a:t>Logs</a:t>
            </a:r>
          </a:p>
          <a:p>
            <a:pPr marL="190500" indent="-190500">
              <a:spcBef>
                <a:spcPts val="300"/>
              </a:spcBef>
              <a:spcAft>
                <a:spcPts val="700"/>
              </a:spcAft>
              <a:buClr>
                <a:srgbClr val="86BC25"/>
              </a:buClr>
              <a:buFont typeface="Arial"/>
              <a:buChar char="–"/>
            </a:pPr>
            <a:r>
              <a:rPr lang="en-US" sz="1100">
                <a:solidFill>
                  <a:srgbClr val="C8D0D2"/>
                </a:solidFill>
              </a:rPr>
              <a:t>Threat Intelligence</a:t>
            </a:r>
          </a:p>
          <a:p>
            <a:pPr marL="190500" indent="-190500">
              <a:spcBef>
                <a:spcPts val="300"/>
              </a:spcBef>
              <a:spcAft>
                <a:spcPts val="700"/>
              </a:spcAft>
              <a:buClr>
                <a:srgbClr val="86BC25"/>
              </a:buClr>
              <a:buFont typeface="Arial"/>
              <a:buChar char="–"/>
            </a:pPr>
            <a:r>
              <a:rPr lang="en-US" sz="1100">
                <a:solidFill>
                  <a:srgbClr val="C8D0D2"/>
                </a:solidFill>
              </a:rPr>
              <a:t>User- und Asset-Kontext</a:t>
            </a:r>
          </a:p>
        </p:txBody>
      </p:sp>
      <p:cxnSp>
        <p:nvCxnSpPr>
          <p:cNvPr id="350" name="Flow Arrow Left"/>
          <p:cNvCxnSpPr/>
          <p:nvPr/>
        </p:nvCxnSpPr>
        <p:spPr>
          <a:xfrm>
            <a:off x="3495847" y="3740000"/>
            <a:ext cx="200000" cy="0"/>
          </a:xfrm>
          <a:prstGeom prst="line">
            <a:avLst/>
          </a:prstGeom>
          <a:ln w="19050">
            <a:solidFill>
              <a:srgbClr val="86BC25">
                <a:alpha val="80000"/>
              </a:srgbClr>
            </a:solidFill>
            <a:prstDash val="solid"/>
            <a:tailEnd type="triangle" w="med" len="med"/>
          </a:ln>
        </p:spPr>
      </p:cxnSp>
      <p:sp>
        <p:nvSpPr>
          <p:cNvPr id="320" name="Mid Panel"/>
          <p:cNvSpPr/>
          <p:nvPr/>
        </p:nvSpPr>
        <p:spPr>
          <a:xfrm>
            <a:off x="3735847" y="2360000"/>
            <a:ext cx="4720000" cy="2640000"/>
          </a:xfrm>
          <a:prstGeom prst="roundRect">
            <a:avLst>
              <a:gd name="adj" fmla="val 4000"/>
            </a:avLst>
          </a:prstGeom>
          <a:solidFill>
            <a:srgbClr val="0C1311">
              <a:alpha val="88000"/>
            </a:srgbClr>
          </a:solidFill>
          <a:ln w="12700">
            <a:solidFill>
              <a:srgbClr val="86BC25">
                <a:alpha val="45000"/>
              </a:srgbClr>
            </a:solidFill>
            <a:prstDash val="solid"/>
          </a:ln>
        </p:spPr>
        <p:txBody>
          <a:bodyPr/>
          <a:lstStyle/>
          <a:p>
            <a:endParaRPr lang="de-DE"/>
          </a:p>
        </p:txBody>
      </p:sp>
      <p:sp>
        <p:nvSpPr>
          <p:cNvPr id="321" name="Mid Eyebrow"/>
          <p:cNvSpPr/>
          <p:nvPr/>
        </p:nvSpPr>
        <p:spPr>
          <a:xfrm>
            <a:off x="3735847" y="2500000"/>
            <a:ext cx="4720000" cy="200000"/>
          </a:xfrm>
          <a:prstGeom prst="rect">
            <a:avLst/>
          </a:prstGeom>
          <a:noFill/>
          <a:ln/>
        </p:spPr>
        <p:txBody>
          <a:bodyPr wrap="square" lIns="0" tIns="0" rIns="0" bIns="0" rtlCol="0" anchor="ctr"/>
          <a:lstStyle/>
          <a:p>
            <a:pPr marL="0" indent="0" algn="ctr">
              <a:buNone/>
            </a:pPr>
            <a:r>
              <a:rPr lang="en-US" sz="1000" spc="40">
                <a:solidFill>
                  <a:srgbClr val="86BC25"/>
                </a:solidFill>
              </a:rPr>
              <a:t>BESCHLEUNIGUNG</a:t>
            </a:r>
            <a:endParaRPr lang="en-US" sz="1000"/>
          </a:p>
        </p:txBody>
      </p:sp>
      <p:sp>
        <p:nvSpPr>
          <p:cNvPr id="322" name="Mid Title"/>
          <p:cNvSpPr/>
          <p:nvPr/>
        </p:nvSpPr>
        <p:spPr>
          <a:xfrm>
            <a:off x="3735847" y="2710000"/>
            <a:ext cx="4720000" cy="320000"/>
          </a:xfrm>
          <a:prstGeom prst="rect">
            <a:avLst/>
          </a:prstGeom>
          <a:noFill/>
          <a:ln/>
        </p:spPr>
        <p:txBody>
          <a:bodyPr wrap="square" lIns="0" tIns="0" rIns="0" bIns="0" rtlCol="0" anchor="ctr"/>
          <a:lstStyle/>
          <a:p>
            <a:pPr marL="0" indent="0" algn="ctr">
              <a:buNone/>
            </a:pPr>
            <a:r>
              <a:rPr lang="en-US" sz="1600" b="1">
                <a:solidFill>
                  <a:srgbClr val="FFFFFF"/>
                </a:solidFill>
              </a:rPr>
              <a:t>AI-gestützter Betrieb</a:t>
            </a:r>
            <a:endParaRPr lang="en-US" sz="1600"/>
          </a:p>
        </p:txBody>
      </p:sp>
      <p:cxnSp>
        <p:nvCxnSpPr>
          <p:cNvPr id="340" name="Hub Link TL"/>
          <p:cNvCxnSpPr/>
          <p:nvPr/>
        </p:nvCxnSpPr>
        <p:spPr>
          <a:xfrm>
            <a:off x="5045847" y="3550000"/>
            <a:ext cx="794153" cy="150000"/>
          </a:xfrm>
          <a:prstGeom prst="line">
            <a:avLst/>
          </a:prstGeom>
          <a:ln w="9525">
            <a:solidFill>
              <a:srgbClr val="86BC25">
                <a:alpha val="35000"/>
              </a:srgbClr>
            </a:solidFill>
            <a:prstDash val="solid"/>
          </a:ln>
        </p:spPr>
      </p:cxnSp>
      <p:cxnSp>
        <p:nvCxnSpPr>
          <p:cNvPr id="341" name="Hub Link TR"/>
          <p:cNvCxnSpPr/>
          <p:nvPr/>
        </p:nvCxnSpPr>
        <p:spPr>
          <a:xfrm flipH="1">
            <a:off x="6351694" y="3550000"/>
            <a:ext cx="794153" cy="150000"/>
          </a:xfrm>
          <a:prstGeom prst="line">
            <a:avLst/>
          </a:prstGeom>
          <a:ln w="9525">
            <a:solidFill>
              <a:srgbClr val="86BC25">
                <a:alpha val="35000"/>
              </a:srgbClr>
            </a:solidFill>
            <a:prstDash val="solid"/>
          </a:ln>
        </p:spPr>
      </p:cxnSp>
      <p:cxnSp>
        <p:nvCxnSpPr>
          <p:cNvPr id="342" name="Hub Link BL"/>
          <p:cNvCxnSpPr/>
          <p:nvPr/>
        </p:nvCxnSpPr>
        <p:spPr>
          <a:xfrm flipV="1">
            <a:off x="5045847" y="4230000"/>
            <a:ext cx="794153" cy="150000"/>
          </a:xfrm>
          <a:prstGeom prst="line">
            <a:avLst/>
          </a:prstGeom>
          <a:ln w="9525">
            <a:solidFill>
              <a:srgbClr val="86BC25">
                <a:alpha val="35000"/>
              </a:srgbClr>
            </a:solidFill>
            <a:prstDash val="solid"/>
          </a:ln>
        </p:spPr>
      </p:cxnSp>
      <p:cxnSp>
        <p:nvCxnSpPr>
          <p:cNvPr id="343" name="Hub Link BR"/>
          <p:cNvCxnSpPr/>
          <p:nvPr/>
        </p:nvCxnSpPr>
        <p:spPr>
          <a:xfrm>
            <a:off x="6351694" y="4230000"/>
            <a:ext cx="794153" cy="150000"/>
          </a:xfrm>
          <a:prstGeom prst="line">
            <a:avLst/>
          </a:prstGeom>
          <a:ln w="9525">
            <a:solidFill>
              <a:srgbClr val="86BC25">
                <a:alpha val="35000"/>
              </a:srgbClr>
            </a:solidFill>
            <a:prstDash val="solid"/>
          </a:ln>
        </p:spPr>
      </p:cxnSp>
      <p:sp>
        <p:nvSpPr>
          <p:cNvPr id="323" name="Hub Ring"/>
          <p:cNvSpPr/>
          <p:nvPr/>
        </p:nvSpPr>
        <p:spPr>
          <a:xfrm>
            <a:off x="5685847" y="3555000"/>
            <a:ext cx="820000" cy="820000"/>
          </a:xfrm>
          <a:prstGeom prst="ellipse">
            <a:avLst/>
          </a:prstGeom>
          <a:noFill/>
          <a:ln w="9525">
            <a:solidFill>
              <a:srgbClr val="86BC25">
                <a:alpha val="35000"/>
              </a:srgbClr>
            </a:solidFill>
            <a:prstDash val="solid"/>
          </a:ln>
        </p:spPr>
        <p:txBody>
          <a:bodyPr/>
          <a:lstStyle/>
          <a:p>
            <a:endParaRPr lang="de-DE"/>
          </a:p>
        </p:txBody>
      </p:sp>
      <p:sp>
        <p:nvSpPr>
          <p:cNvPr id="324" name="Hub Circle"/>
          <p:cNvSpPr/>
          <p:nvPr/>
        </p:nvSpPr>
        <p:spPr>
          <a:xfrm>
            <a:off x="5725847" y="3595000"/>
            <a:ext cx="740000" cy="740000"/>
          </a:xfrm>
          <a:prstGeom prst="ellipse">
            <a:avLst/>
          </a:prstGeom>
          <a:solidFill>
            <a:srgbClr val="86BC25">
              <a:alpha val="10000"/>
            </a:srgbClr>
          </a:solidFill>
          <a:ln w="19050">
            <a:solidFill>
              <a:srgbClr val="86BC25"/>
            </a:solidFill>
            <a:prstDash val="solid"/>
          </a:ln>
        </p:spPr>
        <p:txBody>
          <a:bodyPr wrap="square" lIns="0" tIns="0" rIns="0" bIns="0" rtlCol="0" anchor="ctr"/>
          <a:lstStyle/>
          <a:p>
            <a:pPr marL="0" indent="0" algn="ctr">
              <a:buNone/>
            </a:pPr>
            <a:r>
              <a:rPr lang="en-US" sz="2000" b="1">
                <a:solidFill>
                  <a:srgbClr val="FFFFFF"/>
                </a:solidFill>
              </a:rPr>
              <a:t>AI</a:t>
            </a:r>
          </a:p>
          <a:p>
            <a:pPr marL="0" indent="0" algn="ctr">
              <a:buNone/>
            </a:pPr>
            <a:r>
              <a:rPr lang="en-US" sz="700" spc="60">
                <a:solidFill>
                  <a:srgbClr val="86BC25"/>
                </a:solidFill>
              </a:rPr>
              <a:t>COPILOT</a:t>
            </a:r>
          </a:p>
        </p:txBody>
      </p:sp>
      <p:sp>
        <p:nvSpPr>
          <p:cNvPr id="330" name="Func Chip TL"/>
          <p:cNvSpPr/>
          <p:nvPr/>
        </p:nvSpPr>
        <p:spPr>
          <a:xfrm>
            <a:off x="3865847" y="3090000"/>
            <a:ext cx="2130000" cy="460000"/>
          </a:xfrm>
          <a:prstGeom prst="roundRect">
            <a:avLst>
              <a:gd name="adj" fmla="val 24000"/>
            </a:avLst>
          </a:prstGeom>
          <a:solidFill>
            <a:srgbClr val="0F1610">
              <a:alpha val="90000"/>
            </a:srgbClr>
          </a:solidFill>
          <a:ln w="9525">
            <a:solidFill>
              <a:srgbClr val="86BC25">
                <a:alpha val="35000"/>
              </a:srgbClr>
            </a:solidFill>
            <a:prstDash val="solid"/>
          </a:ln>
        </p:spPr>
        <p:txBody>
          <a:bodyPr wrap="square" lIns="0" tIns="0" rIns="0" bIns="0" rtlCol="0" anchor="ctr"/>
          <a:lstStyle/>
          <a:p>
            <a:pPr marL="0" indent="0" algn="ctr">
              <a:buNone/>
            </a:pPr>
            <a:r>
              <a:rPr lang="en-US" sz="1100">
                <a:solidFill>
                  <a:srgbClr val="FFFFFF"/>
                </a:solidFill>
              </a:rPr>
              <a:t>Incidents zusammenfassen</a:t>
            </a:r>
            <a:endParaRPr lang="en-US" sz="1100"/>
          </a:p>
        </p:txBody>
      </p:sp>
      <p:sp>
        <p:nvSpPr>
          <p:cNvPr id="331" name="Func Chip TR"/>
          <p:cNvSpPr/>
          <p:nvPr/>
        </p:nvSpPr>
        <p:spPr>
          <a:xfrm>
            <a:off x="6195847" y="3090000"/>
            <a:ext cx="2130000" cy="460000"/>
          </a:xfrm>
          <a:prstGeom prst="roundRect">
            <a:avLst>
              <a:gd name="adj" fmla="val 24000"/>
            </a:avLst>
          </a:prstGeom>
          <a:solidFill>
            <a:srgbClr val="0F1610">
              <a:alpha val="90000"/>
            </a:srgbClr>
          </a:solidFill>
          <a:ln w="9525">
            <a:solidFill>
              <a:srgbClr val="86BC25">
                <a:alpha val="35000"/>
              </a:srgbClr>
            </a:solidFill>
            <a:prstDash val="solid"/>
          </a:ln>
        </p:spPr>
        <p:txBody>
          <a:bodyPr wrap="square" lIns="0" tIns="0" rIns="0" bIns="0" rtlCol="0" anchor="ctr"/>
          <a:lstStyle/>
          <a:p>
            <a:pPr marL="0" indent="0" algn="ctr">
              <a:buNone/>
            </a:pPr>
            <a:r>
              <a:rPr lang="en-US" sz="1100">
                <a:solidFill>
                  <a:srgbClr val="FFFFFF"/>
                </a:solidFill>
              </a:rPr>
              <a:t>Kontext anreichern</a:t>
            </a:r>
            <a:endParaRPr lang="en-US" sz="1100"/>
          </a:p>
        </p:txBody>
      </p:sp>
      <p:sp>
        <p:nvSpPr>
          <p:cNvPr id="332" name="Func Chip BL"/>
          <p:cNvSpPr/>
          <p:nvPr/>
        </p:nvSpPr>
        <p:spPr>
          <a:xfrm>
            <a:off x="3865847" y="4380000"/>
            <a:ext cx="2130000" cy="460000"/>
          </a:xfrm>
          <a:prstGeom prst="roundRect">
            <a:avLst>
              <a:gd name="adj" fmla="val 24000"/>
            </a:avLst>
          </a:prstGeom>
          <a:solidFill>
            <a:srgbClr val="0F1610">
              <a:alpha val="90000"/>
            </a:srgbClr>
          </a:solidFill>
          <a:ln w="9525">
            <a:solidFill>
              <a:srgbClr val="86BC25">
                <a:alpha val="35000"/>
              </a:srgbClr>
            </a:solidFill>
            <a:prstDash val="solid"/>
          </a:ln>
        </p:spPr>
        <p:txBody>
          <a:bodyPr wrap="square" lIns="0" tIns="0" rIns="0" bIns="0" rtlCol="0" anchor="ctr"/>
          <a:lstStyle/>
          <a:p>
            <a:pPr marL="0" indent="0" algn="ctr">
              <a:buNone/>
            </a:pPr>
            <a:r>
              <a:rPr lang="en-US" sz="1100">
                <a:solidFill>
                  <a:srgbClr val="FFFFFF"/>
                </a:solidFill>
              </a:rPr>
              <a:t>Queries vorschlagen</a:t>
            </a:r>
            <a:endParaRPr lang="en-US" sz="1100"/>
          </a:p>
        </p:txBody>
      </p:sp>
      <p:sp>
        <p:nvSpPr>
          <p:cNvPr id="333" name="Func Chip BR"/>
          <p:cNvSpPr/>
          <p:nvPr/>
        </p:nvSpPr>
        <p:spPr>
          <a:xfrm>
            <a:off x="6195847" y="4380000"/>
            <a:ext cx="2130000" cy="460000"/>
          </a:xfrm>
          <a:prstGeom prst="roundRect">
            <a:avLst>
              <a:gd name="adj" fmla="val 24000"/>
            </a:avLst>
          </a:prstGeom>
          <a:solidFill>
            <a:srgbClr val="0F1610">
              <a:alpha val="90000"/>
            </a:srgbClr>
          </a:solidFill>
          <a:ln w="9525">
            <a:solidFill>
              <a:srgbClr val="86BC25">
                <a:alpha val="35000"/>
              </a:srgbClr>
            </a:solidFill>
            <a:prstDash val="solid"/>
          </a:ln>
        </p:spPr>
        <p:txBody>
          <a:bodyPr wrap="square" lIns="0" tIns="0" rIns="0" bIns="0" rtlCol="0" anchor="ctr"/>
          <a:lstStyle/>
          <a:p>
            <a:pPr marL="0" indent="0" algn="ctr">
              <a:buNone/>
            </a:pPr>
            <a:r>
              <a:rPr lang="en-US" sz="1100">
                <a:solidFill>
                  <a:srgbClr val="FFFFFF"/>
                </a:solidFill>
              </a:rPr>
              <a:t>Playbooks empfehlen</a:t>
            </a:r>
            <a:endParaRPr lang="en-US" sz="1100"/>
          </a:p>
        </p:txBody>
      </p:sp>
      <p:cxnSp>
        <p:nvCxnSpPr>
          <p:cNvPr id="351" name="Flow Arrow Right"/>
          <p:cNvCxnSpPr/>
          <p:nvPr/>
        </p:nvCxnSpPr>
        <p:spPr>
          <a:xfrm>
            <a:off x="8500847" y="3740000"/>
            <a:ext cx="200000" cy="0"/>
          </a:xfrm>
          <a:prstGeom prst="line">
            <a:avLst/>
          </a:prstGeom>
          <a:ln w="19050">
            <a:solidFill>
              <a:srgbClr val="86BC25">
                <a:alpha val="80000"/>
              </a:srgbClr>
            </a:solidFill>
            <a:prstDash val="solid"/>
            <a:tailEnd type="triangle" w="med" len="med"/>
          </a:ln>
        </p:spPr>
      </p:cxnSp>
      <p:sp>
        <p:nvSpPr>
          <p:cNvPr id="360" name="Right Card"/>
          <p:cNvSpPr/>
          <p:nvPr/>
        </p:nvSpPr>
        <p:spPr>
          <a:xfrm>
            <a:off x="8745847" y="2480000"/>
            <a:ext cx="2650000" cy="2520000"/>
          </a:xfrm>
          <a:prstGeom prst="roundRect">
            <a:avLst>
              <a:gd name="adj" fmla="val 4000"/>
            </a:avLst>
          </a:prstGeom>
          <a:solidFill>
            <a:srgbClr val="0C1311">
              <a:alpha val="80000"/>
            </a:srgbClr>
          </a:solidFill>
          <a:ln w="9525">
            <a:solidFill>
              <a:srgbClr val="86BC25">
                <a:alpha val="20000"/>
              </a:srgbClr>
            </a:solidFill>
            <a:prstDash val="solid"/>
          </a:ln>
        </p:spPr>
        <p:txBody>
          <a:bodyPr/>
          <a:lstStyle/>
          <a:p>
            <a:endParaRPr lang="de-DE"/>
          </a:p>
        </p:txBody>
      </p:sp>
      <p:sp>
        <p:nvSpPr>
          <p:cNvPr id="361" name="Right Eyebrow"/>
          <p:cNvSpPr/>
          <p:nvPr/>
        </p:nvSpPr>
        <p:spPr>
          <a:xfrm>
            <a:off x="8975847" y="2640000"/>
            <a:ext cx="2190000" cy="200000"/>
          </a:xfrm>
          <a:prstGeom prst="rect">
            <a:avLst/>
          </a:prstGeom>
          <a:noFill/>
          <a:ln/>
        </p:spPr>
        <p:txBody>
          <a:bodyPr wrap="square" lIns="0" tIns="0" rIns="0" bIns="0" rtlCol="0" anchor="ctr"/>
          <a:lstStyle/>
          <a:p>
            <a:pPr marL="0" indent="0">
              <a:buNone/>
            </a:pPr>
            <a:r>
              <a:rPr lang="en-US" sz="1000" spc="40">
                <a:solidFill>
                  <a:srgbClr val="86BC25"/>
                </a:solidFill>
              </a:rPr>
              <a:t>MENSCHLICHE KONTROLLE</a:t>
            </a:r>
            <a:endParaRPr lang="en-US" sz="1000"/>
          </a:p>
        </p:txBody>
      </p:sp>
      <p:sp>
        <p:nvSpPr>
          <p:cNvPr id="362" name="Right Title"/>
          <p:cNvSpPr/>
          <p:nvPr/>
        </p:nvSpPr>
        <p:spPr>
          <a:xfrm>
            <a:off x="8975847" y="2860000"/>
            <a:ext cx="2190000" cy="350000"/>
          </a:xfrm>
          <a:prstGeom prst="rect">
            <a:avLst/>
          </a:prstGeom>
          <a:noFill/>
          <a:ln/>
        </p:spPr>
        <p:txBody>
          <a:bodyPr wrap="square" lIns="0" tIns="0" rIns="0" bIns="0" rtlCol="0" anchor="ctr"/>
          <a:lstStyle/>
          <a:p>
            <a:pPr marL="0" indent="0">
              <a:buNone/>
            </a:pPr>
            <a:r>
              <a:rPr lang="en-US" sz="1500" b="1">
                <a:solidFill>
                  <a:srgbClr val="FFFFFF"/>
                </a:solidFill>
              </a:rPr>
              <a:t>Vom Menschen geführte Response</a:t>
            </a:r>
            <a:endParaRPr lang="en-US" sz="1500"/>
          </a:p>
        </p:txBody>
      </p:sp>
      <p:sp>
        <p:nvSpPr>
          <p:cNvPr id="363" name="Right Divider"/>
          <p:cNvSpPr/>
          <p:nvPr/>
        </p:nvSpPr>
        <p:spPr>
          <a:xfrm>
            <a:off x="8975847" y="3280782"/>
            <a:ext cx="480000" cy="0"/>
          </a:xfrm>
          <a:prstGeom prst="line">
            <a:avLst/>
          </a:prstGeom>
          <a:ln w="22860">
            <a:solidFill>
              <a:srgbClr val="86BC25"/>
            </a:solidFill>
            <a:prstDash val="solid"/>
          </a:ln>
        </p:spPr>
        <p:txBody>
          <a:bodyPr/>
          <a:lstStyle/>
          <a:p>
            <a:endParaRPr lang="de-DE"/>
          </a:p>
        </p:txBody>
      </p:sp>
      <p:sp>
        <p:nvSpPr>
          <p:cNvPr id="364" name="Right Bullets"/>
          <p:cNvSpPr/>
          <p:nvPr/>
        </p:nvSpPr>
        <p:spPr>
          <a:xfrm>
            <a:off x="8975847" y="3420000"/>
            <a:ext cx="2190000" cy="1480000"/>
          </a:xfrm>
          <a:prstGeom prst="rect">
            <a:avLst/>
          </a:prstGeom>
          <a:noFill/>
          <a:ln/>
        </p:spPr>
        <p:txBody>
          <a:bodyPr wrap="square" lIns="0" tIns="0" rIns="0" bIns="0" rtlCol="0" anchor="t">
            <a:normAutofit/>
          </a:bodyPr>
          <a:lstStyle/>
          <a:p>
            <a:pPr marL="190500" indent="-190500">
              <a:spcBef>
                <a:spcPts val="300"/>
              </a:spcBef>
              <a:spcAft>
                <a:spcPts val="700"/>
              </a:spcAft>
              <a:buClr>
                <a:srgbClr val="86BC25"/>
              </a:buClr>
              <a:buFont typeface="Arial"/>
              <a:buChar char="–"/>
            </a:pPr>
            <a:r>
              <a:rPr lang="en-US" sz="1100">
                <a:solidFill>
                  <a:srgbClr val="C8D0D2"/>
                </a:solidFill>
              </a:rPr>
              <a:t>Ergebnisse validieren</a:t>
            </a:r>
          </a:p>
          <a:p>
            <a:pPr marL="190500" indent="-190500">
              <a:spcBef>
                <a:spcPts val="300"/>
              </a:spcBef>
              <a:spcAft>
                <a:spcPts val="700"/>
              </a:spcAft>
              <a:buClr>
                <a:srgbClr val="86BC25"/>
              </a:buClr>
              <a:buFont typeface="Arial"/>
              <a:buChar char="–"/>
            </a:pPr>
            <a:r>
              <a:rPr lang="en-US" sz="1100">
                <a:solidFill>
                  <a:srgbClr val="C8D0D2"/>
                </a:solidFill>
              </a:rPr>
              <a:t>Business Impact bewerten</a:t>
            </a:r>
          </a:p>
          <a:p>
            <a:pPr marL="190500" indent="-190500">
              <a:spcBef>
                <a:spcPts val="300"/>
              </a:spcBef>
              <a:spcAft>
                <a:spcPts val="700"/>
              </a:spcAft>
              <a:buClr>
                <a:srgbClr val="86BC25"/>
              </a:buClr>
              <a:buFont typeface="Arial"/>
              <a:buChar char="–"/>
            </a:pPr>
            <a:r>
              <a:rPr lang="en-US" sz="1100">
                <a:solidFill>
                  <a:srgbClr val="C8D0D2"/>
                </a:solidFill>
              </a:rPr>
              <a:t>Aktionen freigeben</a:t>
            </a:r>
          </a:p>
          <a:p>
            <a:pPr marL="190500" indent="-190500">
              <a:spcBef>
                <a:spcPts val="300"/>
              </a:spcBef>
              <a:spcAft>
                <a:spcPts val="700"/>
              </a:spcAft>
              <a:buClr>
                <a:srgbClr val="86BC25"/>
              </a:buClr>
              <a:buFont typeface="Arial"/>
              <a:buChar char="–"/>
            </a:pPr>
            <a:r>
              <a:rPr lang="en-US" sz="1100">
                <a:solidFill>
                  <a:srgbClr val="C8D0D2"/>
                </a:solidFill>
              </a:rPr>
              <a:t>Detections verbessern</a:t>
            </a:r>
          </a:p>
        </p:txBody>
      </p:sp>
      <p:sp>
        <p:nvSpPr>
          <p:cNvPr id="161" name="Takeaway"/>
          <p:cNvSpPr/>
          <p:nvPr/>
        </p:nvSpPr>
        <p:spPr>
          <a:xfrm>
            <a:off x="1092708" y="5554788"/>
            <a:ext cx="10010000" cy="500000"/>
          </a:xfrm>
          <a:prstGeom prst="rect">
            <a:avLst/>
          </a:prstGeom>
          <a:noFill/>
          <a:ln/>
        </p:spPr>
        <p:txBody>
          <a:bodyPr wrap="square" lIns="0" tIns="0" rIns="0" bIns="0" rtlCol="0" anchor="ctr"/>
          <a:lstStyle/>
          <a:p>
            <a:pPr marL="0" indent="0" algn="ctr">
              <a:buNone/>
            </a:pPr>
            <a:r>
              <a:rPr lang="en-US" sz="1500" b="1">
                <a:solidFill>
                  <a:srgbClr val="FFFFFF"/>
                </a:solidFill>
              </a:rPr>
              <a:t>AI beschleunigt MDR/XDR — aber Menschen bleiben </a:t>
            </a:r>
            <a:r>
              <a:rPr lang="en-US" sz="1500" b="1">
                <a:solidFill>
                  <a:srgbClr val="86BC25"/>
                </a:solidFill>
              </a:rPr>
              <a:t>verantwortlich</a:t>
            </a:r>
            <a:r>
              <a:rPr lang="en-US" sz="1500" b="1">
                <a:solidFill>
                  <a:srgbClr val="FFFFFF"/>
                </a:solidFill>
              </a:rPr>
              <a:t> für Entscheidungen und Response.</a:t>
            </a:r>
            <a:endParaRPr lang="en-US" sz="1500" b="1"/>
          </a:p>
        </p:txBody>
      </p:sp>
      <p:sp>
        <p:nvSpPr>
          <p:cNvPr id="200" name="Footer Bar"/>
          <p:cNvSpPr/>
          <p:nvPr/>
        </p:nvSpPr>
        <p:spPr>
          <a:xfrm>
            <a:off x="0" y="6199632"/>
            <a:ext cx="12191695" cy="658368"/>
          </a:xfrm>
          <a:prstGeom prst="rect">
            <a:avLst/>
          </a:prstGeom>
          <a:solidFill>
            <a:srgbClr val="F5F5F2"/>
          </a:solidFill>
          <a:ln w="12700">
            <a:solidFill>
              <a:srgbClr val="F5F5F2">
                <a:alpha val="0"/>
              </a:srgbClr>
            </a:solidFill>
            <a:prstDash val="solid"/>
          </a:ln>
        </p:spPr>
        <p:txBody>
          <a:bodyPr/>
          <a:lstStyle/>
          <a:p>
            <a:endParaRPr lang="de-DE"/>
          </a:p>
        </p:txBody>
      </p:sp>
      <p:sp>
        <p:nvSpPr>
          <p:cNvPr id="201" name="Footer Date"/>
          <p:cNvSpPr/>
          <p:nvPr/>
        </p:nvSpPr>
        <p:spPr>
          <a:xfrm>
            <a:off x="566928" y="6428232"/>
            <a:ext cx="105156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09.07.2026</a:t>
            </a:r>
            <a:endParaRPr lang="en-US" sz="950"/>
          </a:p>
        </p:txBody>
      </p:sp>
      <p:sp>
        <p:nvSpPr>
          <p:cNvPr id="202" name="Footer Sep 1"/>
          <p:cNvSpPr/>
          <p:nvPr/>
        </p:nvSpPr>
        <p:spPr>
          <a:xfrm>
            <a:off x="2592781" y="6355080"/>
            <a:ext cx="0" cy="320040"/>
          </a:xfrm>
          <a:prstGeom prst="line">
            <a:avLst/>
          </a:prstGeom>
          <a:ln w="7620">
            <a:solidFill>
              <a:srgbClr val="9FA7A8"/>
            </a:solidFill>
            <a:prstDash val="solid"/>
          </a:ln>
        </p:spPr>
        <p:txBody>
          <a:bodyPr/>
          <a:lstStyle/>
          <a:p>
            <a:endParaRPr lang="de-DE"/>
          </a:p>
        </p:txBody>
      </p:sp>
      <p:sp>
        <p:nvSpPr>
          <p:cNvPr id="203" name="Footer Time"/>
          <p:cNvSpPr/>
          <p:nvPr/>
        </p:nvSpPr>
        <p:spPr>
          <a:xfrm>
            <a:off x="3567074" y="6428232"/>
            <a:ext cx="132588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09:00 – 09:30 Uhr</a:t>
            </a:r>
            <a:endParaRPr lang="en-US" sz="950"/>
          </a:p>
        </p:txBody>
      </p:sp>
      <p:sp>
        <p:nvSpPr>
          <p:cNvPr id="204" name="Footer Sep 2"/>
          <p:cNvSpPr/>
          <p:nvPr/>
        </p:nvSpPr>
        <p:spPr>
          <a:xfrm>
            <a:off x="5867247" y="6355080"/>
            <a:ext cx="0" cy="320040"/>
          </a:xfrm>
          <a:prstGeom prst="line">
            <a:avLst/>
          </a:prstGeom>
          <a:ln w="7620">
            <a:solidFill>
              <a:srgbClr val="9FA7A8"/>
            </a:solidFill>
            <a:prstDash val="solid"/>
          </a:ln>
        </p:spPr>
        <p:txBody>
          <a:bodyPr/>
          <a:lstStyle/>
          <a:p>
            <a:endParaRPr lang="de-DE"/>
          </a:p>
        </p:txBody>
      </p:sp>
      <p:sp>
        <p:nvSpPr>
          <p:cNvPr id="205" name="Footer Conf"/>
          <p:cNvSpPr/>
          <p:nvPr/>
        </p:nvSpPr>
        <p:spPr>
          <a:xfrm>
            <a:off x="6841540" y="6336792"/>
            <a:ext cx="2560320" cy="329184"/>
          </a:xfrm>
          <a:prstGeom prst="rect">
            <a:avLst/>
          </a:prstGeom>
          <a:solidFill>
            <a:srgbClr val="FFFFFF">
              <a:alpha val="0"/>
            </a:srgbClr>
          </a:solidFill>
          <a:ln/>
        </p:spPr>
        <p:txBody>
          <a:bodyPr wrap="square" lIns="0" tIns="0" rIns="0" bIns="0" rtlCol="0" anchor="ctr">
            <a:normAutofit/>
          </a:bodyPr>
          <a:lstStyle/>
          <a:p>
            <a:pPr marL="0" indent="0" algn="ctr">
              <a:buNone/>
            </a:pPr>
            <a:r>
              <a:rPr lang="en-US" sz="880">
                <a:solidFill>
                  <a:srgbClr val="161A1D"/>
                </a:solidFill>
              </a:rPr>
              <a:t>IT-SICHERHEIT Webkonferenz</a:t>
            </a:r>
            <a:endParaRPr lang="en-US" sz="880"/>
          </a:p>
          <a:p>
            <a:pPr marL="0" indent="0" algn="ctr">
              <a:buNone/>
            </a:pPr>
            <a:r>
              <a:rPr lang="en-US" sz="880">
                <a:solidFill>
                  <a:srgbClr val="161A1D"/>
                </a:solidFill>
              </a:rPr>
              <a:t>Detection und Response mit MDR/XDR</a:t>
            </a:r>
            <a:endParaRPr lang="en-US" sz="880"/>
          </a:p>
        </p:txBody>
      </p:sp>
      <p:sp>
        <p:nvSpPr>
          <p:cNvPr id="206" name="Footer Sep 3"/>
          <p:cNvSpPr/>
          <p:nvPr/>
        </p:nvSpPr>
        <p:spPr>
          <a:xfrm>
            <a:off x="10376153" y="6355080"/>
            <a:ext cx="0" cy="320040"/>
          </a:xfrm>
          <a:prstGeom prst="line">
            <a:avLst/>
          </a:prstGeom>
          <a:ln w="7620">
            <a:solidFill>
              <a:srgbClr val="9FA7A8"/>
            </a:solidFill>
            <a:prstDash val="solid"/>
          </a:ln>
        </p:spPr>
        <p:txBody>
          <a:bodyPr/>
          <a:lstStyle/>
          <a:p>
            <a:endParaRPr lang="de-DE"/>
          </a:p>
        </p:txBody>
      </p:sp>
      <p:sp>
        <p:nvSpPr>
          <p:cNvPr id="900" name="Page Number"/>
          <p:cNvSpPr/>
          <p:nvPr/>
        </p:nvSpPr>
        <p:spPr>
          <a:xfrm>
            <a:off x="11350446" y="6446520"/>
            <a:ext cx="274320" cy="164592"/>
          </a:xfrm>
          <a:prstGeom prst="rect">
            <a:avLst/>
          </a:prstGeom>
          <a:solidFill>
            <a:srgbClr val="FFFFFF">
              <a:alpha val="0"/>
            </a:srgbClr>
          </a:solidFill>
          <a:ln/>
        </p:spPr>
        <p:txBody>
          <a:bodyPr wrap="square" lIns="0" tIns="0" rIns="0" bIns="0" rtlCol="0" anchor="ctr"/>
          <a:lstStyle/>
          <a:p>
            <a:pPr marL="0" indent="0" algn="r">
              <a:buNone/>
            </a:pPr>
            <a:r>
              <a:rPr lang="en-US" sz="800">
                <a:solidFill>
                  <a:srgbClr val="6B7476"/>
                </a:solidFill>
              </a:rPr>
              <a:t>10</a:t>
            </a:r>
            <a:endParaRPr lang="en-US" sz="800"/>
          </a:p>
        </p:txBody>
      </p:sp>
      <p:cxnSp>
        <p:nvCxnSpPr>
          <p:cNvPr id="10" name="c874">
            <a:extLst>
              <a:ext uri="{FF2B5EF4-FFF2-40B4-BE49-F238E27FC236}">
                <a16:creationId xmlns:a16="http://schemas.microsoft.com/office/drawing/2014/main" id="{5E1CB1B8-5A8D-D819-A481-831C619DA71F}"/>
              </a:ext>
            </a:extLst>
          </p:cNvPr>
          <p:cNvCxnSpPr/>
          <p:nvPr/>
        </p:nvCxnSpPr>
        <p:spPr>
          <a:xfrm>
            <a:off x="5156000" y="5594301"/>
            <a:ext cx="1880000" cy="0"/>
          </a:xfrm>
          <a:prstGeom prst="line">
            <a:avLst/>
          </a:prstGeom>
          <a:ln w="12700">
            <a:solidFill>
              <a:srgbClr val="A4D65E">
                <a:alpha val="70000"/>
              </a:srgbClr>
            </a:solidFill>
          </a:ln>
        </p:spPr>
      </p:cxnSp>
      <p:sp>
        <p:nvSpPr>
          <p:cNvPr id="11" name="s875">
            <a:extLst>
              <a:ext uri="{FF2B5EF4-FFF2-40B4-BE49-F238E27FC236}">
                <a16:creationId xmlns:a16="http://schemas.microsoft.com/office/drawing/2014/main" id="{BEBE5948-DB26-19E5-A6B5-CCA95922A1C3}"/>
              </a:ext>
            </a:extLst>
          </p:cNvPr>
          <p:cNvSpPr/>
          <p:nvPr/>
        </p:nvSpPr>
        <p:spPr>
          <a:xfrm>
            <a:off x="5126000" y="5564301"/>
            <a:ext cx="60000" cy="60000"/>
          </a:xfrm>
          <a:prstGeom prst="ellipse">
            <a:avLst/>
          </a:prstGeom>
          <a:solidFill>
            <a:srgbClr val="A4D65E"/>
          </a:solidFill>
          <a:ln>
            <a:noFill/>
          </a:ln>
          <a:effectLst>
            <a:glow rad="22000">
              <a:srgbClr val="86BC25">
                <a:alpha val="50000"/>
              </a:srgbClr>
            </a:glow>
          </a:effectLst>
        </p:spPr>
        <p:txBody>
          <a:bodyPr/>
          <a:lstStyle/>
          <a:p>
            <a:endParaRPr lang="en-US"/>
          </a:p>
        </p:txBody>
      </p:sp>
      <p:sp>
        <p:nvSpPr>
          <p:cNvPr id="12" name="s876">
            <a:extLst>
              <a:ext uri="{FF2B5EF4-FFF2-40B4-BE49-F238E27FC236}">
                <a16:creationId xmlns:a16="http://schemas.microsoft.com/office/drawing/2014/main" id="{39D3F910-9348-AD90-FE97-C1B38160B87C}"/>
              </a:ext>
            </a:extLst>
          </p:cNvPr>
          <p:cNvSpPr/>
          <p:nvPr/>
        </p:nvSpPr>
        <p:spPr>
          <a:xfrm>
            <a:off x="7006000" y="5564301"/>
            <a:ext cx="60000" cy="60000"/>
          </a:xfrm>
          <a:prstGeom prst="ellipse">
            <a:avLst/>
          </a:prstGeom>
          <a:solidFill>
            <a:srgbClr val="A4D65E"/>
          </a:solidFill>
          <a:ln>
            <a:noFill/>
          </a:ln>
          <a:effectLst>
            <a:glow rad="22000">
              <a:srgbClr val="86BC25">
                <a:alpha val="50000"/>
              </a:srgbClr>
            </a:glow>
          </a:effectLst>
        </p:spPr>
        <p:txBody>
          <a:bodyPr/>
          <a:lstStyle/>
          <a:p>
            <a:endParaRPr lang="en-US"/>
          </a:p>
        </p:txBody>
      </p:sp>
      <p:sp>
        <p:nvSpPr>
          <p:cNvPr id="14" name="Shape 35">
            <a:extLst>
              <a:ext uri="{FF2B5EF4-FFF2-40B4-BE49-F238E27FC236}">
                <a16:creationId xmlns:a16="http://schemas.microsoft.com/office/drawing/2014/main" id="{0579BA7D-3EF1-5E45-1D9B-923A49816FF0}"/>
              </a:ext>
            </a:extLst>
          </p:cNvPr>
          <p:cNvSpPr/>
          <p:nvPr/>
        </p:nvSpPr>
        <p:spPr>
          <a:xfrm>
            <a:off x="0" y="6163056"/>
            <a:ext cx="12191695" cy="0"/>
          </a:xfrm>
          <a:prstGeom prst="line">
            <a:avLst/>
          </a:prstGeom>
          <a:solidFill>
            <a:srgbClr val="FFFFFF">
              <a:alpha val="0"/>
            </a:srgbClr>
          </a:solidFill>
          <a:ln w="13970">
            <a:solidFill>
              <a:srgbClr val="86BC25">
                <a:alpha val="85000"/>
              </a:srgbClr>
            </a:solidFill>
            <a:prstDash val="solid"/>
          </a:ln>
        </p:spPr>
        <p:txBody>
          <a:bodyPr/>
          <a:lstStyle/>
          <a:p>
            <a:endParaRPr lang="de-DE"/>
          </a:p>
        </p:txBody>
      </p:sp>
      <p:pic>
        <p:nvPicPr>
          <p:cNvPr id="13" name="Picture 12" descr="Deloitte logo">
            <a:extLst>
              <a:ext uri="{FF2B5EF4-FFF2-40B4-BE49-F238E27FC236}">
                <a16:creationId xmlns:a16="http://schemas.microsoft.com/office/drawing/2014/main" id="{B8433F29-58D9-E2E8-88FB-E24A942F7DD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692" y="-5466"/>
            <a:ext cx="2779773" cy="130822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bg>
      <p:bgPr>
        <a:solidFill>
          <a:srgbClr val="05080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50808"/>
          </a:solidFill>
          <a:ln w="12700">
            <a:solidFill>
              <a:srgbClr val="050808">
                <a:alpha val="0"/>
              </a:srgbClr>
            </a:solidFill>
            <a:prstDash val="solid"/>
          </a:ln>
        </p:spPr>
        <p:txBody>
          <a:bodyPr/>
          <a:lstStyle/>
          <a:p>
            <a:endParaRPr lang="de-DE"/>
          </a:p>
        </p:txBody>
      </p:sp>
      <p:sp>
        <p:nvSpPr>
          <p:cNvPr id="3" name="Shape 1"/>
          <p:cNvSpPr/>
          <p:nvPr/>
        </p:nvSpPr>
        <p:spPr>
          <a:xfrm>
            <a:off x="0" y="0"/>
            <a:ext cx="12191695" cy="6172200"/>
          </a:xfrm>
          <a:prstGeom prst="rect">
            <a:avLst/>
          </a:prstGeom>
          <a:solidFill>
            <a:srgbClr val="0A0F10">
              <a:alpha val="94000"/>
            </a:srgbClr>
          </a:solidFill>
          <a:ln w="12700">
            <a:solidFill>
              <a:srgbClr val="0A0F10">
                <a:alpha val="0"/>
              </a:srgbClr>
            </a:solidFill>
            <a:prstDash val="solid"/>
          </a:ln>
        </p:spPr>
        <p:txBody>
          <a:bodyPr/>
          <a:lstStyle/>
          <a:p>
            <a:endParaRPr lang="de-DE"/>
          </a:p>
        </p:txBody>
      </p:sp>
      <p:sp>
        <p:nvSpPr>
          <p:cNvPr id="6" name="Text 4"/>
          <p:cNvSpPr/>
          <p:nvPr/>
        </p:nvSpPr>
        <p:spPr>
          <a:xfrm>
            <a:off x="475488" y="932688"/>
            <a:ext cx="5943600" cy="228600"/>
          </a:xfrm>
          <a:prstGeom prst="rect">
            <a:avLst/>
          </a:prstGeom>
          <a:solidFill>
            <a:srgbClr val="FFFFFF">
              <a:alpha val="0"/>
            </a:srgbClr>
          </a:solidFill>
          <a:ln/>
        </p:spPr>
        <p:txBody>
          <a:bodyPr wrap="square" lIns="0" tIns="0" rIns="0" bIns="0" rtlCol="0" anchor="ctr"/>
          <a:lstStyle/>
          <a:p>
            <a:pPr marL="0" indent="0">
              <a:buNone/>
            </a:pPr>
            <a:r>
              <a:rPr lang="en-US" sz="1250">
                <a:solidFill>
                  <a:srgbClr val="86BC25"/>
                </a:solidFill>
              </a:rPr>
              <a:t>11  |  DECISION FRAMEWORK</a:t>
            </a:r>
            <a:endParaRPr lang="en-US" sz="1250"/>
          </a:p>
        </p:txBody>
      </p:sp>
      <p:sp>
        <p:nvSpPr>
          <p:cNvPr id="7" name="Text 5"/>
          <p:cNvSpPr/>
          <p:nvPr/>
        </p:nvSpPr>
        <p:spPr>
          <a:xfrm>
            <a:off x="475488" y="1298448"/>
            <a:ext cx="4892040" cy="822960"/>
          </a:xfrm>
          <a:prstGeom prst="rect">
            <a:avLst/>
          </a:prstGeom>
          <a:solidFill>
            <a:srgbClr val="FFFFFF">
              <a:alpha val="0"/>
            </a:srgbClr>
          </a:solidFill>
          <a:ln/>
        </p:spPr>
        <p:txBody>
          <a:bodyPr wrap="square" lIns="0" tIns="0" rIns="0" bIns="0" rtlCol="0" anchor="ctr">
            <a:normAutofit fontScale="92500" lnSpcReduction="10000"/>
          </a:bodyPr>
          <a:lstStyle/>
          <a:p>
            <a:pPr marL="0" indent="0">
              <a:buNone/>
            </a:pPr>
            <a:r>
              <a:rPr lang="en-US" sz="3100" b="1">
                <a:solidFill>
                  <a:srgbClr val="FFFFFF"/>
                </a:solidFill>
              </a:rPr>
              <a:t>MDR/XDR-Fähigkeiten richtig auswählen</a:t>
            </a:r>
            <a:endParaRPr lang="en-US" sz="3100"/>
          </a:p>
        </p:txBody>
      </p:sp>
      <p:sp>
        <p:nvSpPr>
          <p:cNvPr id="8" name="Text 6"/>
          <p:cNvSpPr/>
          <p:nvPr/>
        </p:nvSpPr>
        <p:spPr>
          <a:xfrm>
            <a:off x="493776" y="2331720"/>
            <a:ext cx="4709160" cy="548640"/>
          </a:xfrm>
          <a:prstGeom prst="rect">
            <a:avLst/>
          </a:prstGeom>
          <a:solidFill>
            <a:srgbClr val="FFFFFF">
              <a:alpha val="0"/>
            </a:srgbClr>
          </a:solidFill>
          <a:ln/>
        </p:spPr>
        <p:txBody>
          <a:bodyPr wrap="square" lIns="127" tIns="127" rIns="127" bIns="127" rtlCol="0" anchor="ctr">
            <a:normAutofit fontScale="92500" lnSpcReduction="10000"/>
          </a:bodyPr>
          <a:lstStyle/>
          <a:p>
            <a:pPr marL="0" indent="0">
              <a:buNone/>
            </a:pPr>
            <a:r>
              <a:rPr lang="en-US" sz="1400">
                <a:solidFill>
                  <a:srgbClr val="C8D0D2"/>
                </a:solidFill>
              </a:rPr>
              <a:t>Ein Entscheidungsrahmen für Führungskräfte zur Bewertung von MDR und XDR — Fokus auf Fähigkeiten und Ergebnisse, nicht auf Produktmerkmale.</a:t>
            </a:r>
            <a:endParaRPr lang="en-US" sz="1400"/>
          </a:p>
        </p:txBody>
      </p:sp>
      <p:sp>
        <p:nvSpPr>
          <p:cNvPr id="9" name="Shape 7"/>
          <p:cNvSpPr/>
          <p:nvPr/>
        </p:nvSpPr>
        <p:spPr>
          <a:xfrm>
            <a:off x="493776" y="2167128"/>
            <a:ext cx="685800" cy="0"/>
          </a:xfrm>
          <a:prstGeom prst="line">
            <a:avLst/>
          </a:prstGeom>
          <a:solidFill>
            <a:srgbClr val="FFFFFF">
              <a:alpha val="0"/>
            </a:srgbClr>
          </a:solidFill>
          <a:ln w="13970">
            <a:solidFill>
              <a:srgbClr val="86BC25"/>
            </a:solidFill>
            <a:prstDash val="solid"/>
          </a:ln>
        </p:spPr>
        <p:txBody>
          <a:bodyPr/>
          <a:lstStyle/>
          <a:p>
            <a:endParaRPr lang="de-DE"/>
          </a:p>
        </p:txBody>
      </p:sp>
      <p:cxnSp>
        <p:nvCxnSpPr>
          <p:cNvPr id="801" name="c801"/>
          <p:cNvCxnSpPr/>
          <p:nvPr/>
        </p:nvCxnSpPr>
        <p:spPr>
          <a:xfrm>
            <a:off x="4337330" y="3323838"/>
            <a:ext cx="1782000" cy="869000"/>
          </a:xfrm>
          <a:prstGeom prst="line">
            <a:avLst/>
          </a:prstGeom>
          <a:ln w="9525">
            <a:solidFill>
              <a:srgbClr val="A4D65E">
                <a:alpha val="40000"/>
              </a:srgbClr>
            </a:solidFill>
          </a:ln>
        </p:spPr>
      </p:cxnSp>
      <p:cxnSp>
        <p:nvCxnSpPr>
          <p:cNvPr id="802" name="c802"/>
          <p:cNvCxnSpPr/>
          <p:nvPr/>
        </p:nvCxnSpPr>
        <p:spPr>
          <a:xfrm flipV="1">
            <a:off x="6119330" y="3323838"/>
            <a:ext cx="1782000" cy="869000"/>
          </a:xfrm>
          <a:prstGeom prst="line">
            <a:avLst/>
          </a:prstGeom>
          <a:ln w="9525">
            <a:solidFill>
              <a:srgbClr val="A4D65E">
                <a:alpha val="40000"/>
              </a:srgbClr>
            </a:solidFill>
          </a:ln>
        </p:spPr>
      </p:cxnSp>
      <p:cxnSp>
        <p:nvCxnSpPr>
          <p:cNvPr id="803" name="c803"/>
          <p:cNvCxnSpPr/>
          <p:nvPr/>
        </p:nvCxnSpPr>
        <p:spPr>
          <a:xfrm flipV="1">
            <a:off x="3446330" y="4192838"/>
            <a:ext cx="2673000" cy="0"/>
          </a:xfrm>
          <a:prstGeom prst="line">
            <a:avLst/>
          </a:prstGeom>
          <a:ln w="9525">
            <a:solidFill>
              <a:srgbClr val="A4D65E">
                <a:alpha val="40000"/>
              </a:srgbClr>
            </a:solidFill>
          </a:ln>
        </p:spPr>
      </p:cxnSp>
      <p:cxnSp>
        <p:nvCxnSpPr>
          <p:cNvPr id="804" name="c804"/>
          <p:cNvCxnSpPr/>
          <p:nvPr/>
        </p:nvCxnSpPr>
        <p:spPr>
          <a:xfrm>
            <a:off x="6119330" y="4192838"/>
            <a:ext cx="2673000" cy="0"/>
          </a:xfrm>
          <a:prstGeom prst="line">
            <a:avLst/>
          </a:prstGeom>
          <a:ln w="9525">
            <a:solidFill>
              <a:srgbClr val="A4D65E">
                <a:alpha val="40000"/>
              </a:srgbClr>
            </a:solidFill>
          </a:ln>
        </p:spPr>
      </p:cxnSp>
      <p:cxnSp>
        <p:nvCxnSpPr>
          <p:cNvPr id="805" name="c805"/>
          <p:cNvCxnSpPr/>
          <p:nvPr/>
        </p:nvCxnSpPr>
        <p:spPr>
          <a:xfrm flipV="1">
            <a:off x="4337330" y="4192838"/>
            <a:ext cx="1782000" cy="869000"/>
          </a:xfrm>
          <a:prstGeom prst="line">
            <a:avLst/>
          </a:prstGeom>
          <a:ln w="9525">
            <a:solidFill>
              <a:srgbClr val="A4D65E">
                <a:alpha val="40000"/>
              </a:srgbClr>
            </a:solidFill>
          </a:ln>
        </p:spPr>
      </p:cxnSp>
      <p:cxnSp>
        <p:nvCxnSpPr>
          <p:cNvPr id="806" name="c806"/>
          <p:cNvCxnSpPr/>
          <p:nvPr/>
        </p:nvCxnSpPr>
        <p:spPr>
          <a:xfrm>
            <a:off x="6119330" y="4192838"/>
            <a:ext cx="1782000" cy="869000"/>
          </a:xfrm>
          <a:prstGeom prst="line">
            <a:avLst/>
          </a:prstGeom>
          <a:ln w="9525">
            <a:solidFill>
              <a:srgbClr val="A4D65E">
                <a:alpha val="40000"/>
              </a:srgbClr>
            </a:solidFill>
          </a:ln>
        </p:spPr>
      </p:cxnSp>
      <p:sp>
        <p:nvSpPr>
          <p:cNvPr id="807" name="s807"/>
          <p:cNvSpPr/>
          <p:nvPr/>
        </p:nvSpPr>
        <p:spPr>
          <a:xfrm>
            <a:off x="5398830" y="3472338"/>
            <a:ext cx="1441000" cy="1441000"/>
          </a:xfrm>
          <a:prstGeom prst="ellipse">
            <a:avLst/>
          </a:prstGeom>
          <a:noFill/>
          <a:ln w="9525">
            <a:solidFill>
              <a:srgbClr val="A4D65E">
                <a:alpha val="22000"/>
              </a:srgbClr>
            </a:solidFill>
          </a:ln>
        </p:spPr>
        <p:txBody>
          <a:bodyPr/>
          <a:lstStyle/>
          <a:p>
            <a:endParaRPr lang="en-US"/>
          </a:p>
        </p:txBody>
      </p:sp>
      <p:sp>
        <p:nvSpPr>
          <p:cNvPr id="808" name="s808"/>
          <p:cNvSpPr/>
          <p:nvPr/>
        </p:nvSpPr>
        <p:spPr>
          <a:xfrm>
            <a:off x="5503330" y="3576838"/>
            <a:ext cx="1232000" cy="1232000"/>
          </a:xfrm>
          <a:prstGeom prst="ellipse">
            <a:avLst/>
          </a:prstGeom>
          <a:solidFill>
            <a:srgbClr val="0B130D"/>
          </a:solidFill>
          <a:ln w="15875">
            <a:solidFill>
              <a:srgbClr val="A4D65E">
                <a:alpha val="80000"/>
              </a:srgbClr>
            </a:solidFill>
          </a:ln>
          <a:effectLst>
            <a:glow rad="55000">
              <a:srgbClr val="86BC25">
                <a:alpha val="40000"/>
              </a:srgbClr>
            </a:glow>
          </a:effectLst>
        </p:spPr>
        <p:txBody>
          <a:bodyPr/>
          <a:lstStyle/>
          <a:p>
            <a:endParaRPr lang="en-US"/>
          </a:p>
        </p:txBody>
      </p:sp>
      <p:sp>
        <p:nvSpPr>
          <p:cNvPr id="809" name="t809"/>
          <p:cNvSpPr/>
          <p:nvPr/>
        </p:nvSpPr>
        <p:spPr>
          <a:xfrm>
            <a:off x="5602330" y="3906838"/>
            <a:ext cx="1034000" cy="616000"/>
          </a:xfrm>
          <a:prstGeom prst="rect">
            <a:avLst/>
          </a:prstGeom>
          <a:solidFill>
            <a:srgbClr val="FFFFFF">
              <a:alpha val="0"/>
            </a:srgbClr>
          </a:solidFill>
          <a:ln>
            <a:noFill/>
          </a:ln>
        </p:spPr>
        <p:txBody>
          <a:bodyPr wrap="square" lIns="0" tIns="0" rIns="0" bIns="0" rtlCol="0" anchor="t">
            <a:normAutofit/>
          </a:bodyPr>
          <a:lstStyle/>
          <a:p>
            <a:pPr marL="0" indent="0" algn="ctr">
              <a:buNone/>
            </a:pPr>
            <a:r>
              <a:rPr lang="en-US" sz="1364" b="1" spc="20">
                <a:solidFill>
                  <a:srgbClr val="A4D65E"/>
                </a:solidFill>
              </a:rPr>
              <a:t>MDR/XDR</a:t>
            </a:r>
          </a:p>
          <a:p>
            <a:pPr marL="0" indent="0" algn="ctr">
              <a:buNone/>
            </a:pPr>
            <a:r>
              <a:rPr lang="en-US" sz="900" b="1">
                <a:solidFill>
                  <a:srgbClr val="FFFFFF"/>
                </a:solidFill>
              </a:rPr>
              <a:t>Entscheidungs-</a:t>
            </a:r>
          </a:p>
          <a:p>
            <a:pPr marL="0" indent="0" algn="ctr">
              <a:buNone/>
            </a:pPr>
            <a:r>
              <a:rPr lang="en-US" sz="900" b="1">
                <a:solidFill>
                  <a:srgbClr val="FFFFFF"/>
                </a:solidFill>
              </a:rPr>
              <a:t>rahmen</a:t>
            </a:r>
          </a:p>
        </p:txBody>
      </p:sp>
      <p:sp>
        <p:nvSpPr>
          <p:cNvPr id="810" name="s810"/>
          <p:cNvSpPr/>
          <p:nvPr/>
        </p:nvSpPr>
        <p:spPr>
          <a:xfrm>
            <a:off x="3264830" y="2971838"/>
            <a:ext cx="2145000" cy="704000"/>
          </a:xfrm>
          <a:prstGeom prst="roundRect">
            <a:avLst>
              <a:gd name="adj" fmla="val 10000"/>
            </a:avLst>
          </a:prstGeom>
          <a:solidFill>
            <a:srgbClr val="0E1A12"/>
          </a:solidFill>
          <a:ln w="9525">
            <a:solidFill>
              <a:srgbClr val="86BC25">
                <a:alpha val="46000"/>
              </a:srgbClr>
            </a:solidFill>
          </a:ln>
          <a:effectLst>
            <a:glow rad="14000">
              <a:srgbClr val="86BC25">
                <a:alpha val="16000"/>
              </a:srgbClr>
            </a:glow>
          </a:effectLst>
        </p:spPr>
        <p:txBody>
          <a:bodyPr/>
          <a:lstStyle/>
          <a:p>
            <a:endParaRPr lang="en-US"/>
          </a:p>
        </p:txBody>
      </p:sp>
      <p:sp>
        <p:nvSpPr>
          <p:cNvPr id="811" name="s811"/>
          <p:cNvSpPr/>
          <p:nvPr/>
        </p:nvSpPr>
        <p:spPr>
          <a:xfrm>
            <a:off x="3297830" y="3112638"/>
            <a:ext cx="24200" cy="422400"/>
          </a:xfrm>
          <a:prstGeom prst="roundRect">
            <a:avLst>
              <a:gd name="adj" fmla="val 50000"/>
            </a:avLst>
          </a:prstGeom>
          <a:solidFill>
            <a:srgbClr val="A4D65E"/>
          </a:solidFill>
          <a:ln>
            <a:noFill/>
          </a:ln>
        </p:spPr>
        <p:txBody>
          <a:bodyPr/>
          <a:lstStyle/>
          <a:p>
            <a:endParaRPr lang="en-US"/>
          </a:p>
        </p:txBody>
      </p:sp>
      <p:sp>
        <p:nvSpPr>
          <p:cNvPr id="812" name="s812"/>
          <p:cNvSpPr/>
          <p:nvPr/>
        </p:nvSpPr>
        <p:spPr>
          <a:xfrm>
            <a:off x="3524430" y="3213838"/>
            <a:ext cx="206800" cy="165000"/>
          </a:xfrm>
          <a:prstGeom prst="roundRect">
            <a:avLst>
              <a:gd name="adj" fmla="val 22000"/>
            </a:avLst>
          </a:prstGeom>
          <a:noFill/>
          <a:ln w="9525">
            <a:solidFill>
              <a:srgbClr val="A4D65E"/>
            </a:solidFill>
          </a:ln>
        </p:spPr>
        <p:txBody>
          <a:bodyPr/>
          <a:lstStyle/>
          <a:p>
            <a:endParaRPr lang="en-US"/>
          </a:p>
        </p:txBody>
      </p:sp>
      <p:sp>
        <p:nvSpPr>
          <p:cNvPr id="813" name="s813"/>
          <p:cNvSpPr/>
          <p:nvPr/>
        </p:nvSpPr>
        <p:spPr>
          <a:xfrm rot="10800000">
            <a:off x="3561830" y="3365638"/>
            <a:ext cx="132000" cy="81400"/>
          </a:xfrm>
          <a:prstGeom prst="triangle">
            <a:avLst/>
          </a:prstGeom>
          <a:noFill/>
          <a:ln w="9525">
            <a:solidFill>
              <a:srgbClr val="A4D65E"/>
            </a:solidFill>
          </a:ln>
        </p:spPr>
        <p:txBody>
          <a:bodyPr/>
          <a:lstStyle/>
          <a:p>
            <a:endParaRPr lang="en-US"/>
          </a:p>
        </p:txBody>
      </p:sp>
      <p:sp>
        <p:nvSpPr>
          <p:cNvPr id="814" name="t814"/>
          <p:cNvSpPr/>
          <p:nvPr/>
        </p:nvSpPr>
        <p:spPr>
          <a:xfrm>
            <a:off x="3880830" y="3076338"/>
            <a:ext cx="1474000" cy="22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1144" b="1">
                <a:solidFill>
                  <a:srgbClr val="FFFFFF"/>
                </a:solidFill>
              </a:rPr>
              <a:t>Abdeckung</a:t>
            </a:r>
          </a:p>
        </p:txBody>
      </p:sp>
      <p:sp>
        <p:nvSpPr>
          <p:cNvPr id="815" name="t815"/>
          <p:cNvSpPr/>
          <p:nvPr/>
        </p:nvSpPr>
        <p:spPr>
          <a:xfrm>
            <a:off x="3880830" y="3301838"/>
            <a:ext cx="1485000" cy="341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792">
                <a:solidFill>
                  <a:srgbClr val="C8D0D2"/>
                </a:solidFill>
              </a:rPr>
              <a:t>Endpoint, Identität, Cloud, E-Mail, SaaS</a:t>
            </a:r>
          </a:p>
        </p:txBody>
      </p:sp>
      <p:sp>
        <p:nvSpPr>
          <p:cNvPr id="816" name="s816"/>
          <p:cNvSpPr/>
          <p:nvPr/>
        </p:nvSpPr>
        <p:spPr>
          <a:xfrm>
            <a:off x="6828830" y="2971838"/>
            <a:ext cx="2145000" cy="704000"/>
          </a:xfrm>
          <a:prstGeom prst="roundRect">
            <a:avLst>
              <a:gd name="adj" fmla="val 10000"/>
            </a:avLst>
          </a:prstGeom>
          <a:solidFill>
            <a:srgbClr val="0E1A12"/>
          </a:solidFill>
          <a:ln w="9525">
            <a:solidFill>
              <a:srgbClr val="86BC25">
                <a:alpha val="46000"/>
              </a:srgbClr>
            </a:solidFill>
          </a:ln>
          <a:effectLst>
            <a:glow rad="14000">
              <a:srgbClr val="86BC25">
                <a:alpha val="16000"/>
              </a:srgbClr>
            </a:glow>
          </a:effectLst>
        </p:spPr>
        <p:txBody>
          <a:bodyPr/>
          <a:lstStyle/>
          <a:p>
            <a:endParaRPr lang="en-US"/>
          </a:p>
        </p:txBody>
      </p:sp>
      <p:sp>
        <p:nvSpPr>
          <p:cNvPr id="817" name="s817"/>
          <p:cNvSpPr/>
          <p:nvPr/>
        </p:nvSpPr>
        <p:spPr>
          <a:xfrm>
            <a:off x="6861830" y="3112638"/>
            <a:ext cx="24200" cy="422400"/>
          </a:xfrm>
          <a:prstGeom prst="roundRect">
            <a:avLst>
              <a:gd name="adj" fmla="val 50000"/>
            </a:avLst>
          </a:prstGeom>
          <a:solidFill>
            <a:srgbClr val="A4D65E"/>
          </a:solidFill>
          <a:ln>
            <a:noFill/>
          </a:ln>
        </p:spPr>
        <p:txBody>
          <a:bodyPr/>
          <a:lstStyle/>
          <a:p>
            <a:endParaRPr lang="en-US"/>
          </a:p>
        </p:txBody>
      </p:sp>
      <p:sp>
        <p:nvSpPr>
          <p:cNvPr id="818" name="s818"/>
          <p:cNvSpPr/>
          <p:nvPr/>
        </p:nvSpPr>
        <p:spPr>
          <a:xfrm>
            <a:off x="7081830" y="3213838"/>
            <a:ext cx="220000" cy="220000"/>
          </a:xfrm>
          <a:prstGeom prst="donut">
            <a:avLst>
              <a:gd name="adj" fmla="val 12000"/>
            </a:avLst>
          </a:prstGeom>
          <a:solidFill>
            <a:srgbClr val="A4D65E"/>
          </a:solidFill>
          <a:ln>
            <a:noFill/>
          </a:ln>
        </p:spPr>
        <p:txBody>
          <a:bodyPr/>
          <a:lstStyle/>
          <a:p>
            <a:endParaRPr lang="en-US"/>
          </a:p>
        </p:txBody>
      </p:sp>
      <p:sp>
        <p:nvSpPr>
          <p:cNvPr id="819" name="s819"/>
          <p:cNvSpPr/>
          <p:nvPr/>
        </p:nvSpPr>
        <p:spPr>
          <a:xfrm>
            <a:off x="7134630" y="3266638"/>
            <a:ext cx="114400" cy="114400"/>
          </a:xfrm>
          <a:prstGeom prst="donut">
            <a:avLst>
              <a:gd name="adj" fmla="val 20000"/>
            </a:avLst>
          </a:prstGeom>
          <a:solidFill>
            <a:srgbClr val="A4D65E"/>
          </a:solidFill>
          <a:ln>
            <a:noFill/>
          </a:ln>
        </p:spPr>
        <p:txBody>
          <a:bodyPr/>
          <a:lstStyle/>
          <a:p>
            <a:endParaRPr lang="en-US"/>
          </a:p>
        </p:txBody>
      </p:sp>
      <p:sp>
        <p:nvSpPr>
          <p:cNvPr id="820" name="s820"/>
          <p:cNvSpPr/>
          <p:nvPr/>
        </p:nvSpPr>
        <p:spPr>
          <a:xfrm>
            <a:off x="7172030" y="3304038"/>
            <a:ext cx="39600" cy="39600"/>
          </a:xfrm>
          <a:prstGeom prst="ellipse">
            <a:avLst/>
          </a:prstGeom>
          <a:solidFill>
            <a:srgbClr val="A4D65E"/>
          </a:solidFill>
          <a:ln>
            <a:noFill/>
          </a:ln>
        </p:spPr>
        <p:txBody>
          <a:bodyPr/>
          <a:lstStyle/>
          <a:p>
            <a:endParaRPr lang="en-US"/>
          </a:p>
        </p:txBody>
      </p:sp>
      <p:sp>
        <p:nvSpPr>
          <p:cNvPr id="821" name="t821"/>
          <p:cNvSpPr/>
          <p:nvPr/>
        </p:nvSpPr>
        <p:spPr>
          <a:xfrm>
            <a:off x="7444830" y="3076338"/>
            <a:ext cx="1474000" cy="22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1144" b="1">
                <a:solidFill>
                  <a:srgbClr val="FFFFFF"/>
                </a:solidFill>
              </a:rPr>
              <a:t>Detection-Qualität</a:t>
            </a:r>
          </a:p>
        </p:txBody>
      </p:sp>
      <p:sp>
        <p:nvSpPr>
          <p:cNvPr id="822" name="t822"/>
          <p:cNvSpPr/>
          <p:nvPr/>
        </p:nvSpPr>
        <p:spPr>
          <a:xfrm>
            <a:off x="7444830" y="3301838"/>
            <a:ext cx="1485000" cy="341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792">
                <a:solidFill>
                  <a:srgbClr val="C8D0D2"/>
                </a:solidFill>
              </a:rPr>
              <a:t>Use Cases, Tuning, threat-informierte Logik</a:t>
            </a:r>
          </a:p>
        </p:txBody>
      </p:sp>
      <p:sp>
        <p:nvSpPr>
          <p:cNvPr id="823" name="s823"/>
          <p:cNvSpPr/>
          <p:nvPr/>
        </p:nvSpPr>
        <p:spPr>
          <a:xfrm>
            <a:off x="2373830" y="3840838"/>
            <a:ext cx="2145000" cy="704000"/>
          </a:xfrm>
          <a:prstGeom prst="roundRect">
            <a:avLst>
              <a:gd name="adj" fmla="val 10000"/>
            </a:avLst>
          </a:prstGeom>
          <a:solidFill>
            <a:srgbClr val="0E1A12"/>
          </a:solidFill>
          <a:ln w="9525">
            <a:solidFill>
              <a:srgbClr val="86BC25">
                <a:alpha val="46000"/>
              </a:srgbClr>
            </a:solidFill>
          </a:ln>
          <a:effectLst>
            <a:glow rad="14000">
              <a:srgbClr val="86BC25">
                <a:alpha val="16000"/>
              </a:srgbClr>
            </a:glow>
          </a:effectLst>
        </p:spPr>
        <p:txBody>
          <a:bodyPr/>
          <a:lstStyle/>
          <a:p>
            <a:endParaRPr lang="en-US"/>
          </a:p>
        </p:txBody>
      </p:sp>
      <p:sp>
        <p:nvSpPr>
          <p:cNvPr id="824" name="s824"/>
          <p:cNvSpPr/>
          <p:nvPr/>
        </p:nvSpPr>
        <p:spPr>
          <a:xfrm>
            <a:off x="2406830" y="3981638"/>
            <a:ext cx="24200" cy="422400"/>
          </a:xfrm>
          <a:prstGeom prst="roundRect">
            <a:avLst>
              <a:gd name="adj" fmla="val 50000"/>
            </a:avLst>
          </a:prstGeom>
          <a:solidFill>
            <a:srgbClr val="A4D65E"/>
          </a:solidFill>
          <a:ln>
            <a:noFill/>
          </a:ln>
        </p:spPr>
        <p:txBody>
          <a:bodyPr/>
          <a:lstStyle/>
          <a:p>
            <a:endParaRPr lang="en-US"/>
          </a:p>
        </p:txBody>
      </p:sp>
      <p:sp>
        <p:nvSpPr>
          <p:cNvPr id="825" name="s825"/>
          <p:cNvSpPr/>
          <p:nvPr/>
        </p:nvSpPr>
        <p:spPr>
          <a:xfrm>
            <a:off x="2622430" y="4124638"/>
            <a:ext cx="228800" cy="136400"/>
          </a:xfrm>
          <a:prstGeom prst="ellipse">
            <a:avLst/>
          </a:prstGeom>
          <a:noFill/>
          <a:ln w="9525">
            <a:solidFill>
              <a:srgbClr val="A4D65E"/>
            </a:solidFill>
          </a:ln>
        </p:spPr>
        <p:txBody>
          <a:bodyPr/>
          <a:lstStyle/>
          <a:p>
            <a:endParaRPr lang="en-US"/>
          </a:p>
        </p:txBody>
      </p:sp>
      <p:sp>
        <p:nvSpPr>
          <p:cNvPr id="826" name="s826"/>
          <p:cNvSpPr/>
          <p:nvPr/>
        </p:nvSpPr>
        <p:spPr>
          <a:xfrm>
            <a:off x="2692830" y="4148838"/>
            <a:ext cx="88000" cy="88000"/>
          </a:xfrm>
          <a:prstGeom prst="ellipse">
            <a:avLst/>
          </a:prstGeom>
          <a:solidFill>
            <a:srgbClr val="A4D65E"/>
          </a:solidFill>
          <a:ln>
            <a:noFill/>
          </a:ln>
        </p:spPr>
        <p:txBody>
          <a:bodyPr/>
          <a:lstStyle/>
          <a:p>
            <a:endParaRPr lang="en-US"/>
          </a:p>
        </p:txBody>
      </p:sp>
      <p:sp>
        <p:nvSpPr>
          <p:cNvPr id="827" name="s827"/>
          <p:cNvSpPr/>
          <p:nvPr/>
        </p:nvSpPr>
        <p:spPr>
          <a:xfrm>
            <a:off x="2721430" y="4177438"/>
            <a:ext cx="30800" cy="30800"/>
          </a:xfrm>
          <a:prstGeom prst="ellipse">
            <a:avLst/>
          </a:prstGeom>
          <a:solidFill>
            <a:srgbClr val="0E1A12"/>
          </a:solidFill>
          <a:ln>
            <a:noFill/>
          </a:ln>
        </p:spPr>
        <p:txBody>
          <a:bodyPr/>
          <a:lstStyle/>
          <a:p>
            <a:endParaRPr lang="en-US"/>
          </a:p>
        </p:txBody>
      </p:sp>
      <p:sp>
        <p:nvSpPr>
          <p:cNvPr id="828" name="t828"/>
          <p:cNvSpPr/>
          <p:nvPr/>
        </p:nvSpPr>
        <p:spPr>
          <a:xfrm>
            <a:off x="2989830" y="3945338"/>
            <a:ext cx="1474000" cy="22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1144" b="1">
                <a:solidFill>
                  <a:srgbClr val="FFFFFF"/>
                </a:solidFill>
              </a:rPr>
              <a:t>Transparenz</a:t>
            </a:r>
          </a:p>
        </p:txBody>
      </p:sp>
      <p:sp>
        <p:nvSpPr>
          <p:cNvPr id="829" name="t829"/>
          <p:cNvSpPr/>
          <p:nvPr/>
        </p:nvSpPr>
        <p:spPr>
          <a:xfrm>
            <a:off x="2989830" y="4170838"/>
            <a:ext cx="1485000" cy="341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792">
                <a:solidFill>
                  <a:srgbClr val="C8D0D2"/>
                </a:solidFill>
              </a:rPr>
              <a:t>Erklärbare Alerts, Reporting, Auditierbarkeit</a:t>
            </a:r>
          </a:p>
        </p:txBody>
      </p:sp>
      <p:sp>
        <p:nvSpPr>
          <p:cNvPr id="830" name="s830"/>
          <p:cNvSpPr/>
          <p:nvPr/>
        </p:nvSpPr>
        <p:spPr>
          <a:xfrm>
            <a:off x="7719830" y="3840838"/>
            <a:ext cx="2145000" cy="704000"/>
          </a:xfrm>
          <a:prstGeom prst="roundRect">
            <a:avLst>
              <a:gd name="adj" fmla="val 10000"/>
            </a:avLst>
          </a:prstGeom>
          <a:solidFill>
            <a:srgbClr val="0E1A12"/>
          </a:solidFill>
          <a:ln w="9525">
            <a:solidFill>
              <a:srgbClr val="86BC25">
                <a:alpha val="46000"/>
              </a:srgbClr>
            </a:solidFill>
          </a:ln>
          <a:effectLst>
            <a:glow rad="14000">
              <a:srgbClr val="86BC25">
                <a:alpha val="16000"/>
              </a:srgbClr>
            </a:glow>
          </a:effectLst>
        </p:spPr>
        <p:txBody>
          <a:bodyPr/>
          <a:lstStyle/>
          <a:p>
            <a:endParaRPr lang="en-US"/>
          </a:p>
        </p:txBody>
      </p:sp>
      <p:sp>
        <p:nvSpPr>
          <p:cNvPr id="831" name="s831"/>
          <p:cNvSpPr/>
          <p:nvPr/>
        </p:nvSpPr>
        <p:spPr>
          <a:xfrm>
            <a:off x="7752830" y="3981638"/>
            <a:ext cx="24200" cy="422400"/>
          </a:xfrm>
          <a:prstGeom prst="roundRect">
            <a:avLst>
              <a:gd name="adj" fmla="val 50000"/>
            </a:avLst>
          </a:prstGeom>
          <a:solidFill>
            <a:srgbClr val="A4D65E"/>
          </a:solidFill>
          <a:ln>
            <a:noFill/>
          </a:ln>
        </p:spPr>
        <p:txBody>
          <a:bodyPr/>
          <a:lstStyle/>
          <a:p>
            <a:endParaRPr lang="en-US"/>
          </a:p>
        </p:txBody>
      </p:sp>
      <p:sp>
        <p:nvSpPr>
          <p:cNvPr id="832" name="s832"/>
          <p:cNvSpPr/>
          <p:nvPr/>
        </p:nvSpPr>
        <p:spPr>
          <a:xfrm>
            <a:off x="7977230" y="4107038"/>
            <a:ext cx="121000" cy="171600"/>
          </a:xfrm>
          <a:prstGeom prst="chevron">
            <a:avLst/>
          </a:prstGeom>
          <a:solidFill>
            <a:srgbClr val="A4D65E">
              <a:alpha val="85000"/>
            </a:srgbClr>
          </a:solidFill>
          <a:ln>
            <a:noFill/>
          </a:ln>
        </p:spPr>
        <p:txBody>
          <a:bodyPr/>
          <a:lstStyle/>
          <a:p>
            <a:endParaRPr lang="en-US"/>
          </a:p>
        </p:txBody>
      </p:sp>
      <p:sp>
        <p:nvSpPr>
          <p:cNvPr id="833" name="s833"/>
          <p:cNvSpPr/>
          <p:nvPr/>
        </p:nvSpPr>
        <p:spPr>
          <a:xfrm>
            <a:off x="8063030" y="4107038"/>
            <a:ext cx="121000" cy="171600"/>
          </a:xfrm>
          <a:prstGeom prst="chevron">
            <a:avLst/>
          </a:prstGeom>
          <a:solidFill>
            <a:srgbClr val="A4D65E"/>
          </a:solidFill>
          <a:ln>
            <a:noFill/>
          </a:ln>
        </p:spPr>
        <p:txBody>
          <a:bodyPr/>
          <a:lstStyle/>
          <a:p>
            <a:endParaRPr lang="en-US"/>
          </a:p>
        </p:txBody>
      </p:sp>
      <p:sp>
        <p:nvSpPr>
          <p:cNvPr id="834" name="t834"/>
          <p:cNvSpPr/>
          <p:nvPr/>
        </p:nvSpPr>
        <p:spPr>
          <a:xfrm>
            <a:off x="8335830" y="3945338"/>
            <a:ext cx="1474000" cy="22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1144" b="1">
                <a:solidFill>
                  <a:srgbClr val="FFFFFF"/>
                </a:solidFill>
              </a:rPr>
              <a:t>Response-Fähigkeit</a:t>
            </a:r>
          </a:p>
        </p:txBody>
      </p:sp>
      <p:sp>
        <p:nvSpPr>
          <p:cNvPr id="835" name="t835"/>
          <p:cNvSpPr/>
          <p:nvPr/>
        </p:nvSpPr>
        <p:spPr>
          <a:xfrm>
            <a:off x="8335830" y="4170838"/>
            <a:ext cx="1485000" cy="341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792">
                <a:solidFill>
                  <a:srgbClr val="C8D0D2"/>
                </a:solidFill>
              </a:rPr>
              <a:t>Containment, Eskalation, Automatisierung</a:t>
            </a:r>
          </a:p>
        </p:txBody>
      </p:sp>
      <p:sp>
        <p:nvSpPr>
          <p:cNvPr id="836" name="s836"/>
          <p:cNvSpPr/>
          <p:nvPr/>
        </p:nvSpPr>
        <p:spPr>
          <a:xfrm>
            <a:off x="3264830" y="4709838"/>
            <a:ext cx="2145000" cy="704000"/>
          </a:xfrm>
          <a:prstGeom prst="roundRect">
            <a:avLst>
              <a:gd name="adj" fmla="val 10000"/>
            </a:avLst>
          </a:prstGeom>
          <a:solidFill>
            <a:srgbClr val="0E1A12"/>
          </a:solidFill>
          <a:ln w="9525">
            <a:solidFill>
              <a:srgbClr val="86BC25">
                <a:alpha val="46000"/>
              </a:srgbClr>
            </a:solidFill>
          </a:ln>
          <a:effectLst>
            <a:glow rad="14000">
              <a:srgbClr val="86BC25">
                <a:alpha val="16000"/>
              </a:srgbClr>
            </a:glow>
          </a:effectLst>
        </p:spPr>
        <p:txBody>
          <a:bodyPr/>
          <a:lstStyle/>
          <a:p>
            <a:endParaRPr lang="en-US"/>
          </a:p>
        </p:txBody>
      </p:sp>
      <p:sp>
        <p:nvSpPr>
          <p:cNvPr id="837" name="s837"/>
          <p:cNvSpPr/>
          <p:nvPr/>
        </p:nvSpPr>
        <p:spPr>
          <a:xfrm>
            <a:off x="3297830" y="4850638"/>
            <a:ext cx="24200" cy="422400"/>
          </a:xfrm>
          <a:prstGeom prst="roundRect">
            <a:avLst>
              <a:gd name="adj" fmla="val 50000"/>
            </a:avLst>
          </a:prstGeom>
          <a:solidFill>
            <a:srgbClr val="A4D65E"/>
          </a:solidFill>
          <a:ln>
            <a:noFill/>
          </a:ln>
        </p:spPr>
        <p:txBody>
          <a:bodyPr/>
          <a:lstStyle/>
          <a:p>
            <a:endParaRPr lang="en-US"/>
          </a:p>
        </p:txBody>
      </p:sp>
      <p:sp>
        <p:nvSpPr>
          <p:cNvPr id="838" name="s838"/>
          <p:cNvSpPr/>
          <p:nvPr/>
        </p:nvSpPr>
        <p:spPr>
          <a:xfrm>
            <a:off x="3517830" y="4951838"/>
            <a:ext cx="220000" cy="220000"/>
          </a:xfrm>
          <a:prstGeom prst="ellipse">
            <a:avLst/>
          </a:prstGeom>
          <a:noFill/>
          <a:ln w="9525">
            <a:solidFill>
              <a:srgbClr val="A4D65E"/>
            </a:solidFill>
          </a:ln>
        </p:spPr>
        <p:txBody>
          <a:bodyPr/>
          <a:lstStyle/>
          <a:p>
            <a:endParaRPr lang="en-US"/>
          </a:p>
        </p:txBody>
      </p:sp>
      <p:cxnSp>
        <p:nvCxnSpPr>
          <p:cNvPr id="839" name="c839"/>
          <p:cNvCxnSpPr/>
          <p:nvPr/>
        </p:nvCxnSpPr>
        <p:spPr>
          <a:xfrm>
            <a:off x="3627830" y="4989238"/>
            <a:ext cx="0" cy="72600"/>
          </a:xfrm>
          <a:prstGeom prst="line">
            <a:avLst/>
          </a:prstGeom>
          <a:ln w="9525" cap="rnd">
            <a:solidFill>
              <a:srgbClr val="A4D65E"/>
            </a:solidFill>
          </a:ln>
        </p:spPr>
      </p:cxnSp>
      <p:cxnSp>
        <p:nvCxnSpPr>
          <p:cNvPr id="840" name="c840"/>
          <p:cNvCxnSpPr/>
          <p:nvPr/>
        </p:nvCxnSpPr>
        <p:spPr>
          <a:xfrm>
            <a:off x="3627830" y="5061838"/>
            <a:ext cx="63800" cy="0"/>
          </a:xfrm>
          <a:prstGeom prst="line">
            <a:avLst/>
          </a:prstGeom>
          <a:ln w="9525" cap="rnd">
            <a:solidFill>
              <a:srgbClr val="A4D65E"/>
            </a:solidFill>
          </a:ln>
        </p:spPr>
      </p:cxnSp>
      <p:sp>
        <p:nvSpPr>
          <p:cNvPr id="841" name="t841"/>
          <p:cNvSpPr/>
          <p:nvPr/>
        </p:nvSpPr>
        <p:spPr>
          <a:xfrm>
            <a:off x="3880830" y="4814338"/>
            <a:ext cx="1474000" cy="22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1144" b="1">
                <a:solidFill>
                  <a:srgbClr val="FFFFFF"/>
                </a:solidFill>
              </a:rPr>
              <a:t>Betriebsmodell</a:t>
            </a:r>
          </a:p>
        </p:txBody>
      </p:sp>
      <p:sp>
        <p:nvSpPr>
          <p:cNvPr id="842" name="t842"/>
          <p:cNvSpPr/>
          <p:nvPr/>
        </p:nvSpPr>
        <p:spPr>
          <a:xfrm>
            <a:off x="3880830" y="5039838"/>
            <a:ext cx="1485000" cy="341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792">
                <a:solidFill>
                  <a:srgbClr val="C8D0D2"/>
                </a:solidFill>
              </a:rPr>
              <a:t>24/7-Abdeckung, Rollen, SLAs, Übergabe</a:t>
            </a:r>
          </a:p>
        </p:txBody>
      </p:sp>
      <p:sp>
        <p:nvSpPr>
          <p:cNvPr id="843" name="s843"/>
          <p:cNvSpPr/>
          <p:nvPr/>
        </p:nvSpPr>
        <p:spPr>
          <a:xfrm>
            <a:off x="6828830" y="4709838"/>
            <a:ext cx="2145000" cy="704000"/>
          </a:xfrm>
          <a:prstGeom prst="roundRect">
            <a:avLst>
              <a:gd name="adj" fmla="val 10000"/>
            </a:avLst>
          </a:prstGeom>
          <a:solidFill>
            <a:srgbClr val="0E1A12"/>
          </a:solidFill>
          <a:ln w="9525">
            <a:solidFill>
              <a:srgbClr val="86BC25">
                <a:alpha val="46000"/>
              </a:srgbClr>
            </a:solidFill>
          </a:ln>
          <a:effectLst>
            <a:glow rad="14000">
              <a:srgbClr val="86BC25">
                <a:alpha val="16000"/>
              </a:srgbClr>
            </a:glow>
          </a:effectLst>
        </p:spPr>
        <p:txBody>
          <a:bodyPr/>
          <a:lstStyle/>
          <a:p>
            <a:endParaRPr lang="en-US"/>
          </a:p>
        </p:txBody>
      </p:sp>
      <p:sp>
        <p:nvSpPr>
          <p:cNvPr id="844" name="s844"/>
          <p:cNvSpPr/>
          <p:nvPr/>
        </p:nvSpPr>
        <p:spPr>
          <a:xfrm>
            <a:off x="6861830" y="4850638"/>
            <a:ext cx="24200" cy="422400"/>
          </a:xfrm>
          <a:prstGeom prst="roundRect">
            <a:avLst>
              <a:gd name="adj" fmla="val 50000"/>
            </a:avLst>
          </a:prstGeom>
          <a:solidFill>
            <a:srgbClr val="A4D65E"/>
          </a:solidFill>
          <a:ln>
            <a:noFill/>
          </a:ln>
        </p:spPr>
        <p:txBody>
          <a:bodyPr/>
          <a:lstStyle/>
          <a:p>
            <a:endParaRPr lang="en-US"/>
          </a:p>
        </p:txBody>
      </p:sp>
      <p:sp>
        <p:nvSpPr>
          <p:cNvPr id="845" name="s845"/>
          <p:cNvSpPr/>
          <p:nvPr/>
        </p:nvSpPr>
        <p:spPr>
          <a:xfrm>
            <a:off x="7090630" y="5097038"/>
            <a:ext cx="52800" cy="70400"/>
          </a:xfrm>
          <a:prstGeom prst="roundRect">
            <a:avLst>
              <a:gd name="adj" fmla="val 18000"/>
            </a:avLst>
          </a:prstGeom>
          <a:solidFill>
            <a:srgbClr val="A4D65E"/>
          </a:solidFill>
          <a:ln>
            <a:noFill/>
          </a:ln>
        </p:spPr>
        <p:txBody>
          <a:bodyPr/>
          <a:lstStyle/>
          <a:p>
            <a:endParaRPr lang="en-US"/>
          </a:p>
        </p:txBody>
      </p:sp>
      <p:sp>
        <p:nvSpPr>
          <p:cNvPr id="846" name="s846"/>
          <p:cNvSpPr/>
          <p:nvPr/>
        </p:nvSpPr>
        <p:spPr>
          <a:xfrm>
            <a:off x="7167630" y="5048638"/>
            <a:ext cx="52800" cy="118800"/>
          </a:xfrm>
          <a:prstGeom prst="roundRect">
            <a:avLst>
              <a:gd name="adj" fmla="val 18000"/>
            </a:avLst>
          </a:prstGeom>
          <a:solidFill>
            <a:srgbClr val="A4D65E"/>
          </a:solidFill>
          <a:ln>
            <a:noFill/>
          </a:ln>
        </p:spPr>
        <p:txBody>
          <a:bodyPr/>
          <a:lstStyle/>
          <a:p>
            <a:endParaRPr lang="en-US"/>
          </a:p>
        </p:txBody>
      </p:sp>
      <p:sp>
        <p:nvSpPr>
          <p:cNvPr id="847" name="s847"/>
          <p:cNvSpPr/>
          <p:nvPr/>
        </p:nvSpPr>
        <p:spPr>
          <a:xfrm>
            <a:off x="7244630" y="4991438"/>
            <a:ext cx="52800" cy="176000"/>
          </a:xfrm>
          <a:prstGeom prst="roundRect">
            <a:avLst>
              <a:gd name="adj" fmla="val 18000"/>
            </a:avLst>
          </a:prstGeom>
          <a:solidFill>
            <a:srgbClr val="A4D65E"/>
          </a:solidFill>
          <a:ln>
            <a:noFill/>
          </a:ln>
        </p:spPr>
        <p:txBody>
          <a:bodyPr/>
          <a:lstStyle/>
          <a:p>
            <a:endParaRPr lang="en-US"/>
          </a:p>
        </p:txBody>
      </p:sp>
      <p:sp>
        <p:nvSpPr>
          <p:cNvPr id="848" name="s848"/>
          <p:cNvSpPr/>
          <p:nvPr/>
        </p:nvSpPr>
        <p:spPr>
          <a:xfrm rot="2700000">
            <a:off x="7277630" y="4921038"/>
            <a:ext cx="77000" cy="77000"/>
          </a:xfrm>
          <a:prstGeom prst="triangle">
            <a:avLst/>
          </a:prstGeom>
          <a:solidFill>
            <a:srgbClr val="A4D65E"/>
          </a:solidFill>
          <a:ln>
            <a:noFill/>
          </a:ln>
        </p:spPr>
        <p:txBody>
          <a:bodyPr/>
          <a:lstStyle/>
          <a:p>
            <a:endParaRPr lang="en-US"/>
          </a:p>
        </p:txBody>
      </p:sp>
      <p:sp>
        <p:nvSpPr>
          <p:cNvPr id="849" name="t849"/>
          <p:cNvSpPr/>
          <p:nvPr/>
        </p:nvSpPr>
        <p:spPr>
          <a:xfrm>
            <a:off x="7444830" y="4814338"/>
            <a:ext cx="1474000" cy="22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1144" b="1">
                <a:solidFill>
                  <a:srgbClr val="FFFFFF"/>
                </a:solidFill>
              </a:rPr>
              <a:t>Skalierbarkeit</a:t>
            </a:r>
          </a:p>
        </p:txBody>
      </p:sp>
      <p:sp>
        <p:nvSpPr>
          <p:cNvPr id="850" name="t850"/>
          <p:cNvSpPr/>
          <p:nvPr/>
        </p:nvSpPr>
        <p:spPr>
          <a:xfrm>
            <a:off x="7444830" y="5039838"/>
            <a:ext cx="1485000" cy="341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792">
                <a:solidFill>
                  <a:srgbClr val="C8D0D2"/>
                </a:solidFill>
              </a:rPr>
              <a:t>Integration, Automatisierung, kontinuierliche Verbesserung</a:t>
            </a:r>
          </a:p>
        </p:txBody>
      </p:sp>
      <p:sp>
        <p:nvSpPr>
          <p:cNvPr id="859" name="t859"/>
          <p:cNvSpPr/>
          <p:nvPr/>
        </p:nvSpPr>
        <p:spPr>
          <a:xfrm>
            <a:off x="475488" y="5672902"/>
            <a:ext cx="11240000" cy="300000"/>
          </a:xfrm>
          <a:prstGeom prst="rect">
            <a:avLst/>
          </a:prstGeom>
          <a:solidFill>
            <a:srgbClr val="FFFFFF">
              <a:alpha val="0"/>
            </a:srgbClr>
          </a:solidFill>
          <a:ln>
            <a:noFill/>
          </a:ln>
        </p:spPr>
        <p:txBody>
          <a:bodyPr wrap="square" lIns="0" tIns="0" rIns="0" bIns="0" rtlCol="0" anchor="ctr">
            <a:normAutofit/>
          </a:bodyPr>
          <a:lstStyle/>
          <a:p>
            <a:pPr marL="0" indent="0" algn="ctr">
              <a:buNone/>
            </a:pPr>
            <a:r>
              <a:rPr lang="en-US" sz="1440" b="1">
                <a:solidFill>
                  <a:srgbClr val="FFFFFF"/>
                </a:solidFill>
              </a:rPr>
              <a:t>Wähle </a:t>
            </a:r>
            <a:r>
              <a:rPr lang="en-US" sz="1440" b="1">
                <a:solidFill>
                  <a:srgbClr val="A4D65E"/>
                </a:solidFill>
              </a:rPr>
              <a:t>Fähigkeiten</a:t>
            </a:r>
            <a:r>
              <a:rPr lang="en-US" sz="1440" b="1">
                <a:solidFill>
                  <a:srgbClr val="FFFFFF"/>
                </a:solidFill>
              </a:rPr>
              <a:t>, nicht nur Tools.</a:t>
            </a:r>
          </a:p>
        </p:txBody>
      </p:sp>
      <p:sp>
        <p:nvSpPr>
          <p:cNvPr id="36" name="Shape 34"/>
          <p:cNvSpPr/>
          <p:nvPr/>
        </p:nvSpPr>
        <p:spPr>
          <a:xfrm>
            <a:off x="0" y="6199632"/>
            <a:ext cx="12191695" cy="658368"/>
          </a:xfrm>
          <a:prstGeom prst="rect">
            <a:avLst/>
          </a:prstGeom>
          <a:solidFill>
            <a:srgbClr val="F5F5F2"/>
          </a:solidFill>
          <a:ln w="12700">
            <a:solidFill>
              <a:srgbClr val="F5F5F2">
                <a:alpha val="0"/>
              </a:srgbClr>
            </a:solidFill>
            <a:prstDash val="solid"/>
          </a:ln>
        </p:spPr>
        <p:txBody>
          <a:bodyPr/>
          <a:lstStyle/>
          <a:p>
            <a:endParaRPr lang="de-DE"/>
          </a:p>
        </p:txBody>
      </p:sp>
      <p:sp>
        <p:nvSpPr>
          <p:cNvPr id="37" name="Shape 35"/>
          <p:cNvSpPr/>
          <p:nvPr/>
        </p:nvSpPr>
        <p:spPr>
          <a:xfrm>
            <a:off x="0" y="6163056"/>
            <a:ext cx="12191695" cy="0"/>
          </a:xfrm>
          <a:prstGeom prst="line">
            <a:avLst/>
          </a:prstGeom>
          <a:solidFill>
            <a:srgbClr val="FFFFFF">
              <a:alpha val="0"/>
            </a:srgbClr>
          </a:solidFill>
          <a:ln w="13970">
            <a:solidFill>
              <a:srgbClr val="86BC25">
                <a:alpha val="85000"/>
              </a:srgbClr>
            </a:solidFill>
            <a:prstDash val="solid"/>
          </a:ln>
        </p:spPr>
        <p:txBody>
          <a:bodyPr/>
          <a:lstStyle/>
          <a:p>
            <a:endParaRPr lang="de-DE"/>
          </a:p>
        </p:txBody>
      </p:sp>
      <p:sp>
        <p:nvSpPr>
          <p:cNvPr id="38" name="Text 36"/>
          <p:cNvSpPr/>
          <p:nvPr/>
        </p:nvSpPr>
        <p:spPr>
          <a:xfrm>
            <a:off x="566928" y="6428232"/>
            <a:ext cx="105156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09.07.2026</a:t>
            </a:r>
            <a:endParaRPr lang="en-US" sz="950"/>
          </a:p>
        </p:txBody>
      </p:sp>
      <p:sp>
        <p:nvSpPr>
          <p:cNvPr id="39" name="Shape 37"/>
          <p:cNvSpPr/>
          <p:nvPr/>
        </p:nvSpPr>
        <p:spPr>
          <a:xfrm>
            <a:off x="2592781"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40" name="Text 38"/>
          <p:cNvSpPr/>
          <p:nvPr/>
        </p:nvSpPr>
        <p:spPr>
          <a:xfrm>
            <a:off x="3567074" y="6428232"/>
            <a:ext cx="132588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09:00 – 09:30 Uhr</a:t>
            </a:r>
            <a:endParaRPr lang="en-US" sz="950"/>
          </a:p>
        </p:txBody>
      </p:sp>
      <p:sp>
        <p:nvSpPr>
          <p:cNvPr id="41" name="Shape 39"/>
          <p:cNvSpPr/>
          <p:nvPr/>
        </p:nvSpPr>
        <p:spPr>
          <a:xfrm>
            <a:off x="5867247"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42" name="Text 40"/>
          <p:cNvSpPr/>
          <p:nvPr/>
        </p:nvSpPr>
        <p:spPr>
          <a:xfrm>
            <a:off x="6841540" y="6336792"/>
            <a:ext cx="2560320" cy="329184"/>
          </a:xfrm>
          <a:prstGeom prst="rect">
            <a:avLst/>
          </a:prstGeom>
          <a:solidFill>
            <a:srgbClr val="FFFFFF">
              <a:alpha val="0"/>
            </a:srgbClr>
          </a:solidFill>
          <a:ln/>
        </p:spPr>
        <p:txBody>
          <a:bodyPr wrap="square" lIns="0" tIns="0" rIns="0" bIns="0" rtlCol="0" anchor="ctr">
            <a:normAutofit/>
          </a:bodyPr>
          <a:lstStyle/>
          <a:p>
            <a:pPr marL="0" indent="0" algn="ctr">
              <a:buNone/>
            </a:pPr>
            <a:r>
              <a:rPr lang="en-US" sz="880">
                <a:solidFill>
                  <a:srgbClr val="161A1D"/>
                </a:solidFill>
              </a:rPr>
              <a:t>IT-SICHERHEIT Webkonferenz</a:t>
            </a:r>
            <a:endParaRPr lang="en-US" sz="880"/>
          </a:p>
          <a:p>
            <a:pPr marL="0" indent="0" algn="ctr">
              <a:buNone/>
            </a:pPr>
            <a:r>
              <a:rPr lang="en-US" sz="880">
                <a:solidFill>
                  <a:srgbClr val="161A1D"/>
                </a:solidFill>
              </a:rPr>
              <a:t>Detection und Response mit MDR/XDR</a:t>
            </a:r>
            <a:endParaRPr lang="en-US" sz="880"/>
          </a:p>
        </p:txBody>
      </p:sp>
      <p:sp>
        <p:nvSpPr>
          <p:cNvPr id="43" name="Shape 41"/>
          <p:cNvSpPr/>
          <p:nvPr/>
        </p:nvSpPr>
        <p:spPr>
          <a:xfrm>
            <a:off x="10376153"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46" name="Text 44"/>
          <p:cNvSpPr/>
          <p:nvPr/>
        </p:nvSpPr>
        <p:spPr>
          <a:xfrm>
            <a:off x="11350446" y="6446520"/>
            <a:ext cx="274320" cy="164592"/>
          </a:xfrm>
          <a:prstGeom prst="rect">
            <a:avLst/>
          </a:prstGeom>
          <a:solidFill>
            <a:srgbClr val="FFFFFF">
              <a:alpha val="0"/>
            </a:srgbClr>
          </a:solidFill>
          <a:ln/>
        </p:spPr>
        <p:txBody>
          <a:bodyPr wrap="square" lIns="0" tIns="0" rIns="0" bIns="0" rtlCol="0" anchor="ctr"/>
          <a:lstStyle/>
          <a:p>
            <a:pPr marL="0" indent="0" algn="r">
              <a:buNone/>
            </a:pPr>
            <a:r>
              <a:rPr lang="en-US" sz="800">
                <a:solidFill>
                  <a:srgbClr val="6B7476"/>
                </a:solidFill>
              </a:rPr>
              <a:t>11</a:t>
            </a:r>
            <a:endParaRPr lang="en-US" sz="800"/>
          </a:p>
        </p:txBody>
      </p:sp>
      <p:sp>
        <p:nvSpPr>
          <p:cNvPr id="21" name="s851">
            <a:extLst>
              <a:ext uri="{FF2B5EF4-FFF2-40B4-BE49-F238E27FC236}">
                <a16:creationId xmlns:a16="http://schemas.microsoft.com/office/drawing/2014/main" id="{78DD3251-EBA7-C646-13B5-5F922AD826A6}"/>
              </a:ext>
            </a:extLst>
          </p:cNvPr>
          <p:cNvSpPr/>
          <p:nvPr/>
        </p:nvSpPr>
        <p:spPr>
          <a:xfrm>
            <a:off x="7181464" y="576072"/>
            <a:ext cx="4016512" cy="1429373"/>
          </a:xfrm>
          <a:prstGeom prst="roundRect">
            <a:avLst>
              <a:gd name="adj" fmla="val 5000"/>
            </a:avLst>
          </a:prstGeom>
          <a:solidFill>
            <a:srgbClr val="0E1A12"/>
          </a:solidFill>
          <a:ln w="11430">
            <a:solidFill>
              <a:srgbClr val="A4D65E">
                <a:alpha val="60000"/>
              </a:srgbClr>
            </a:solidFill>
          </a:ln>
          <a:effectLst>
            <a:glow rad="34000">
              <a:srgbClr val="86BC25">
                <a:alpha val="26000"/>
              </a:srgbClr>
            </a:glow>
          </a:effectLst>
        </p:spPr>
        <p:txBody>
          <a:bodyPr/>
          <a:lstStyle/>
          <a:p>
            <a:endParaRPr lang="en-US"/>
          </a:p>
        </p:txBody>
      </p:sp>
      <p:sp>
        <p:nvSpPr>
          <p:cNvPr id="23" name="s852">
            <a:extLst>
              <a:ext uri="{FF2B5EF4-FFF2-40B4-BE49-F238E27FC236}">
                <a16:creationId xmlns:a16="http://schemas.microsoft.com/office/drawing/2014/main" id="{9009448E-67EE-080C-AA37-7204D3FCB11B}"/>
              </a:ext>
            </a:extLst>
          </p:cNvPr>
          <p:cNvSpPr/>
          <p:nvPr/>
        </p:nvSpPr>
        <p:spPr>
          <a:xfrm>
            <a:off x="7225463" y="749000"/>
            <a:ext cx="45719" cy="1142145"/>
          </a:xfrm>
          <a:prstGeom prst="roundRect">
            <a:avLst>
              <a:gd name="adj" fmla="val 50000"/>
            </a:avLst>
          </a:prstGeom>
          <a:solidFill>
            <a:srgbClr val="A4D65E"/>
          </a:solidFill>
          <a:ln>
            <a:noFill/>
          </a:ln>
        </p:spPr>
        <p:txBody>
          <a:bodyPr/>
          <a:lstStyle/>
          <a:p>
            <a:endParaRPr lang="en-US"/>
          </a:p>
        </p:txBody>
      </p:sp>
      <p:sp>
        <p:nvSpPr>
          <p:cNvPr id="25" name="t853">
            <a:extLst>
              <a:ext uri="{FF2B5EF4-FFF2-40B4-BE49-F238E27FC236}">
                <a16:creationId xmlns:a16="http://schemas.microsoft.com/office/drawing/2014/main" id="{64E59C0C-56D5-69F7-AA39-C29CF8CBC2E9}"/>
              </a:ext>
            </a:extLst>
          </p:cNvPr>
          <p:cNvSpPr/>
          <p:nvPr/>
        </p:nvSpPr>
        <p:spPr>
          <a:xfrm>
            <a:off x="7381464" y="739000"/>
            <a:ext cx="600000" cy="420000"/>
          </a:xfrm>
          <a:prstGeom prst="rect">
            <a:avLst/>
          </a:prstGeom>
          <a:solidFill>
            <a:srgbClr val="FFFFFF">
              <a:alpha val="0"/>
            </a:srgbClr>
          </a:solidFill>
          <a:ln>
            <a:noFill/>
          </a:ln>
        </p:spPr>
        <p:txBody>
          <a:bodyPr wrap="square" lIns="0" tIns="0" rIns="0" bIns="0" rtlCol="0" anchor="t">
            <a:normAutofit fontScale="77500" lnSpcReduction="20000"/>
          </a:bodyPr>
          <a:lstStyle/>
          <a:p>
            <a:pPr marL="0" indent="0" algn="l">
              <a:buNone/>
            </a:pPr>
            <a:r>
              <a:rPr lang="en-US" sz="4200" b="1">
                <a:solidFill>
                  <a:srgbClr val="A4D65E"/>
                </a:solidFill>
              </a:rPr>
              <a:t>“</a:t>
            </a:r>
          </a:p>
        </p:txBody>
      </p:sp>
      <p:sp>
        <p:nvSpPr>
          <p:cNvPr id="27" name="t854">
            <a:extLst>
              <a:ext uri="{FF2B5EF4-FFF2-40B4-BE49-F238E27FC236}">
                <a16:creationId xmlns:a16="http://schemas.microsoft.com/office/drawing/2014/main" id="{7C87E1CC-E6AE-4A02-A1F9-34D158801DF4}"/>
              </a:ext>
            </a:extLst>
          </p:cNvPr>
          <p:cNvSpPr/>
          <p:nvPr/>
        </p:nvSpPr>
        <p:spPr>
          <a:xfrm>
            <a:off x="7761464" y="829000"/>
            <a:ext cx="3276512" cy="20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820" b="1" spc="110">
                <a:solidFill>
                  <a:srgbClr val="A4D65E"/>
                </a:solidFill>
              </a:rPr>
              <a:t>KERNFRAGE</a:t>
            </a:r>
          </a:p>
        </p:txBody>
      </p:sp>
      <p:sp>
        <p:nvSpPr>
          <p:cNvPr id="29" name="t855">
            <a:extLst>
              <a:ext uri="{FF2B5EF4-FFF2-40B4-BE49-F238E27FC236}">
                <a16:creationId xmlns:a16="http://schemas.microsoft.com/office/drawing/2014/main" id="{3238E220-9E3C-3F13-7F5A-FF2F637936BE}"/>
              </a:ext>
            </a:extLst>
          </p:cNvPr>
          <p:cNvSpPr/>
          <p:nvPr/>
        </p:nvSpPr>
        <p:spPr>
          <a:xfrm>
            <a:off x="7441464" y="1129000"/>
            <a:ext cx="3556512" cy="1360000"/>
          </a:xfrm>
          <a:prstGeom prst="rect">
            <a:avLst/>
          </a:prstGeom>
          <a:solidFill>
            <a:srgbClr val="FFFFFF">
              <a:alpha val="0"/>
            </a:srgbClr>
          </a:solidFill>
          <a:ln>
            <a:noFill/>
          </a:ln>
        </p:spPr>
        <p:txBody>
          <a:bodyPr wrap="square" lIns="0" tIns="0" rIns="0" bIns="0" rtlCol="0" anchor="t">
            <a:normAutofit/>
          </a:bodyPr>
          <a:lstStyle/>
          <a:p>
            <a:pPr marL="0" indent="0" algn="l" rtl="0" eaLnBrk="1" latinLnBrk="0" hangingPunct="1">
              <a:buNone/>
            </a:pPr>
            <a:r>
              <a:rPr lang="en-US" sz="1200" b="1" kern="1200">
                <a:solidFill>
                  <a:srgbClr val="FFFFFF"/>
                </a:solidFill>
                <a:effectLst/>
                <a:latin typeface="Aptos" panose="020B0004020202020204" pitchFamily="34" charset="0"/>
                <a:ea typeface="+mn-ea"/>
                <a:cs typeface="+mn-cs"/>
              </a:rPr>
              <a:t>Erzeugt die Lösung nur </a:t>
            </a:r>
            <a:r>
              <a:rPr lang="en-US" sz="1200" b="1" kern="1200">
                <a:solidFill>
                  <a:srgbClr val="8D999C"/>
                </a:solidFill>
                <a:effectLst/>
                <a:latin typeface="Aptos" panose="020B0004020202020204" pitchFamily="34" charset="0"/>
                <a:ea typeface="+mn-ea"/>
                <a:cs typeface="+mn-cs"/>
              </a:rPr>
              <a:t>Alerts</a:t>
            </a:r>
            <a:r>
              <a:rPr lang="en-US" sz="1200" b="1" kern="1200">
                <a:solidFill>
                  <a:srgbClr val="FFFFFF"/>
                </a:solidFill>
                <a:effectLst/>
                <a:latin typeface="Aptos" panose="020B0004020202020204" pitchFamily="34" charset="0"/>
                <a:ea typeface="+mn-ea"/>
                <a:cs typeface="+mn-cs"/>
              </a:rPr>
              <a:t> — oder hilft sie uns, </a:t>
            </a:r>
            <a:r>
              <a:rPr lang="en-US" sz="1200" b="1" kern="1200">
                <a:solidFill>
                  <a:srgbClr val="A4D65E"/>
                </a:solidFill>
                <a:effectLst/>
                <a:latin typeface="Aptos" panose="020B0004020202020204" pitchFamily="34" charset="0"/>
                <a:ea typeface="+mn-ea"/>
                <a:cs typeface="+mn-cs"/>
              </a:rPr>
              <a:t>bessere Entscheidungen</a:t>
            </a:r>
            <a:r>
              <a:rPr lang="en-US" sz="1200" b="1" kern="1200">
                <a:solidFill>
                  <a:srgbClr val="FFFFFF"/>
                </a:solidFill>
                <a:effectLst/>
                <a:latin typeface="Aptos" panose="020B0004020202020204" pitchFamily="34" charset="0"/>
                <a:ea typeface="+mn-ea"/>
                <a:cs typeface="+mn-cs"/>
              </a:rPr>
              <a:t> zu treffen und </a:t>
            </a:r>
            <a:r>
              <a:rPr lang="en-US" sz="1200" b="1" kern="1200">
                <a:solidFill>
                  <a:srgbClr val="A4D65E"/>
                </a:solidFill>
                <a:effectLst/>
                <a:latin typeface="Aptos" panose="020B0004020202020204" pitchFamily="34" charset="0"/>
                <a:ea typeface="+mn-ea"/>
                <a:cs typeface="+mn-cs"/>
              </a:rPr>
              <a:t>schneller zu reagieren</a:t>
            </a:r>
            <a:r>
              <a:rPr lang="en-US" sz="1200" b="1" kern="1200">
                <a:solidFill>
                  <a:srgbClr val="FFFFFF"/>
                </a:solidFill>
                <a:effectLst/>
                <a:latin typeface="Aptos" panose="020B0004020202020204" pitchFamily="34" charset="0"/>
                <a:ea typeface="+mn-ea"/>
                <a:cs typeface="+mn-cs"/>
              </a:rPr>
              <a:t>?</a:t>
            </a:r>
            <a:endParaRPr lang="de-DE" sz="1200">
              <a:effectLst/>
            </a:endParaRPr>
          </a:p>
        </p:txBody>
      </p:sp>
      <p:cxnSp>
        <p:nvCxnSpPr>
          <p:cNvPr id="33" name="c874">
            <a:extLst>
              <a:ext uri="{FF2B5EF4-FFF2-40B4-BE49-F238E27FC236}">
                <a16:creationId xmlns:a16="http://schemas.microsoft.com/office/drawing/2014/main" id="{42CFC789-A6C2-6BF1-A3C9-DA10FBB76969}"/>
              </a:ext>
            </a:extLst>
          </p:cNvPr>
          <p:cNvCxnSpPr/>
          <p:nvPr/>
        </p:nvCxnSpPr>
        <p:spPr>
          <a:xfrm>
            <a:off x="5156000" y="5594301"/>
            <a:ext cx="1880000" cy="0"/>
          </a:xfrm>
          <a:prstGeom prst="line">
            <a:avLst/>
          </a:prstGeom>
          <a:ln w="12700">
            <a:solidFill>
              <a:srgbClr val="A4D65E">
                <a:alpha val="70000"/>
              </a:srgbClr>
            </a:solidFill>
          </a:ln>
        </p:spPr>
      </p:cxnSp>
      <p:sp>
        <p:nvSpPr>
          <p:cNvPr id="34" name="s875">
            <a:extLst>
              <a:ext uri="{FF2B5EF4-FFF2-40B4-BE49-F238E27FC236}">
                <a16:creationId xmlns:a16="http://schemas.microsoft.com/office/drawing/2014/main" id="{6BED6FB9-91DF-6DA4-0484-03654433BD53}"/>
              </a:ext>
            </a:extLst>
          </p:cNvPr>
          <p:cNvSpPr/>
          <p:nvPr/>
        </p:nvSpPr>
        <p:spPr>
          <a:xfrm>
            <a:off x="5126000" y="5564301"/>
            <a:ext cx="60000" cy="60000"/>
          </a:xfrm>
          <a:prstGeom prst="ellipse">
            <a:avLst/>
          </a:prstGeom>
          <a:solidFill>
            <a:srgbClr val="A4D65E"/>
          </a:solidFill>
          <a:ln>
            <a:noFill/>
          </a:ln>
          <a:effectLst>
            <a:glow rad="22000">
              <a:srgbClr val="86BC25">
                <a:alpha val="50000"/>
              </a:srgbClr>
            </a:glow>
          </a:effectLst>
        </p:spPr>
        <p:txBody>
          <a:bodyPr/>
          <a:lstStyle/>
          <a:p>
            <a:endParaRPr lang="en-US"/>
          </a:p>
        </p:txBody>
      </p:sp>
      <p:sp>
        <p:nvSpPr>
          <p:cNvPr id="35" name="s876">
            <a:extLst>
              <a:ext uri="{FF2B5EF4-FFF2-40B4-BE49-F238E27FC236}">
                <a16:creationId xmlns:a16="http://schemas.microsoft.com/office/drawing/2014/main" id="{15613238-01B2-8B4C-A853-94E176F76F1F}"/>
              </a:ext>
            </a:extLst>
          </p:cNvPr>
          <p:cNvSpPr/>
          <p:nvPr/>
        </p:nvSpPr>
        <p:spPr>
          <a:xfrm>
            <a:off x="7006000" y="5564301"/>
            <a:ext cx="60000" cy="60000"/>
          </a:xfrm>
          <a:prstGeom prst="ellipse">
            <a:avLst/>
          </a:prstGeom>
          <a:solidFill>
            <a:srgbClr val="A4D65E"/>
          </a:solidFill>
          <a:ln>
            <a:noFill/>
          </a:ln>
          <a:effectLst>
            <a:glow rad="22000">
              <a:srgbClr val="86BC25">
                <a:alpha val="50000"/>
              </a:srgbClr>
            </a:glow>
          </a:effectLst>
        </p:spPr>
        <p:txBody>
          <a:bodyPr/>
          <a:lstStyle/>
          <a:p>
            <a:endParaRPr lang="en-US"/>
          </a:p>
        </p:txBody>
      </p:sp>
      <p:sp>
        <p:nvSpPr>
          <p:cNvPr id="48" name="Accent 1000">
            <a:extLst>
              <a:ext uri="{FF2B5EF4-FFF2-40B4-BE49-F238E27FC236}">
                <a16:creationId xmlns:a16="http://schemas.microsoft.com/office/drawing/2014/main" id="{13A2DAD5-1CDC-C9A4-3DD3-E3B9B0F63AEE}"/>
              </a:ext>
            </a:extLst>
          </p:cNvPr>
          <p:cNvSpPr/>
          <p:nvPr/>
        </p:nvSpPr>
        <p:spPr>
          <a:xfrm>
            <a:off x="11141667" y="2316678"/>
            <a:ext cx="787500" cy="702000"/>
          </a:xfrm>
          <a:prstGeom prst="hexagon">
            <a:avLst/>
          </a:prstGeom>
          <a:noFill/>
          <a:ln w="9525">
            <a:solidFill>
              <a:srgbClr val="86BC25">
                <a:alpha val="22400"/>
              </a:srgbClr>
            </a:solidFill>
          </a:ln>
        </p:spPr>
        <p:txBody>
          <a:bodyPr/>
          <a:lstStyle/>
          <a:p>
            <a:endParaRPr lang="de-DE"/>
          </a:p>
        </p:txBody>
      </p:sp>
      <p:sp>
        <p:nvSpPr>
          <p:cNvPr id="50" name="Accent 1001">
            <a:extLst>
              <a:ext uri="{FF2B5EF4-FFF2-40B4-BE49-F238E27FC236}">
                <a16:creationId xmlns:a16="http://schemas.microsoft.com/office/drawing/2014/main" id="{8EB56CAC-4B8A-C528-09DD-D31AB0A11DC2}"/>
              </a:ext>
            </a:extLst>
          </p:cNvPr>
          <p:cNvSpPr/>
          <p:nvPr/>
        </p:nvSpPr>
        <p:spPr>
          <a:xfrm rot="1200000">
            <a:off x="10518417" y="2937678"/>
            <a:ext cx="504000" cy="450000"/>
          </a:xfrm>
          <a:prstGeom prst="hexagon">
            <a:avLst/>
          </a:prstGeom>
          <a:noFill/>
          <a:ln w="9525">
            <a:solidFill>
              <a:srgbClr val="86BC25">
                <a:alpha val="15399"/>
              </a:srgbClr>
            </a:solidFill>
          </a:ln>
        </p:spPr>
        <p:txBody>
          <a:bodyPr/>
          <a:lstStyle/>
          <a:p>
            <a:endParaRPr lang="de-DE"/>
          </a:p>
        </p:txBody>
      </p:sp>
      <p:sp>
        <p:nvSpPr>
          <p:cNvPr id="52" name="Accent 1002">
            <a:extLst>
              <a:ext uri="{FF2B5EF4-FFF2-40B4-BE49-F238E27FC236}">
                <a16:creationId xmlns:a16="http://schemas.microsoft.com/office/drawing/2014/main" id="{463E3832-83AC-6C49-A940-F2EE377904D3}"/>
              </a:ext>
            </a:extLst>
          </p:cNvPr>
          <p:cNvSpPr/>
          <p:nvPr/>
        </p:nvSpPr>
        <p:spPr>
          <a:xfrm>
            <a:off x="11107917" y="2891328"/>
            <a:ext cx="135000" cy="119700"/>
          </a:xfrm>
          <a:prstGeom prst="hexagon">
            <a:avLst/>
          </a:prstGeom>
          <a:solidFill>
            <a:srgbClr val="0E1C1B"/>
          </a:solidFill>
          <a:ln w="9525">
            <a:solidFill>
              <a:srgbClr val="86BC25">
                <a:alpha val="84000"/>
              </a:srgbClr>
            </a:solidFill>
          </a:ln>
        </p:spPr>
        <p:txBody>
          <a:bodyPr/>
          <a:lstStyle/>
          <a:p>
            <a:endParaRPr lang="de-DE"/>
          </a:p>
        </p:txBody>
      </p:sp>
      <p:sp>
        <p:nvSpPr>
          <p:cNvPr id="54" name="Accent 1003">
            <a:extLst>
              <a:ext uri="{FF2B5EF4-FFF2-40B4-BE49-F238E27FC236}">
                <a16:creationId xmlns:a16="http://schemas.microsoft.com/office/drawing/2014/main" id="{98002939-474E-4253-4D85-C9CE535F0130}"/>
              </a:ext>
            </a:extLst>
          </p:cNvPr>
          <p:cNvSpPr/>
          <p:nvPr/>
        </p:nvSpPr>
        <p:spPr>
          <a:xfrm>
            <a:off x="11159667" y="2935428"/>
            <a:ext cx="31500" cy="31500"/>
          </a:xfrm>
          <a:prstGeom prst="ellipse">
            <a:avLst/>
          </a:prstGeom>
          <a:solidFill>
            <a:srgbClr val="86BC25">
              <a:alpha val="100000"/>
            </a:srgbClr>
          </a:solidFill>
          <a:ln>
            <a:noFill/>
          </a:ln>
        </p:spPr>
        <p:txBody>
          <a:bodyPr/>
          <a:lstStyle/>
          <a:p>
            <a:endParaRPr lang="de-DE"/>
          </a:p>
        </p:txBody>
      </p:sp>
      <p:sp>
        <p:nvSpPr>
          <p:cNvPr id="56" name="Accent 1004">
            <a:extLst>
              <a:ext uri="{FF2B5EF4-FFF2-40B4-BE49-F238E27FC236}">
                <a16:creationId xmlns:a16="http://schemas.microsoft.com/office/drawing/2014/main" id="{97BFA81F-78E7-BE64-DD00-B627880EA0F0}"/>
              </a:ext>
            </a:extLst>
          </p:cNvPr>
          <p:cNvSpPr/>
          <p:nvPr/>
        </p:nvSpPr>
        <p:spPr>
          <a:xfrm>
            <a:off x="10486917" y="2789178"/>
            <a:ext cx="27000" cy="27000"/>
          </a:xfrm>
          <a:prstGeom prst="ellipse">
            <a:avLst/>
          </a:prstGeom>
          <a:solidFill>
            <a:srgbClr val="86BC25">
              <a:alpha val="77000"/>
            </a:srgbClr>
          </a:solidFill>
          <a:ln>
            <a:noFill/>
          </a:ln>
        </p:spPr>
        <p:txBody>
          <a:bodyPr/>
          <a:lstStyle/>
          <a:p>
            <a:endParaRPr lang="de-DE"/>
          </a:p>
        </p:txBody>
      </p:sp>
      <p:sp>
        <p:nvSpPr>
          <p:cNvPr id="58" name="Accent 1005">
            <a:extLst>
              <a:ext uri="{FF2B5EF4-FFF2-40B4-BE49-F238E27FC236}">
                <a16:creationId xmlns:a16="http://schemas.microsoft.com/office/drawing/2014/main" id="{1A4B1569-8BAA-9236-4B19-F43F53A19F18}"/>
              </a:ext>
            </a:extLst>
          </p:cNvPr>
          <p:cNvSpPr/>
          <p:nvPr/>
        </p:nvSpPr>
        <p:spPr>
          <a:xfrm>
            <a:off x="11838042" y="2925303"/>
            <a:ext cx="24750" cy="24750"/>
          </a:xfrm>
          <a:prstGeom prst="ellipse">
            <a:avLst/>
          </a:prstGeom>
          <a:solidFill>
            <a:srgbClr val="86BC25">
              <a:alpha val="70000"/>
            </a:srgbClr>
          </a:solidFill>
          <a:ln>
            <a:noFill/>
          </a:ln>
        </p:spPr>
        <p:txBody>
          <a:bodyPr/>
          <a:lstStyle/>
          <a:p>
            <a:endParaRPr lang="de-DE"/>
          </a:p>
        </p:txBody>
      </p:sp>
      <p:sp>
        <p:nvSpPr>
          <p:cNvPr id="60" name="Accent 1010">
            <a:extLst>
              <a:ext uri="{FF2B5EF4-FFF2-40B4-BE49-F238E27FC236}">
                <a16:creationId xmlns:a16="http://schemas.microsoft.com/office/drawing/2014/main" id="{B29CCE0A-06A9-C276-9FB5-9C569D541A1C}"/>
              </a:ext>
            </a:extLst>
          </p:cNvPr>
          <p:cNvSpPr/>
          <p:nvPr/>
        </p:nvSpPr>
        <p:spPr>
          <a:xfrm>
            <a:off x="9866742" y="2268977"/>
            <a:ext cx="490000" cy="436800"/>
          </a:xfrm>
          <a:prstGeom prst="hexagon">
            <a:avLst/>
          </a:prstGeom>
          <a:noFill/>
          <a:ln w="9525">
            <a:solidFill>
              <a:srgbClr val="86BC25">
                <a:alpha val="22400"/>
              </a:srgbClr>
            </a:solidFill>
          </a:ln>
        </p:spPr>
        <p:txBody>
          <a:bodyPr/>
          <a:lstStyle/>
          <a:p>
            <a:endParaRPr lang="de-DE"/>
          </a:p>
        </p:txBody>
      </p:sp>
      <p:sp>
        <p:nvSpPr>
          <p:cNvPr id="62" name="Accent 1011">
            <a:extLst>
              <a:ext uri="{FF2B5EF4-FFF2-40B4-BE49-F238E27FC236}">
                <a16:creationId xmlns:a16="http://schemas.microsoft.com/office/drawing/2014/main" id="{7776455C-8111-6E35-4160-F5062827A459}"/>
              </a:ext>
            </a:extLst>
          </p:cNvPr>
          <p:cNvSpPr/>
          <p:nvPr/>
        </p:nvSpPr>
        <p:spPr>
          <a:xfrm rot="1200000">
            <a:off x="9478942" y="2655378"/>
            <a:ext cx="313600" cy="280000"/>
          </a:xfrm>
          <a:prstGeom prst="hexagon">
            <a:avLst/>
          </a:prstGeom>
          <a:noFill/>
          <a:ln w="9525">
            <a:solidFill>
              <a:srgbClr val="86BC25">
                <a:alpha val="15399"/>
              </a:srgbClr>
            </a:solidFill>
          </a:ln>
        </p:spPr>
        <p:txBody>
          <a:bodyPr/>
          <a:lstStyle/>
          <a:p>
            <a:endParaRPr lang="de-DE"/>
          </a:p>
        </p:txBody>
      </p:sp>
      <p:sp>
        <p:nvSpPr>
          <p:cNvPr id="768" name="Accent 1012">
            <a:extLst>
              <a:ext uri="{FF2B5EF4-FFF2-40B4-BE49-F238E27FC236}">
                <a16:creationId xmlns:a16="http://schemas.microsoft.com/office/drawing/2014/main" id="{C4BF8BB0-968C-5B7A-7E3C-97603BC7B020}"/>
              </a:ext>
            </a:extLst>
          </p:cNvPr>
          <p:cNvSpPr/>
          <p:nvPr/>
        </p:nvSpPr>
        <p:spPr>
          <a:xfrm>
            <a:off x="9845742" y="2626538"/>
            <a:ext cx="84000" cy="74480"/>
          </a:xfrm>
          <a:prstGeom prst="hexagon">
            <a:avLst/>
          </a:prstGeom>
          <a:solidFill>
            <a:srgbClr val="0E1C1B"/>
          </a:solidFill>
          <a:ln w="9525">
            <a:solidFill>
              <a:srgbClr val="86BC25">
                <a:alpha val="84000"/>
              </a:srgbClr>
            </a:solidFill>
          </a:ln>
        </p:spPr>
        <p:txBody>
          <a:bodyPr/>
          <a:lstStyle/>
          <a:p>
            <a:endParaRPr lang="de-DE"/>
          </a:p>
        </p:txBody>
      </p:sp>
      <p:sp>
        <p:nvSpPr>
          <p:cNvPr id="770" name="Accent 1013">
            <a:extLst>
              <a:ext uri="{FF2B5EF4-FFF2-40B4-BE49-F238E27FC236}">
                <a16:creationId xmlns:a16="http://schemas.microsoft.com/office/drawing/2014/main" id="{E6B30F28-52EA-9CD6-4F9B-E32D9AC63E0A}"/>
              </a:ext>
            </a:extLst>
          </p:cNvPr>
          <p:cNvSpPr/>
          <p:nvPr/>
        </p:nvSpPr>
        <p:spPr>
          <a:xfrm>
            <a:off x="9877942" y="2653978"/>
            <a:ext cx="19600" cy="19600"/>
          </a:xfrm>
          <a:prstGeom prst="ellipse">
            <a:avLst/>
          </a:prstGeom>
          <a:solidFill>
            <a:srgbClr val="86BC25">
              <a:alpha val="100000"/>
            </a:srgbClr>
          </a:solidFill>
          <a:ln>
            <a:noFill/>
          </a:ln>
        </p:spPr>
        <p:txBody>
          <a:bodyPr/>
          <a:lstStyle/>
          <a:p>
            <a:endParaRPr lang="de-DE"/>
          </a:p>
        </p:txBody>
      </p:sp>
      <p:sp>
        <p:nvSpPr>
          <p:cNvPr id="772" name="Accent 1014">
            <a:extLst>
              <a:ext uri="{FF2B5EF4-FFF2-40B4-BE49-F238E27FC236}">
                <a16:creationId xmlns:a16="http://schemas.microsoft.com/office/drawing/2014/main" id="{EB990C9D-F9D4-18EB-FB17-6C734E11F0C6}"/>
              </a:ext>
            </a:extLst>
          </p:cNvPr>
          <p:cNvSpPr/>
          <p:nvPr/>
        </p:nvSpPr>
        <p:spPr>
          <a:xfrm>
            <a:off x="9459342" y="2562978"/>
            <a:ext cx="16800" cy="16800"/>
          </a:xfrm>
          <a:prstGeom prst="ellipse">
            <a:avLst/>
          </a:prstGeom>
          <a:solidFill>
            <a:srgbClr val="86BC25">
              <a:alpha val="77000"/>
            </a:srgbClr>
          </a:solidFill>
          <a:ln>
            <a:noFill/>
          </a:ln>
        </p:spPr>
        <p:txBody>
          <a:bodyPr/>
          <a:lstStyle/>
          <a:p>
            <a:endParaRPr lang="de-DE"/>
          </a:p>
        </p:txBody>
      </p:sp>
      <p:sp>
        <p:nvSpPr>
          <p:cNvPr id="774" name="Accent 1015">
            <a:extLst>
              <a:ext uri="{FF2B5EF4-FFF2-40B4-BE49-F238E27FC236}">
                <a16:creationId xmlns:a16="http://schemas.microsoft.com/office/drawing/2014/main" id="{55126B74-5E78-96D6-4D91-71393A462D9D}"/>
              </a:ext>
            </a:extLst>
          </p:cNvPr>
          <p:cNvSpPr/>
          <p:nvPr/>
        </p:nvSpPr>
        <p:spPr>
          <a:xfrm>
            <a:off x="10300042" y="2647678"/>
            <a:ext cx="15400" cy="15400"/>
          </a:xfrm>
          <a:prstGeom prst="ellipse">
            <a:avLst/>
          </a:prstGeom>
          <a:solidFill>
            <a:srgbClr val="86BC25">
              <a:alpha val="70000"/>
            </a:srgbClr>
          </a:solidFill>
          <a:ln>
            <a:noFill/>
          </a:ln>
        </p:spPr>
        <p:txBody>
          <a:bodyPr/>
          <a:lstStyle/>
          <a:p>
            <a:endParaRPr lang="de-DE"/>
          </a:p>
        </p:txBody>
      </p:sp>
      <p:sp>
        <p:nvSpPr>
          <p:cNvPr id="776" name="Accent 1000">
            <a:extLst>
              <a:ext uri="{FF2B5EF4-FFF2-40B4-BE49-F238E27FC236}">
                <a16:creationId xmlns:a16="http://schemas.microsoft.com/office/drawing/2014/main" id="{7800FCFC-10D1-54BC-33EF-41096DC6A405}"/>
              </a:ext>
            </a:extLst>
          </p:cNvPr>
          <p:cNvSpPr/>
          <p:nvPr/>
        </p:nvSpPr>
        <p:spPr>
          <a:xfrm>
            <a:off x="1874204" y="4751096"/>
            <a:ext cx="787500" cy="702000"/>
          </a:xfrm>
          <a:prstGeom prst="hexagon">
            <a:avLst/>
          </a:prstGeom>
          <a:noFill/>
          <a:ln w="9525">
            <a:solidFill>
              <a:srgbClr val="86BC25">
                <a:alpha val="22400"/>
              </a:srgbClr>
            </a:solidFill>
          </a:ln>
        </p:spPr>
        <p:txBody>
          <a:bodyPr/>
          <a:lstStyle/>
          <a:p>
            <a:endParaRPr lang="de-DE"/>
          </a:p>
        </p:txBody>
      </p:sp>
      <p:sp>
        <p:nvSpPr>
          <p:cNvPr id="778" name="Accent 1001">
            <a:extLst>
              <a:ext uri="{FF2B5EF4-FFF2-40B4-BE49-F238E27FC236}">
                <a16:creationId xmlns:a16="http://schemas.microsoft.com/office/drawing/2014/main" id="{12483CCC-653B-3EF7-2B6C-230D71E43A56}"/>
              </a:ext>
            </a:extLst>
          </p:cNvPr>
          <p:cNvSpPr/>
          <p:nvPr/>
        </p:nvSpPr>
        <p:spPr>
          <a:xfrm rot="1200000">
            <a:off x="1250954" y="5372096"/>
            <a:ext cx="504000" cy="450000"/>
          </a:xfrm>
          <a:prstGeom prst="hexagon">
            <a:avLst/>
          </a:prstGeom>
          <a:noFill/>
          <a:ln w="9525">
            <a:solidFill>
              <a:srgbClr val="86BC25">
                <a:alpha val="15399"/>
              </a:srgbClr>
            </a:solidFill>
          </a:ln>
        </p:spPr>
        <p:txBody>
          <a:bodyPr/>
          <a:lstStyle/>
          <a:p>
            <a:endParaRPr lang="de-DE"/>
          </a:p>
        </p:txBody>
      </p:sp>
      <p:sp>
        <p:nvSpPr>
          <p:cNvPr id="780" name="Accent 1002">
            <a:extLst>
              <a:ext uri="{FF2B5EF4-FFF2-40B4-BE49-F238E27FC236}">
                <a16:creationId xmlns:a16="http://schemas.microsoft.com/office/drawing/2014/main" id="{5A829F28-E150-8E9E-FB96-8C1985600C93}"/>
              </a:ext>
            </a:extLst>
          </p:cNvPr>
          <p:cNvSpPr/>
          <p:nvPr/>
        </p:nvSpPr>
        <p:spPr>
          <a:xfrm>
            <a:off x="1840454" y="5325746"/>
            <a:ext cx="135000" cy="119700"/>
          </a:xfrm>
          <a:prstGeom prst="hexagon">
            <a:avLst/>
          </a:prstGeom>
          <a:solidFill>
            <a:srgbClr val="0E1C1B"/>
          </a:solidFill>
          <a:ln w="9525">
            <a:solidFill>
              <a:srgbClr val="86BC25">
                <a:alpha val="84000"/>
              </a:srgbClr>
            </a:solidFill>
          </a:ln>
        </p:spPr>
        <p:txBody>
          <a:bodyPr/>
          <a:lstStyle/>
          <a:p>
            <a:endParaRPr lang="de-DE"/>
          </a:p>
        </p:txBody>
      </p:sp>
      <p:sp>
        <p:nvSpPr>
          <p:cNvPr id="782" name="Accent 1003">
            <a:extLst>
              <a:ext uri="{FF2B5EF4-FFF2-40B4-BE49-F238E27FC236}">
                <a16:creationId xmlns:a16="http://schemas.microsoft.com/office/drawing/2014/main" id="{E868CAEE-298F-BDB3-0B22-37D1B168B86C}"/>
              </a:ext>
            </a:extLst>
          </p:cNvPr>
          <p:cNvSpPr/>
          <p:nvPr/>
        </p:nvSpPr>
        <p:spPr>
          <a:xfrm>
            <a:off x="1892204" y="5369846"/>
            <a:ext cx="31500" cy="31500"/>
          </a:xfrm>
          <a:prstGeom prst="ellipse">
            <a:avLst/>
          </a:prstGeom>
          <a:solidFill>
            <a:srgbClr val="86BC25">
              <a:alpha val="100000"/>
            </a:srgbClr>
          </a:solidFill>
          <a:ln>
            <a:noFill/>
          </a:ln>
        </p:spPr>
        <p:txBody>
          <a:bodyPr/>
          <a:lstStyle/>
          <a:p>
            <a:endParaRPr lang="de-DE"/>
          </a:p>
        </p:txBody>
      </p:sp>
      <p:sp>
        <p:nvSpPr>
          <p:cNvPr id="784" name="Accent 1004">
            <a:extLst>
              <a:ext uri="{FF2B5EF4-FFF2-40B4-BE49-F238E27FC236}">
                <a16:creationId xmlns:a16="http://schemas.microsoft.com/office/drawing/2014/main" id="{F9C1C4E2-D2F0-52BA-D47F-8B299E74A638}"/>
              </a:ext>
            </a:extLst>
          </p:cNvPr>
          <p:cNvSpPr/>
          <p:nvPr/>
        </p:nvSpPr>
        <p:spPr>
          <a:xfrm>
            <a:off x="1219454" y="5223596"/>
            <a:ext cx="27000" cy="27000"/>
          </a:xfrm>
          <a:prstGeom prst="ellipse">
            <a:avLst/>
          </a:prstGeom>
          <a:solidFill>
            <a:srgbClr val="86BC25">
              <a:alpha val="77000"/>
            </a:srgbClr>
          </a:solidFill>
          <a:ln>
            <a:noFill/>
          </a:ln>
        </p:spPr>
        <p:txBody>
          <a:bodyPr/>
          <a:lstStyle/>
          <a:p>
            <a:endParaRPr lang="de-DE"/>
          </a:p>
        </p:txBody>
      </p:sp>
      <p:sp>
        <p:nvSpPr>
          <p:cNvPr id="786" name="Accent 1005">
            <a:extLst>
              <a:ext uri="{FF2B5EF4-FFF2-40B4-BE49-F238E27FC236}">
                <a16:creationId xmlns:a16="http://schemas.microsoft.com/office/drawing/2014/main" id="{8FF5FA05-B32A-F97F-B069-A02577A170C0}"/>
              </a:ext>
            </a:extLst>
          </p:cNvPr>
          <p:cNvSpPr/>
          <p:nvPr/>
        </p:nvSpPr>
        <p:spPr>
          <a:xfrm>
            <a:off x="2570579" y="5359721"/>
            <a:ext cx="24750" cy="24750"/>
          </a:xfrm>
          <a:prstGeom prst="ellipse">
            <a:avLst/>
          </a:prstGeom>
          <a:solidFill>
            <a:srgbClr val="86BC25">
              <a:alpha val="70000"/>
            </a:srgbClr>
          </a:solidFill>
          <a:ln>
            <a:noFill/>
          </a:ln>
        </p:spPr>
        <p:txBody>
          <a:bodyPr/>
          <a:lstStyle/>
          <a:p>
            <a:endParaRPr lang="de-DE"/>
          </a:p>
        </p:txBody>
      </p:sp>
      <p:sp>
        <p:nvSpPr>
          <p:cNvPr id="788" name="Accent 1010">
            <a:extLst>
              <a:ext uri="{FF2B5EF4-FFF2-40B4-BE49-F238E27FC236}">
                <a16:creationId xmlns:a16="http://schemas.microsoft.com/office/drawing/2014/main" id="{8DB7941A-B865-B655-9CDE-E88B53FB2391}"/>
              </a:ext>
            </a:extLst>
          </p:cNvPr>
          <p:cNvSpPr/>
          <p:nvPr/>
        </p:nvSpPr>
        <p:spPr>
          <a:xfrm>
            <a:off x="599279" y="4703395"/>
            <a:ext cx="490000" cy="436800"/>
          </a:xfrm>
          <a:prstGeom prst="hexagon">
            <a:avLst/>
          </a:prstGeom>
          <a:noFill/>
          <a:ln w="9525">
            <a:solidFill>
              <a:srgbClr val="86BC25">
                <a:alpha val="22400"/>
              </a:srgbClr>
            </a:solidFill>
          </a:ln>
        </p:spPr>
        <p:txBody>
          <a:bodyPr/>
          <a:lstStyle/>
          <a:p>
            <a:endParaRPr lang="de-DE"/>
          </a:p>
        </p:txBody>
      </p:sp>
      <p:sp>
        <p:nvSpPr>
          <p:cNvPr id="790" name="Accent 1011">
            <a:extLst>
              <a:ext uri="{FF2B5EF4-FFF2-40B4-BE49-F238E27FC236}">
                <a16:creationId xmlns:a16="http://schemas.microsoft.com/office/drawing/2014/main" id="{6414C47B-5064-3550-55B4-DF6838102300}"/>
              </a:ext>
            </a:extLst>
          </p:cNvPr>
          <p:cNvSpPr/>
          <p:nvPr/>
        </p:nvSpPr>
        <p:spPr>
          <a:xfrm rot="1200000">
            <a:off x="211479" y="5089796"/>
            <a:ext cx="313600" cy="280000"/>
          </a:xfrm>
          <a:prstGeom prst="hexagon">
            <a:avLst/>
          </a:prstGeom>
          <a:noFill/>
          <a:ln w="9525">
            <a:solidFill>
              <a:srgbClr val="86BC25">
                <a:alpha val="15399"/>
              </a:srgbClr>
            </a:solidFill>
          </a:ln>
        </p:spPr>
        <p:txBody>
          <a:bodyPr/>
          <a:lstStyle/>
          <a:p>
            <a:endParaRPr lang="de-DE"/>
          </a:p>
        </p:txBody>
      </p:sp>
      <p:sp>
        <p:nvSpPr>
          <p:cNvPr id="792" name="Accent 1012">
            <a:extLst>
              <a:ext uri="{FF2B5EF4-FFF2-40B4-BE49-F238E27FC236}">
                <a16:creationId xmlns:a16="http://schemas.microsoft.com/office/drawing/2014/main" id="{CA132689-8058-4BF4-F93B-575AD40F8C3C}"/>
              </a:ext>
            </a:extLst>
          </p:cNvPr>
          <p:cNvSpPr/>
          <p:nvPr/>
        </p:nvSpPr>
        <p:spPr>
          <a:xfrm>
            <a:off x="578279" y="5060956"/>
            <a:ext cx="84000" cy="74480"/>
          </a:xfrm>
          <a:prstGeom prst="hexagon">
            <a:avLst/>
          </a:prstGeom>
          <a:solidFill>
            <a:srgbClr val="0E1C1B"/>
          </a:solidFill>
          <a:ln w="9525">
            <a:solidFill>
              <a:srgbClr val="86BC25">
                <a:alpha val="84000"/>
              </a:srgbClr>
            </a:solidFill>
          </a:ln>
        </p:spPr>
        <p:txBody>
          <a:bodyPr/>
          <a:lstStyle/>
          <a:p>
            <a:endParaRPr lang="de-DE"/>
          </a:p>
        </p:txBody>
      </p:sp>
      <p:sp>
        <p:nvSpPr>
          <p:cNvPr id="794" name="Accent 1013">
            <a:extLst>
              <a:ext uri="{FF2B5EF4-FFF2-40B4-BE49-F238E27FC236}">
                <a16:creationId xmlns:a16="http://schemas.microsoft.com/office/drawing/2014/main" id="{C414CC4A-71EC-4429-5DEC-E43FB45BF8A6}"/>
              </a:ext>
            </a:extLst>
          </p:cNvPr>
          <p:cNvSpPr/>
          <p:nvPr/>
        </p:nvSpPr>
        <p:spPr>
          <a:xfrm>
            <a:off x="610479" y="5088396"/>
            <a:ext cx="19600" cy="19600"/>
          </a:xfrm>
          <a:prstGeom prst="ellipse">
            <a:avLst/>
          </a:prstGeom>
          <a:solidFill>
            <a:srgbClr val="86BC25">
              <a:alpha val="100000"/>
            </a:srgbClr>
          </a:solidFill>
          <a:ln>
            <a:noFill/>
          </a:ln>
        </p:spPr>
        <p:txBody>
          <a:bodyPr/>
          <a:lstStyle/>
          <a:p>
            <a:endParaRPr lang="de-DE"/>
          </a:p>
        </p:txBody>
      </p:sp>
      <p:sp>
        <p:nvSpPr>
          <p:cNvPr id="796" name="Accent 1014">
            <a:extLst>
              <a:ext uri="{FF2B5EF4-FFF2-40B4-BE49-F238E27FC236}">
                <a16:creationId xmlns:a16="http://schemas.microsoft.com/office/drawing/2014/main" id="{600061FD-9C46-DDE2-8456-296755B8B51E}"/>
              </a:ext>
            </a:extLst>
          </p:cNvPr>
          <p:cNvSpPr/>
          <p:nvPr/>
        </p:nvSpPr>
        <p:spPr>
          <a:xfrm>
            <a:off x="191879" y="4997396"/>
            <a:ext cx="16800" cy="16800"/>
          </a:xfrm>
          <a:prstGeom prst="ellipse">
            <a:avLst/>
          </a:prstGeom>
          <a:solidFill>
            <a:srgbClr val="86BC25">
              <a:alpha val="77000"/>
            </a:srgbClr>
          </a:solidFill>
          <a:ln>
            <a:noFill/>
          </a:ln>
        </p:spPr>
        <p:txBody>
          <a:bodyPr/>
          <a:lstStyle/>
          <a:p>
            <a:endParaRPr lang="de-DE"/>
          </a:p>
        </p:txBody>
      </p:sp>
      <p:sp>
        <p:nvSpPr>
          <p:cNvPr id="798" name="Accent 1015">
            <a:extLst>
              <a:ext uri="{FF2B5EF4-FFF2-40B4-BE49-F238E27FC236}">
                <a16:creationId xmlns:a16="http://schemas.microsoft.com/office/drawing/2014/main" id="{B6307C37-9602-4C55-FBA3-1187CA44B6D2}"/>
              </a:ext>
            </a:extLst>
          </p:cNvPr>
          <p:cNvSpPr/>
          <p:nvPr/>
        </p:nvSpPr>
        <p:spPr>
          <a:xfrm>
            <a:off x="1032579" y="5082096"/>
            <a:ext cx="15400" cy="15400"/>
          </a:xfrm>
          <a:prstGeom prst="ellipse">
            <a:avLst/>
          </a:prstGeom>
          <a:solidFill>
            <a:srgbClr val="86BC25">
              <a:alpha val="70000"/>
            </a:srgbClr>
          </a:solidFill>
          <a:ln>
            <a:noFill/>
          </a:ln>
        </p:spPr>
        <p:txBody>
          <a:bodyPr/>
          <a:lstStyle/>
          <a:p>
            <a:endParaRPr lang="de-DE"/>
          </a:p>
        </p:txBody>
      </p:sp>
      <p:pic>
        <p:nvPicPr>
          <p:cNvPr id="10" name="Picture 9" descr="Deloitte logo">
            <a:extLst>
              <a:ext uri="{FF2B5EF4-FFF2-40B4-BE49-F238E27FC236}">
                <a16:creationId xmlns:a16="http://schemas.microsoft.com/office/drawing/2014/main" id="{5738B25D-7CC2-2034-B344-29CD53C1FF8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692" y="-5466"/>
            <a:ext cx="2779773" cy="130822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1">
    <p:bg>
      <p:bgPr>
        <a:solidFill>
          <a:srgbClr val="05080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50808"/>
          </a:solidFill>
          <a:ln w="12700">
            <a:solidFill>
              <a:srgbClr val="050808">
                <a:alpha val="0"/>
              </a:srgbClr>
            </a:solidFill>
            <a:prstDash val="solid"/>
          </a:ln>
        </p:spPr>
        <p:txBody>
          <a:bodyPr/>
          <a:lstStyle/>
          <a:p>
            <a:endParaRPr lang="de-DE"/>
          </a:p>
        </p:txBody>
      </p:sp>
      <p:sp>
        <p:nvSpPr>
          <p:cNvPr id="3" name="Shape 1"/>
          <p:cNvSpPr/>
          <p:nvPr/>
        </p:nvSpPr>
        <p:spPr>
          <a:xfrm>
            <a:off x="0" y="0"/>
            <a:ext cx="12191695" cy="6172200"/>
          </a:xfrm>
          <a:prstGeom prst="rect">
            <a:avLst/>
          </a:prstGeom>
          <a:solidFill>
            <a:srgbClr val="0A0F10">
              <a:alpha val="94000"/>
            </a:srgbClr>
          </a:solidFill>
          <a:ln w="12700">
            <a:solidFill>
              <a:srgbClr val="0A0F10">
                <a:alpha val="0"/>
              </a:srgbClr>
            </a:solidFill>
            <a:prstDash val="solid"/>
          </a:ln>
        </p:spPr>
        <p:txBody>
          <a:bodyPr/>
          <a:lstStyle/>
          <a:p>
            <a:endParaRPr lang="de-DE"/>
          </a:p>
        </p:txBody>
      </p:sp>
      <p:sp>
        <p:nvSpPr>
          <p:cNvPr id="6" name="Text 4"/>
          <p:cNvSpPr/>
          <p:nvPr/>
        </p:nvSpPr>
        <p:spPr>
          <a:xfrm>
            <a:off x="475488" y="932688"/>
            <a:ext cx="5943600" cy="228600"/>
          </a:xfrm>
          <a:prstGeom prst="rect">
            <a:avLst/>
          </a:prstGeom>
          <a:solidFill>
            <a:srgbClr val="FFFFFF">
              <a:alpha val="0"/>
            </a:srgbClr>
          </a:solidFill>
          <a:ln/>
        </p:spPr>
        <p:txBody>
          <a:bodyPr wrap="square" lIns="0" tIns="0" rIns="0" bIns="0" rtlCol="0" anchor="ctr"/>
          <a:lstStyle/>
          <a:p>
            <a:pPr marL="0" indent="0">
              <a:buNone/>
            </a:pPr>
            <a:r>
              <a:rPr lang="en-US" sz="1250">
                <a:solidFill>
                  <a:srgbClr val="86BC25"/>
                </a:solidFill>
              </a:rPr>
              <a:t>12  |  PITFALLS &amp; TAKEAWAYS</a:t>
            </a:r>
            <a:endParaRPr lang="en-US" sz="1250"/>
          </a:p>
        </p:txBody>
      </p:sp>
      <p:sp>
        <p:nvSpPr>
          <p:cNvPr id="7" name="Text 5"/>
          <p:cNvSpPr/>
          <p:nvPr/>
        </p:nvSpPr>
        <p:spPr>
          <a:xfrm>
            <a:off x="475488" y="1298448"/>
            <a:ext cx="4892040" cy="822960"/>
          </a:xfrm>
          <a:prstGeom prst="rect">
            <a:avLst/>
          </a:prstGeom>
          <a:solidFill>
            <a:srgbClr val="FFFFFF">
              <a:alpha val="0"/>
            </a:srgbClr>
          </a:solidFill>
          <a:ln/>
        </p:spPr>
        <p:txBody>
          <a:bodyPr wrap="square" lIns="0" tIns="0" rIns="0" bIns="0" rtlCol="0" anchor="ctr">
            <a:normAutofit fontScale="92500" lnSpcReduction="10000"/>
          </a:bodyPr>
          <a:lstStyle/>
          <a:p>
            <a:pPr marL="0" indent="0">
              <a:buNone/>
            </a:pPr>
            <a:r>
              <a:rPr lang="en-US" sz="3100" b="1">
                <a:solidFill>
                  <a:srgbClr val="FFFFFF"/>
                </a:solidFill>
              </a:rPr>
              <a:t>Typische Fallstricke &amp; zentrale Erkenntnisse</a:t>
            </a:r>
            <a:endParaRPr lang="en-US" sz="3100"/>
          </a:p>
        </p:txBody>
      </p:sp>
      <p:sp>
        <p:nvSpPr>
          <p:cNvPr id="8" name="Text 6"/>
          <p:cNvSpPr/>
          <p:nvPr/>
        </p:nvSpPr>
        <p:spPr>
          <a:xfrm>
            <a:off x="493776" y="2331720"/>
            <a:ext cx="4709160" cy="548640"/>
          </a:xfrm>
          <a:prstGeom prst="rect">
            <a:avLst/>
          </a:prstGeom>
          <a:solidFill>
            <a:srgbClr val="FFFFFF">
              <a:alpha val="0"/>
            </a:srgbClr>
          </a:solidFill>
          <a:ln/>
        </p:spPr>
        <p:txBody>
          <a:bodyPr wrap="square" lIns="127" tIns="127" rIns="127" bIns="127" rtlCol="0" anchor="ctr">
            <a:normAutofit fontScale="92500" lnSpcReduction="10000"/>
          </a:bodyPr>
          <a:lstStyle/>
          <a:p>
            <a:pPr marL="0" indent="0">
              <a:buNone/>
            </a:pPr>
            <a:r>
              <a:rPr lang="en-US" sz="1400">
                <a:solidFill>
                  <a:srgbClr val="C8D0D2"/>
                </a:solidFill>
              </a:rPr>
              <a:t>Der Erfolg von MDR/XDR hängt weniger von Technologie ab als von Datenqualität, Verantwortlichkeit, Prozessen und Response-Fähigkeit.</a:t>
            </a:r>
            <a:endParaRPr lang="en-US" sz="1400"/>
          </a:p>
        </p:txBody>
      </p:sp>
      <p:sp>
        <p:nvSpPr>
          <p:cNvPr id="9" name="Shape 7"/>
          <p:cNvSpPr/>
          <p:nvPr/>
        </p:nvSpPr>
        <p:spPr>
          <a:xfrm>
            <a:off x="493776" y="2167128"/>
            <a:ext cx="685800" cy="0"/>
          </a:xfrm>
          <a:prstGeom prst="line">
            <a:avLst/>
          </a:prstGeom>
          <a:solidFill>
            <a:srgbClr val="FFFFFF">
              <a:alpha val="0"/>
            </a:srgbClr>
          </a:solidFill>
          <a:ln w="13970">
            <a:solidFill>
              <a:srgbClr val="86BC25"/>
            </a:solidFill>
            <a:prstDash val="solid"/>
          </a:ln>
        </p:spPr>
        <p:txBody>
          <a:bodyPr/>
          <a:lstStyle/>
          <a:p>
            <a:endParaRPr lang="de-DE"/>
          </a:p>
        </p:txBody>
      </p:sp>
      <p:sp>
        <p:nvSpPr>
          <p:cNvPr id="801" name="t801"/>
          <p:cNvSpPr/>
          <p:nvPr/>
        </p:nvSpPr>
        <p:spPr>
          <a:xfrm>
            <a:off x="515488" y="3094301"/>
            <a:ext cx="5300000" cy="20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780" b="1" spc="110">
                <a:solidFill>
                  <a:srgbClr val="E8A43B"/>
                </a:solidFill>
              </a:rPr>
              <a:t>ZU VERMEIDENDE RISIKEN</a:t>
            </a:r>
          </a:p>
        </p:txBody>
      </p:sp>
      <p:sp>
        <p:nvSpPr>
          <p:cNvPr id="802" name="t802"/>
          <p:cNvSpPr/>
          <p:nvPr/>
        </p:nvSpPr>
        <p:spPr>
          <a:xfrm>
            <a:off x="515488" y="3299301"/>
            <a:ext cx="5300000" cy="30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1820" b="1">
                <a:solidFill>
                  <a:srgbClr val="FFFFFF"/>
                </a:solidFill>
              </a:rPr>
              <a:t>Typische Fallstricke</a:t>
            </a:r>
          </a:p>
        </p:txBody>
      </p:sp>
      <p:sp>
        <p:nvSpPr>
          <p:cNvPr id="803" name="t803"/>
          <p:cNvSpPr/>
          <p:nvPr/>
        </p:nvSpPr>
        <p:spPr>
          <a:xfrm>
            <a:off x="6376207" y="3094301"/>
            <a:ext cx="5300000" cy="20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780" b="1" spc="110">
                <a:solidFill>
                  <a:srgbClr val="A4D65E"/>
                </a:solidFill>
              </a:rPr>
              <a:t>ANZUSTREBENDE ERGEBNISSE</a:t>
            </a:r>
          </a:p>
        </p:txBody>
      </p:sp>
      <p:sp>
        <p:nvSpPr>
          <p:cNvPr id="804" name="t804"/>
          <p:cNvSpPr/>
          <p:nvPr/>
        </p:nvSpPr>
        <p:spPr>
          <a:xfrm>
            <a:off x="6376207" y="3299301"/>
            <a:ext cx="5300000" cy="30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1820" b="1">
                <a:solidFill>
                  <a:srgbClr val="FFFFFF"/>
                </a:solidFill>
              </a:rPr>
              <a:t>Zentrale Erkenntnisse</a:t>
            </a:r>
          </a:p>
        </p:txBody>
      </p:sp>
      <p:cxnSp>
        <p:nvCxnSpPr>
          <p:cNvPr id="805" name="c805"/>
          <p:cNvCxnSpPr/>
          <p:nvPr/>
        </p:nvCxnSpPr>
        <p:spPr>
          <a:xfrm>
            <a:off x="515488" y="3634301"/>
            <a:ext cx="760000" cy="0"/>
          </a:xfrm>
          <a:prstGeom prst="line">
            <a:avLst/>
          </a:prstGeom>
          <a:ln w="16000" cap="rnd">
            <a:solidFill>
              <a:srgbClr val="E8A43B">
                <a:alpha val="80000"/>
              </a:srgbClr>
            </a:solidFill>
          </a:ln>
        </p:spPr>
      </p:cxnSp>
      <p:cxnSp>
        <p:nvCxnSpPr>
          <p:cNvPr id="806" name="c806"/>
          <p:cNvCxnSpPr/>
          <p:nvPr/>
        </p:nvCxnSpPr>
        <p:spPr>
          <a:xfrm>
            <a:off x="6376207" y="3634301"/>
            <a:ext cx="760000" cy="0"/>
          </a:xfrm>
          <a:prstGeom prst="line">
            <a:avLst/>
          </a:prstGeom>
          <a:ln w="16000" cap="rnd">
            <a:solidFill>
              <a:srgbClr val="A4D65E">
                <a:alpha val="80000"/>
              </a:srgbClr>
            </a:solidFill>
          </a:ln>
        </p:spPr>
      </p:cxnSp>
      <p:sp>
        <p:nvSpPr>
          <p:cNvPr id="807" name="s807"/>
          <p:cNvSpPr/>
          <p:nvPr/>
        </p:nvSpPr>
        <p:spPr>
          <a:xfrm>
            <a:off x="475488" y="3764301"/>
            <a:ext cx="5380000" cy="348000"/>
          </a:xfrm>
          <a:prstGeom prst="roundRect">
            <a:avLst>
              <a:gd name="adj" fmla="val 12000"/>
            </a:avLst>
          </a:prstGeom>
          <a:solidFill>
            <a:srgbClr val="0E1A12"/>
          </a:solidFill>
          <a:ln w="9525">
            <a:solidFill>
              <a:srgbClr val="E8A43B">
                <a:alpha val="40000"/>
              </a:srgbClr>
            </a:solidFill>
          </a:ln>
        </p:spPr>
        <p:txBody>
          <a:bodyPr/>
          <a:lstStyle/>
          <a:p>
            <a:endParaRPr lang="en-US"/>
          </a:p>
        </p:txBody>
      </p:sp>
      <p:sp>
        <p:nvSpPr>
          <p:cNvPr id="808" name="s808"/>
          <p:cNvSpPr/>
          <p:nvPr/>
        </p:nvSpPr>
        <p:spPr>
          <a:xfrm>
            <a:off x="505488" y="3833901"/>
            <a:ext cx="20000" cy="208800"/>
          </a:xfrm>
          <a:prstGeom prst="roundRect">
            <a:avLst>
              <a:gd name="adj" fmla="val 50000"/>
            </a:avLst>
          </a:prstGeom>
          <a:solidFill>
            <a:srgbClr val="E8A43B"/>
          </a:solidFill>
          <a:ln>
            <a:noFill/>
          </a:ln>
        </p:spPr>
        <p:txBody>
          <a:bodyPr/>
          <a:lstStyle/>
          <a:p>
            <a:endParaRPr lang="en-US"/>
          </a:p>
        </p:txBody>
      </p:sp>
      <p:sp>
        <p:nvSpPr>
          <p:cNvPr id="809" name="s809"/>
          <p:cNvSpPr/>
          <p:nvPr/>
        </p:nvSpPr>
        <p:spPr>
          <a:xfrm>
            <a:off x="683488" y="3856301"/>
            <a:ext cx="184000" cy="164000"/>
          </a:xfrm>
          <a:prstGeom prst="triangle">
            <a:avLst>
              <a:gd name="adj" fmla="val 8000"/>
            </a:avLst>
          </a:prstGeom>
          <a:noFill/>
          <a:ln w="11430">
            <a:solidFill>
              <a:srgbClr val="E8A43B"/>
            </a:solidFill>
          </a:ln>
        </p:spPr>
        <p:txBody>
          <a:bodyPr/>
          <a:lstStyle/>
          <a:p>
            <a:endParaRPr lang="en-US"/>
          </a:p>
        </p:txBody>
      </p:sp>
      <p:cxnSp>
        <p:nvCxnSpPr>
          <p:cNvPr id="810" name="c810"/>
          <p:cNvCxnSpPr/>
          <p:nvPr/>
        </p:nvCxnSpPr>
        <p:spPr>
          <a:xfrm>
            <a:off x="775488" y="3908301"/>
            <a:ext cx="0" cy="52000"/>
          </a:xfrm>
          <a:prstGeom prst="line">
            <a:avLst/>
          </a:prstGeom>
          <a:ln w="11430" cap="rnd">
            <a:solidFill>
              <a:srgbClr val="E8A43B"/>
            </a:solidFill>
          </a:ln>
        </p:spPr>
      </p:cxnSp>
      <p:sp>
        <p:nvSpPr>
          <p:cNvPr id="811" name="s811"/>
          <p:cNvSpPr/>
          <p:nvPr/>
        </p:nvSpPr>
        <p:spPr>
          <a:xfrm>
            <a:off x="763488" y="3982301"/>
            <a:ext cx="24000" cy="24000"/>
          </a:xfrm>
          <a:prstGeom prst="ellipse">
            <a:avLst/>
          </a:prstGeom>
          <a:solidFill>
            <a:srgbClr val="E8A43B"/>
          </a:solidFill>
          <a:ln>
            <a:noFill/>
          </a:ln>
        </p:spPr>
        <p:txBody>
          <a:bodyPr/>
          <a:lstStyle/>
          <a:p>
            <a:endParaRPr lang="en-US"/>
          </a:p>
        </p:txBody>
      </p:sp>
      <p:sp>
        <p:nvSpPr>
          <p:cNvPr id="812" name="t812"/>
          <p:cNvSpPr/>
          <p:nvPr/>
        </p:nvSpPr>
        <p:spPr>
          <a:xfrm>
            <a:off x="995488" y="3764301"/>
            <a:ext cx="4820000" cy="348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1080" b="1">
                <a:solidFill>
                  <a:srgbClr val="FFFFFF"/>
                </a:solidFill>
              </a:rPr>
              <a:t>Zu viele Logs, zu wenige Use Cases</a:t>
            </a:r>
          </a:p>
        </p:txBody>
      </p:sp>
      <p:sp>
        <p:nvSpPr>
          <p:cNvPr id="813" name="s813"/>
          <p:cNvSpPr/>
          <p:nvPr/>
        </p:nvSpPr>
        <p:spPr>
          <a:xfrm>
            <a:off x="475488" y="4168301"/>
            <a:ext cx="5380000" cy="348000"/>
          </a:xfrm>
          <a:prstGeom prst="roundRect">
            <a:avLst>
              <a:gd name="adj" fmla="val 12000"/>
            </a:avLst>
          </a:prstGeom>
          <a:solidFill>
            <a:srgbClr val="0E1A12"/>
          </a:solidFill>
          <a:ln w="9525">
            <a:solidFill>
              <a:srgbClr val="E8A43B">
                <a:alpha val="40000"/>
              </a:srgbClr>
            </a:solidFill>
          </a:ln>
        </p:spPr>
        <p:txBody>
          <a:bodyPr/>
          <a:lstStyle/>
          <a:p>
            <a:endParaRPr lang="en-US"/>
          </a:p>
        </p:txBody>
      </p:sp>
      <p:sp>
        <p:nvSpPr>
          <p:cNvPr id="814" name="s814"/>
          <p:cNvSpPr/>
          <p:nvPr/>
        </p:nvSpPr>
        <p:spPr>
          <a:xfrm>
            <a:off x="505488" y="4237901"/>
            <a:ext cx="20000" cy="208800"/>
          </a:xfrm>
          <a:prstGeom prst="roundRect">
            <a:avLst>
              <a:gd name="adj" fmla="val 50000"/>
            </a:avLst>
          </a:prstGeom>
          <a:solidFill>
            <a:srgbClr val="E8A43B"/>
          </a:solidFill>
          <a:ln>
            <a:noFill/>
          </a:ln>
        </p:spPr>
        <p:txBody>
          <a:bodyPr/>
          <a:lstStyle/>
          <a:p>
            <a:endParaRPr lang="en-US"/>
          </a:p>
        </p:txBody>
      </p:sp>
      <p:sp>
        <p:nvSpPr>
          <p:cNvPr id="815" name="s815"/>
          <p:cNvSpPr/>
          <p:nvPr/>
        </p:nvSpPr>
        <p:spPr>
          <a:xfrm>
            <a:off x="683488" y="4260301"/>
            <a:ext cx="184000" cy="164000"/>
          </a:xfrm>
          <a:prstGeom prst="triangle">
            <a:avLst>
              <a:gd name="adj" fmla="val 8000"/>
            </a:avLst>
          </a:prstGeom>
          <a:noFill/>
          <a:ln w="11430">
            <a:solidFill>
              <a:srgbClr val="E8A43B"/>
            </a:solidFill>
          </a:ln>
        </p:spPr>
        <p:txBody>
          <a:bodyPr/>
          <a:lstStyle/>
          <a:p>
            <a:endParaRPr lang="en-US"/>
          </a:p>
        </p:txBody>
      </p:sp>
      <p:cxnSp>
        <p:nvCxnSpPr>
          <p:cNvPr id="816" name="c816"/>
          <p:cNvCxnSpPr/>
          <p:nvPr/>
        </p:nvCxnSpPr>
        <p:spPr>
          <a:xfrm>
            <a:off x="775488" y="4312301"/>
            <a:ext cx="0" cy="52000"/>
          </a:xfrm>
          <a:prstGeom prst="line">
            <a:avLst/>
          </a:prstGeom>
          <a:ln w="11430" cap="rnd">
            <a:solidFill>
              <a:srgbClr val="E8A43B"/>
            </a:solidFill>
          </a:ln>
        </p:spPr>
      </p:cxnSp>
      <p:sp>
        <p:nvSpPr>
          <p:cNvPr id="817" name="s817"/>
          <p:cNvSpPr/>
          <p:nvPr/>
        </p:nvSpPr>
        <p:spPr>
          <a:xfrm>
            <a:off x="763488" y="4386301"/>
            <a:ext cx="24000" cy="24000"/>
          </a:xfrm>
          <a:prstGeom prst="ellipse">
            <a:avLst/>
          </a:prstGeom>
          <a:solidFill>
            <a:srgbClr val="E8A43B"/>
          </a:solidFill>
          <a:ln>
            <a:noFill/>
          </a:ln>
        </p:spPr>
        <p:txBody>
          <a:bodyPr/>
          <a:lstStyle/>
          <a:p>
            <a:endParaRPr lang="en-US"/>
          </a:p>
        </p:txBody>
      </p:sp>
      <p:sp>
        <p:nvSpPr>
          <p:cNvPr id="818" name="t818"/>
          <p:cNvSpPr/>
          <p:nvPr/>
        </p:nvSpPr>
        <p:spPr>
          <a:xfrm>
            <a:off x="995488" y="4168301"/>
            <a:ext cx="4820000" cy="348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1080" b="1">
                <a:solidFill>
                  <a:srgbClr val="FFFFFF"/>
                </a:solidFill>
              </a:rPr>
              <a:t>Endpoint-Sichtbarkeit, aber blinde Flecken bei Identität</a:t>
            </a:r>
          </a:p>
        </p:txBody>
      </p:sp>
      <p:sp>
        <p:nvSpPr>
          <p:cNvPr id="819" name="s819"/>
          <p:cNvSpPr/>
          <p:nvPr/>
        </p:nvSpPr>
        <p:spPr>
          <a:xfrm>
            <a:off x="475488" y="4572301"/>
            <a:ext cx="5380000" cy="348000"/>
          </a:xfrm>
          <a:prstGeom prst="roundRect">
            <a:avLst>
              <a:gd name="adj" fmla="val 12000"/>
            </a:avLst>
          </a:prstGeom>
          <a:solidFill>
            <a:srgbClr val="0E1A12"/>
          </a:solidFill>
          <a:ln w="9525">
            <a:solidFill>
              <a:srgbClr val="E8A43B">
                <a:alpha val="40000"/>
              </a:srgbClr>
            </a:solidFill>
          </a:ln>
        </p:spPr>
        <p:txBody>
          <a:bodyPr/>
          <a:lstStyle/>
          <a:p>
            <a:endParaRPr lang="en-US"/>
          </a:p>
        </p:txBody>
      </p:sp>
      <p:sp>
        <p:nvSpPr>
          <p:cNvPr id="820" name="s820"/>
          <p:cNvSpPr/>
          <p:nvPr/>
        </p:nvSpPr>
        <p:spPr>
          <a:xfrm>
            <a:off x="505488" y="4641901"/>
            <a:ext cx="20000" cy="208800"/>
          </a:xfrm>
          <a:prstGeom prst="roundRect">
            <a:avLst>
              <a:gd name="adj" fmla="val 50000"/>
            </a:avLst>
          </a:prstGeom>
          <a:solidFill>
            <a:srgbClr val="E8A43B"/>
          </a:solidFill>
          <a:ln>
            <a:noFill/>
          </a:ln>
        </p:spPr>
        <p:txBody>
          <a:bodyPr/>
          <a:lstStyle/>
          <a:p>
            <a:endParaRPr lang="en-US"/>
          </a:p>
        </p:txBody>
      </p:sp>
      <p:sp>
        <p:nvSpPr>
          <p:cNvPr id="821" name="s821"/>
          <p:cNvSpPr/>
          <p:nvPr/>
        </p:nvSpPr>
        <p:spPr>
          <a:xfrm>
            <a:off x="683488" y="4664301"/>
            <a:ext cx="184000" cy="164000"/>
          </a:xfrm>
          <a:prstGeom prst="triangle">
            <a:avLst>
              <a:gd name="adj" fmla="val 8000"/>
            </a:avLst>
          </a:prstGeom>
          <a:noFill/>
          <a:ln w="11430">
            <a:solidFill>
              <a:srgbClr val="E8A43B"/>
            </a:solidFill>
          </a:ln>
        </p:spPr>
        <p:txBody>
          <a:bodyPr/>
          <a:lstStyle/>
          <a:p>
            <a:endParaRPr lang="en-US"/>
          </a:p>
        </p:txBody>
      </p:sp>
      <p:cxnSp>
        <p:nvCxnSpPr>
          <p:cNvPr id="822" name="c822"/>
          <p:cNvCxnSpPr/>
          <p:nvPr/>
        </p:nvCxnSpPr>
        <p:spPr>
          <a:xfrm>
            <a:off x="775488" y="4716301"/>
            <a:ext cx="0" cy="52000"/>
          </a:xfrm>
          <a:prstGeom prst="line">
            <a:avLst/>
          </a:prstGeom>
          <a:ln w="11430" cap="rnd">
            <a:solidFill>
              <a:srgbClr val="E8A43B"/>
            </a:solidFill>
          </a:ln>
        </p:spPr>
      </p:cxnSp>
      <p:sp>
        <p:nvSpPr>
          <p:cNvPr id="823" name="s823"/>
          <p:cNvSpPr/>
          <p:nvPr/>
        </p:nvSpPr>
        <p:spPr>
          <a:xfrm>
            <a:off x="763488" y="4790301"/>
            <a:ext cx="24000" cy="24000"/>
          </a:xfrm>
          <a:prstGeom prst="ellipse">
            <a:avLst/>
          </a:prstGeom>
          <a:solidFill>
            <a:srgbClr val="E8A43B"/>
          </a:solidFill>
          <a:ln>
            <a:noFill/>
          </a:ln>
        </p:spPr>
        <p:txBody>
          <a:bodyPr/>
          <a:lstStyle/>
          <a:p>
            <a:endParaRPr lang="en-US"/>
          </a:p>
        </p:txBody>
      </p:sp>
      <p:sp>
        <p:nvSpPr>
          <p:cNvPr id="824" name="t824"/>
          <p:cNvSpPr/>
          <p:nvPr/>
        </p:nvSpPr>
        <p:spPr>
          <a:xfrm>
            <a:off x="995488" y="4572301"/>
            <a:ext cx="4820000" cy="348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1080" b="1">
                <a:solidFill>
                  <a:srgbClr val="FFFFFF"/>
                </a:solidFill>
              </a:rPr>
              <a:t>Cloud-Daten gesammelt, aber nicht verstanden</a:t>
            </a:r>
          </a:p>
        </p:txBody>
      </p:sp>
      <p:sp>
        <p:nvSpPr>
          <p:cNvPr id="825" name="s825"/>
          <p:cNvSpPr/>
          <p:nvPr/>
        </p:nvSpPr>
        <p:spPr>
          <a:xfrm>
            <a:off x="475488" y="4976301"/>
            <a:ext cx="5380000" cy="348000"/>
          </a:xfrm>
          <a:prstGeom prst="roundRect">
            <a:avLst>
              <a:gd name="adj" fmla="val 12000"/>
            </a:avLst>
          </a:prstGeom>
          <a:solidFill>
            <a:srgbClr val="0E1A12"/>
          </a:solidFill>
          <a:ln w="9525">
            <a:solidFill>
              <a:srgbClr val="E8A43B">
                <a:alpha val="40000"/>
              </a:srgbClr>
            </a:solidFill>
          </a:ln>
        </p:spPr>
        <p:txBody>
          <a:bodyPr/>
          <a:lstStyle/>
          <a:p>
            <a:endParaRPr lang="en-US"/>
          </a:p>
        </p:txBody>
      </p:sp>
      <p:sp>
        <p:nvSpPr>
          <p:cNvPr id="826" name="s826"/>
          <p:cNvSpPr/>
          <p:nvPr/>
        </p:nvSpPr>
        <p:spPr>
          <a:xfrm>
            <a:off x="505488" y="5045901"/>
            <a:ext cx="20000" cy="208800"/>
          </a:xfrm>
          <a:prstGeom prst="roundRect">
            <a:avLst>
              <a:gd name="adj" fmla="val 50000"/>
            </a:avLst>
          </a:prstGeom>
          <a:solidFill>
            <a:srgbClr val="E8A43B"/>
          </a:solidFill>
          <a:ln>
            <a:noFill/>
          </a:ln>
        </p:spPr>
        <p:txBody>
          <a:bodyPr/>
          <a:lstStyle/>
          <a:p>
            <a:endParaRPr lang="en-US"/>
          </a:p>
        </p:txBody>
      </p:sp>
      <p:sp>
        <p:nvSpPr>
          <p:cNvPr id="827" name="s827"/>
          <p:cNvSpPr/>
          <p:nvPr/>
        </p:nvSpPr>
        <p:spPr>
          <a:xfrm>
            <a:off x="683488" y="5068301"/>
            <a:ext cx="184000" cy="164000"/>
          </a:xfrm>
          <a:prstGeom prst="triangle">
            <a:avLst>
              <a:gd name="adj" fmla="val 8000"/>
            </a:avLst>
          </a:prstGeom>
          <a:noFill/>
          <a:ln w="11430">
            <a:solidFill>
              <a:srgbClr val="E8A43B"/>
            </a:solidFill>
          </a:ln>
        </p:spPr>
        <p:txBody>
          <a:bodyPr/>
          <a:lstStyle/>
          <a:p>
            <a:endParaRPr lang="en-US"/>
          </a:p>
        </p:txBody>
      </p:sp>
      <p:cxnSp>
        <p:nvCxnSpPr>
          <p:cNvPr id="828" name="c828"/>
          <p:cNvCxnSpPr/>
          <p:nvPr/>
        </p:nvCxnSpPr>
        <p:spPr>
          <a:xfrm>
            <a:off x="775488" y="5120301"/>
            <a:ext cx="0" cy="52000"/>
          </a:xfrm>
          <a:prstGeom prst="line">
            <a:avLst/>
          </a:prstGeom>
          <a:ln w="11430" cap="rnd">
            <a:solidFill>
              <a:srgbClr val="E8A43B"/>
            </a:solidFill>
          </a:ln>
        </p:spPr>
      </p:cxnSp>
      <p:sp>
        <p:nvSpPr>
          <p:cNvPr id="829" name="s829"/>
          <p:cNvSpPr/>
          <p:nvPr/>
        </p:nvSpPr>
        <p:spPr>
          <a:xfrm>
            <a:off x="763488" y="5194301"/>
            <a:ext cx="24000" cy="24000"/>
          </a:xfrm>
          <a:prstGeom prst="ellipse">
            <a:avLst/>
          </a:prstGeom>
          <a:solidFill>
            <a:srgbClr val="E8A43B"/>
          </a:solidFill>
          <a:ln>
            <a:noFill/>
          </a:ln>
        </p:spPr>
        <p:txBody>
          <a:bodyPr/>
          <a:lstStyle/>
          <a:p>
            <a:endParaRPr lang="en-US"/>
          </a:p>
        </p:txBody>
      </p:sp>
      <p:sp>
        <p:nvSpPr>
          <p:cNvPr id="830" name="t830"/>
          <p:cNvSpPr/>
          <p:nvPr/>
        </p:nvSpPr>
        <p:spPr>
          <a:xfrm>
            <a:off x="995488" y="4976301"/>
            <a:ext cx="4820000" cy="348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1080" b="1">
                <a:solidFill>
                  <a:srgbClr val="FFFFFF"/>
                </a:solidFill>
              </a:rPr>
              <a:t>Response-Aktionen ohne klare Verantwortlichkeit</a:t>
            </a:r>
          </a:p>
        </p:txBody>
      </p:sp>
      <p:sp>
        <p:nvSpPr>
          <p:cNvPr id="831" name="s831"/>
          <p:cNvSpPr/>
          <p:nvPr/>
        </p:nvSpPr>
        <p:spPr>
          <a:xfrm>
            <a:off x="475488" y="5380301"/>
            <a:ext cx="5380000" cy="348000"/>
          </a:xfrm>
          <a:prstGeom prst="roundRect">
            <a:avLst>
              <a:gd name="adj" fmla="val 12000"/>
            </a:avLst>
          </a:prstGeom>
          <a:solidFill>
            <a:srgbClr val="0E1A12"/>
          </a:solidFill>
          <a:ln w="9525">
            <a:solidFill>
              <a:srgbClr val="E8A43B">
                <a:alpha val="40000"/>
              </a:srgbClr>
            </a:solidFill>
          </a:ln>
        </p:spPr>
        <p:txBody>
          <a:bodyPr/>
          <a:lstStyle/>
          <a:p>
            <a:endParaRPr lang="en-US"/>
          </a:p>
        </p:txBody>
      </p:sp>
      <p:sp>
        <p:nvSpPr>
          <p:cNvPr id="832" name="s832"/>
          <p:cNvSpPr/>
          <p:nvPr/>
        </p:nvSpPr>
        <p:spPr>
          <a:xfrm>
            <a:off x="505488" y="5449901"/>
            <a:ext cx="20000" cy="208800"/>
          </a:xfrm>
          <a:prstGeom prst="roundRect">
            <a:avLst>
              <a:gd name="adj" fmla="val 50000"/>
            </a:avLst>
          </a:prstGeom>
          <a:solidFill>
            <a:srgbClr val="E8A43B"/>
          </a:solidFill>
          <a:ln>
            <a:noFill/>
          </a:ln>
        </p:spPr>
        <p:txBody>
          <a:bodyPr/>
          <a:lstStyle/>
          <a:p>
            <a:endParaRPr lang="en-US"/>
          </a:p>
        </p:txBody>
      </p:sp>
      <p:sp>
        <p:nvSpPr>
          <p:cNvPr id="833" name="s833"/>
          <p:cNvSpPr/>
          <p:nvPr/>
        </p:nvSpPr>
        <p:spPr>
          <a:xfrm>
            <a:off x="683488" y="5472301"/>
            <a:ext cx="184000" cy="164000"/>
          </a:xfrm>
          <a:prstGeom prst="triangle">
            <a:avLst>
              <a:gd name="adj" fmla="val 8000"/>
            </a:avLst>
          </a:prstGeom>
          <a:noFill/>
          <a:ln w="11430">
            <a:solidFill>
              <a:srgbClr val="E8A43B"/>
            </a:solidFill>
          </a:ln>
        </p:spPr>
        <p:txBody>
          <a:bodyPr/>
          <a:lstStyle/>
          <a:p>
            <a:endParaRPr lang="en-US"/>
          </a:p>
        </p:txBody>
      </p:sp>
      <p:cxnSp>
        <p:nvCxnSpPr>
          <p:cNvPr id="834" name="c834"/>
          <p:cNvCxnSpPr/>
          <p:nvPr/>
        </p:nvCxnSpPr>
        <p:spPr>
          <a:xfrm>
            <a:off x="775488" y="5524301"/>
            <a:ext cx="0" cy="52000"/>
          </a:xfrm>
          <a:prstGeom prst="line">
            <a:avLst/>
          </a:prstGeom>
          <a:ln w="11430" cap="rnd">
            <a:solidFill>
              <a:srgbClr val="E8A43B"/>
            </a:solidFill>
          </a:ln>
        </p:spPr>
      </p:cxnSp>
      <p:sp>
        <p:nvSpPr>
          <p:cNvPr id="835" name="s835"/>
          <p:cNvSpPr/>
          <p:nvPr/>
        </p:nvSpPr>
        <p:spPr>
          <a:xfrm>
            <a:off x="763488" y="5598301"/>
            <a:ext cx="24000" cy="24000"/>
          </a:xfrm>
          <a:prstGeom prst="ellipse">
            <a:avLst/>
          </a:prstGeom>
          <a:solidFill>
            <a:srgbClr val="E8A43B"/>
          </a:solidFill>
          <a:ln>
            <a:noFill/>
          </a:ln>
        </p:spPr>
        <p:txBody>
          <a:bodyPr/>
          <a:lstStyle/>
          <a:p>
            <a:endParaRPr lang="en-US"/>
          </a:p>
        </p:txBody>
      </p:sp>
      <p:sp>
        <p:nvSpPr>
          <p:cNvPr id="836" name="t836"/>
          <p:cNvSpPr/>
          <p:nvPr/>
        </p:nvSpPr>
        <p:spPr>
          <a:xfrm>
            <a:off x="995488" y="5380301"/>
            <a:ext cx="4820000" cy="348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1080" b="1">
                <a:solidFill>
                  <a:srgbClr val="FFFFFF"/>
                </a:solidFill>
              </a:rPr>
              <a:t>AI eingeführt, bevor Prozesse reif sind</a:t>
            </a:r>
          </a:p>
        </p:txBody>
      </p:sp>
      <p:sp>
        <p:nvSpPr>
          <p:cNvPr id="837" name="s837"/>
          <p:cNvSpPr/>
          <p:nvPr/>
        </p:nvSpPr>
        <p:spPr>
          <a:xfrm>
            <a:off x="6336207" y="3764301"/>
            <a:ext cx="5380000" cy="348000"/>
          </a:xfrm>
          <a:prstGeom prst="roundRect">
            <a:avLst>
              <a:gd name="adj" fmla="val 12000"/>
            </a:avLst>
          </a:prstGeom>
          <a:solidFill>
            <a:srgbClr val="0E1A12"/>
          </a:solidFill>
          <a:ln w="9525">
            <a:solidFill>
              <a:srgbClr val="A4D65E">
                <a:alpha val="50000"/>
              </a:srgbClr>
            </a:solidFill>
          </a:ln>
        </p:spPr>
        <p:txBody>
          <a:bodyPr/>
          <a:lstStyle/>
          <a:p>
            <a:endParaRPr lang="en-US"/>
          </a:p>
        </p:txBody>
      </p:sp>
      <p:sp>
        <p:nvSpPr>
          <p:cNvPr id="838" name="s838"/>
          <p:cNvSpPr/>
          <p:nvPr/>
        </p:nvSpPr>
        <p:spPr>
          <a:xfrm>
            <a:off x="6366207" y="3833901"/>
            <a:ext cx="20000" cy="208800"/>
          </a:xfrm>
          <a:prstGeom prst="roundRect">
            <a:avLst>
              <a:gd name="adj" fmla="val 50000"/>
            </a:avLst>
          </a:prstGeom>
          <a:solidFill>
            <a:srgbClr val="A4D65E"/>
          </a:solidFill>
          <a:ln>
            <a:noFill/>
          </a:ln>
        </p:spPr>
        <p:txBody>
          <a:bodyPr/>
          <a:lstStyle/>
          <a:p>
            <a:endParaRPr lang="en-US"/>
          </a:p>
        </p:txBody>
      </p:sp>
      <p:sp>
        <p:nvSpPr>
          <p:cNvPr id="839" name="s839"/>
          <p:cNvSpPr/>
          <p:nvPr/>
        </p:nvSpPr>
        <p:spPr>
          <a:xfrm>
            <a:off x="6540207" y="3842301"/>
            <a:ext cx="192000" cy="192000"/>
          </a:xfrm>
          <a:prstGeom prst="ellipse">
            <a:avLst/>
          </a:prstGeom>
          <a:noFill/>
          <a:ln w="11430">
            <a:solidFill>
              <a:srgbClr val="A4D65E">
                <a:alpha val="75000"/>
              </a:srgbClr>
            </a:solidFill>
          </a:ln>
        </p:spPr>
        <p:txBody>
          <a:bodyPr/>
          <a:lstStyle/>
          <a:p>
            <a:endParaRPr lang="en-US"/>
          </a:p>
        </p:txBody>
      </p:sp>
      <p:cxnSp>
        <p:nvCxnSpPr>
          <p:cNvPr id="840" name="c840"/>
          <p:cNvCxnSpPr/>
          <p:nvPr/>
        </p:nvCxnSpPr>
        <p:spPr>
          <a:xfrm>
            <a:off x="6584207" y="3944301"/>
            <a:ext cx="42000" cy="42000"/>
          </a:xfrm>
          <a:prstGeom prst="line">
            <a:avLst/>
          </a:prstGeom>
          <a:ln w="15875" cap="rnd">
            <a:solidFill>
              <a:srgbClr val="A4D65E"/>
            </a:solidFill>
          </a:ln>
        </p:spPr>
      </p:cxnSp>
      <p:cxnSp>
        <p:nvCxnSpPr>
          <p:cNvPr id="841" name="c841"/>
          <p:cNvCxnSpPr/>
          <p:nvPr/>
        </p:nvCxnSpPr>
        <p:spPr>
          <a:xfrm flipV="1">
            <a:off x="6626207" y="3886301"/>
            <a:ext cx="70000" cy="98000"/>
          </a:xfrm>
          <a:prstGeom prst="line">
            <a:avLst/>
          </a:prstGeom>
          <a:ln w="15875" cap="rnd">
            <a:solidFill>
              <a:srgbClr val="A4D65E"/>
            </a:solidFill>
          </a:ln>
        </p:spPr>
      </p:cxnSp>
      <p:sp>
        <p:nvSpPr>
          <p:cNvPr id="842" name="t842"/>
          <p:cNvSpPr/>
          <p:nvPr/>
        </p:nvSpPr>
        <p:spPr>
          <a:xfrm>
            <a:off x="6856207" y="3764301"/>
            <a:ext cx="4820000" cy="348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1080" b="1">
                <a:solidFill>
                  <a:srgbClr val="FFFFFF"/>
                </a:solidFill>
              </a:rPr>
              <a:t>Fokus auf Fähigkeiten, nicht nur auf Tools</a:t>
            </a:r>
          </a:p>
        </p:txBody>
      </p:sp>
      <p:sp>
        <p:nvSpPr>
          <p:cNvPr id="843" name="s843"/>
          <p:cNvSpPr/>
          <p:nvPr/>
        </p:nvSpPr>
        <p:spPr>
          <a:xfrm>
            <a:off x="6336207" y="4168301"/>
            <a:ext cx="5380000" cy="348000"/>
          </a:xfrm>
          <a:prstGeom prst="roundRect">
            <a:avLst>
              <a:gd name="adj" fmla="val 12000"/>
            </a:avLst>
          </a:prstGeom>
          <a:solidFill>
            <a:srgbClr val="0E1A12"/>
          </a:solidFill>
          <a:ln w="9525">
            <a:solidFill>
              <a:srgbClr val="A4D65E">
                <a:alpha val="50000"/>
              </a:srgbClr>
            </a:solidFill>
          </a:ln>
        </p:spPr>
        <p:txBody>
          <a:bodyPr/>
          <a:lstStyle/>
          <a:p>
            <a:endParaRPr lang="en-US"/>
          </a:p>
        </p:txBody>
      </p:sp>
      <p:sp>
        <p:nvSpPr>
          <p:cNvPr id="844" name="s844"/>
          <p:cNvSpPr/>
          <p:nvPr/>
        </p:nvSpPr>
        <p:spPr>
          <a:xfrm>
            <a:off x="6366207" y="4237901"/>
            <a:ext cx="20000" cy="208800"/>
          </a:xfrm>
          <a:prstGeom prst="roundRect">
            <a:avLst>
              <a:gd name="adj" fmla="val 50000"/>
            </a:avLst>
          </a:prstGeom>
          <a:solidFill>
            <a:srgbClr val="A4D65E"/>
          </a:solidFill>
          <a:ln>
            <a:noFill/>
          </a:ln>
        </p:spPr>
        <p:txBody>
          <a:bodyPr/>
          <a:lstStyle/>
          <a:p>
            <a:endParaRPr lang="en-US"/>
          </a:p>
        </p:txBody>
      </p:sp>
      <p:sp>
        <p:nvSpPr>
          <p:cNvPr id="845" name="s845"/>
          <p:cNvSpPr/>
          <p:nvPr/>
        </p:nvSpPr>
        <p:spPr>
          <a:xfrm>
            <a:off x="6540207" y="4246301"/>
            <a:ext cx="192000" cy="192000"/>
          </a:xfrm>
          <a:prstGeom prst="ellipse">
            <a:avLst/>
          </a:prstGeom>
          <a:noFill/>
          <a:ln w="11430">
            <a:solidFill>
              <a:srgbClr val="A4D65E">
                <a:alpha val="75000"/>
              </a:srgbClr>
            </a:solidFill>
          </a:ln>
        </p:spPr>
        <p:txBody>
          <a:bodyPr/>
          <a:lstStyle/>
          <a:p>
            <a:endParaRPr lang="en-US"/>
          </a:p>
        </p:txBody>
      </p:sp>
      <p:cxnSp>
        <p:nvCxnSpPr>
          <p:cNvPr id="846" name="c846"/>
          <p:cNvCxnSpPr/>
          <p:nvPr/>
        </p:nvCxnSpPr>
        <p:spPr>
          <a:xfrm>
            <a:off x="6584207" y="4348301"/>
            <a:ext cx="42000" cy="42000"/>
          </a:xfrm>
          <a:prstGeom prst="line">
            <a:avLst/>
          </a:prstGeom>
          <a:ln w="15875" cap="rnd">
            <a:solidFill>
              <a:srgbClr val="A4D65E"/>
            </a:solidFill>
          </a:ln>
        </p:spPr>
      </p:cxnSp>
      <p:cxnSp>
        <p:nvCxnSpPr>
          <p:cNvPr id="847" name="c847"/>
          <p:cNvCxnSpPr/>
          <p:nvPr/>
        </p:nvCxnSpPr>
        <p:spPr>
          <a:xfrm flipV="1">
            <a:off x="6626207" y="4290301"/>
            <a:ext cx="70000" cy="98000"/>
          </a:xfrm>
          <a:prstGeom prst="line">
            <a:avLst/>
          </a:prstGeom>
          <a:ln w="15875" cap="rnd">
            <a:solidFill>
              <a:srgbClr val="A4D65E"/>
            </a:solidFill>
          </a:ln>
        </p:spPr>
      </p:cxnSp>
      <p:sp>
        <p:nvSpPr>
          <p:cNvPr id="848" name="t848"/>
          <p:cNvSpPr/>
          <p:nvPr/>
        </p:nvSpPr>
        <p:spPr>
          <a:xfrm>
            <a:off x="6856207" y="4168301"/>
            <a:ext cx="4820000" cy="348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1080" b="1">
                <a:solidFill>
                  <a:srgbClr val="FFFFFF"/>
                </a:solidFill>
              </a:rPr>
              <a:t>Endpoint-, Identitäts- und Cloud-Signale verbinden</a:t>
            </a:r>
          </a:p>
        </p:txBody>
      </p:sp>
      <p:sp>
        <p:nvSpPr>
          <p:cNvPr id="849" name="s849"/>
          <p:cNvSpPr/>
          <p:nvPr/>
        </p:nvSpPr>
        <p:spPr>
          <a:xfrm>
            <a:off x="6336207" y="4572301"/>
            <a:ext cx="5380000" cy="348000"/>
          </a:xfrm>
          <a:prstGeom prst="roundRect">
            <a:avLst>
              <a:gd name="adj" fmla="val 12000"/>
            </a:avLst>
          </a:prstGeom>
          <a:solidFill>
            <a:srgbClr val="0E1A12"/>
          </a:solidFill>
          <a:ln w="9525">
            <a:solidFill>
              <a:srgbClr val="A4D65E">
                <a:alpha val="50000"/>
              </a:srgbClr>
            </a:solidFill>
          </a:ln>
        </p:spPr>
        <p:txBody>
          <a:bodyPr/>
          <a:lstStyle/>
          <a:p>
            <a:endParaRPr lang="en-US"/>
          </a:p>
        </p:txBody>
      </p:sp>
      <p:sp>
        <p:nvSpPr>
          <p:cNvPr id="850" name="s850"/>
          <p:cNvSpPr/>
          <p:nvPr/>
        </p:nvSpPr>
        <p:spPr>
          <a:xfrm>
            <a:off x="6366207" y="4641901"/>
            <a:ext cx="20000" cy="208800"/>
          </a:xfrm>
          <a:prstGeom prst="roundRect">
            <a:avLst>
              <a:gd name="adj" fmla="val 50000"/>
            </a:avLst>
          </a:prstGeom>
          <a:solidFill>
            <a:srgbClr val="A4D65E"/>
          </a:solidFill>
          <a:ln>
            <a:noFill/>
          </a:ln>
        </p:spPr>
        <p:txBody>
          <a:bodyPr/>
          <a:lstStyle/>
          <a:p>
            <a:endParaRPr lang="en-US"/>
          </a:p>
        </p:txBody>
      </p:sp>
      <p:sp>
        <p:nvSpPr>
          <p:cNvPr id="851" name="s851"/>
          <p:cNvSpPr/>
          <p:nvPr/>
        </p:nvSpPr>
        <p:spPr>
          <a:xfrm>
            <a:off x="6540207" y="4650301"/>
            <a:ext cx="192000" cy="192000"/>
          </a:xfrm>
          <a:prstGeom prst="ellipse">
            <a:avLst/>
          </a:prstGeom>
          <a:noFill/>
          <a:ln w="11430">
            <a:solidFill>
              <a:srgbClr val="A4D65E">
                <a:alpha val="75000"/>
              </a:srgbClr>
            </a:solidFill>
          </a:ln>
        </p:spPr>
        <p:txBody>
          <a:bodyPr/>
          <a:lstStyle/>
          <a:p>
            <a:endParaRPr lang="en-US"/>
          </a:p>
        </p:txBody>
      </p:sp>
      <p:cxnSp>
        <p:nvCxnSpPr>
          <p:cNvPr id="852" name="c852"/>
          <p:cNvCxnSpPr/>
          <p:nvPr/>
        </p:nvCxnSpPr>
        <p:spPr>
          <a:xfrm>
            <a:off x="6584207" y="4752301"/>
            <a:ext cx="42000" cy="42000"/>
          </a:xfrm>
          <a:prstGeom prst="line">
            <a:avLst/>
          </a:prstGeom>
          <a:ln w="15875" cap="rnd">
            <a:solidFill>
              <a:srgbClr val="A4D65E"/>
            </a:solidFill>
          </a:ln>
        </p:spPr>
      </p:cxnSp>
      <p:cxnSp>
        <p:nvCxnSpPr>
          <p:cNvPr id="853" name="c853"/>
          <p:cNvCxnSpPr/>
          <p:nvPr/>
        </p:nvCxnSpPr>
        <p:spPr>
          <a:xfrm flipV="1">
            <a:off x="6626207" y="4694301"/>
            <a:ext cx="70000" cy="98000"/>
          </a:xfrm>
          <a:prstGeom prst="line">
            <a:avLst/>
          </a:prstGeom>
          <a:ln w="15875" cap="rnd">
            <a:solidFill>
              <a:srgbClr val="A4D65E"/>
            </a:solidFill>
          </a:ln>
        </p:spPr>
      </p:cxnSp>
      <p:sp>
        <p:nvSpPr>
          <p:cNvPr id="854" name="t854"/>
          <p:cNvSpPr/>
          <p:nvPr/>
        </p:nvSpPr>
        <p:spPr>
          <a:xfrm>
            <a:off x="6856207" y="4572301"/>
            <a:ext cx="4820000" cy="348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1080" b="1">
                <a:solidFill>
                  <a:srgbClr val="FFFFFF"/>
                </a:solidFill>
              </a:rPr>
              <a:t>Detections nach Risiko und Kontext priorisieren</a:t>
            </a:r>
          </a:p>
        </p:txBody>
      </p:sp>
      <p:sp>
        <p:nvSpPr>
          <p:cNvPr id="855" name="s855"/>
          <p:cNvSpPr/>
          <p:nvPr/>
        </p:nvSpPr>
        <p:spPr>
          <a:xfrm>
            <a:off x="6336207" y="4976301"/>
            <a:ext cx="5380000" cy="348000"/>
          </a:xfrm>
          <a:prstGeom prst="roundRect">
            <a:avLst>
              <a:gd name="adj" fmla="val 12000"/>
            </a:avLst>
          </a:prstGeom>
          <a:solidFill>
            <a:srgbClr val="0E1A12"/>
          </a:solidFill>
          <a:ln w="9525">
            <a:solidFill>
              <a:srgbClr val="A4D65E">
                <a:alpha val="50000"/>
              </a:srgbClr>
            </a:solidFill>
          </a:ln>
        </p:spPr>
        <p:txBody>
          <a:bodyPr/>
          <a:lstStyle/>
          <a:p>
            <a:endParaRPr lang="en-US"/>
          </a:p>
        </p:txBody>
      </p:sp>
      <p:sp>
        <p:nvSpPr>
          <p:cNvPr id="856" name="s856"/>
          <p:cNvSpPr/>
          <p:nvPr/>
        </p:nvSpPr>
        <p:spPr>
          <a:xfrm>
            <a:off x="6366207" y="5045901"/>
            <a:ext cx="20000" cy="208800"/>
          </a:xfrm>
          <a:prstGeom prst="roundRect">
            <a:avLst>
              <a:gd name="adj" fmla="val 50000"/>
            </a:avLst>
          </a:prstGeom>
          <a:solidFill>
            <a:srgbClr val="A4D65E"/>
          </a:solidFill>
          <a:ln>
            <a:noFill/>
          </a:ln>
        </p:spPr>
        <p:txBody>
          <a:bodyPr/>
          <a:lstStyle/>
          <a:p>
            <a:endParaRPr lang="en-US"/>
          </a:p>
        </p:txBody>
      </p:sp>
      <p:sp>
        <p:nvSpPr>
          <p:cNvPr id="857" name="s857"/>
          <p:cNvSpPr/>
          <p:nvPr/>
        </p:nvSpPr>
        <p:spPr>
          <a:xfrm>
            <a:off x="6540207" y="5054301"/>
            <a:ext cx="192000" cy="192000"/>
          </a:xfrm>
          <a:prstGeom prst="ellipse">
            <a:avLst/>
          </a:prstGeom>
          <a:noFill/>
          <a:ln w="11430">
            <a:solidFill>
              <a:srgbClr val="A4D65E">
                <a:alpha val="75000"/>
              </a:srgbClr>
            </a:solidFill>
          </a:ln>
        </p:spPr>
        <p:txBody>
          <a:bodyPr/>
          <a:lstStyle/>
          <a:p>
            <a:endParaRPr lang="en-US"/>
          </a:p>
        </p:txBody>
      </p:sp>
      <p:cxnSp>
        <p:nvCxnSpPr>
          <p:cNvPr id="858" name="c858"/>
          <p:cNvCxnSpPr/>
          <p:nvPr/>
        </p:nvCxnSpPr>
        <p:spPr>
          <a:xfrm>
            <a:off x="6584207" y="5156301"/>
            <a:ext cx="42000" cy="42000"/>
          </a:xfrm>
          <a:prstGeom prst="line">
            <a:avLst/>
          </a:prstGeom>
          <a:ln w="15875" cap="rnd">
            <a:solidFill>
              <a:srgbClr val="A4D65E"/>
            </a:solidFill>
          </a:ln>
        </p:spPr>
      </p:cxnSp>
      <p:cxnSp>
        <p:nvCxnSpPr>
          <p:cNvPr id="859" name="c859"/>
          <p:cNvCxnSpPr/>
          <p:nvPr/>
        </p:nvCxnSpPr>
        <p:spPr>
          <a:xfrm flipV="1">
            <a:off x="6626207" y="5098301"/>
            <a:ext cx="70000" cy="98000"/>
          </a:xfrm>
          <a:prstGeom prst="line">
            <a:avLst/>
          </a:prstGeom>
          <a:ln w="15875" cap="rnd">
            <a:solidFill>
              <a:srgbClr val="A4D65E"/>
            </a:solidFill>
          </a:ln>
        </p:spPr>
      </p:cxnSp>
      <p:sp>
        <p:nvSpPr>
          <p:cNvPr id="860" name="t860"/>
          <p:cNvSpPr/>
          <p:nvPr/>
        </p:nvSpPr>
        <p:spPr>
          <a:xfrm>
            <a:off x="6856207" y="4976301"/>
            <a:ext cx="4820000" cy="348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1080" b="1">
                <a:solidFill>
                  <a:srgbClr val="FFFFFF"/>
                </a:solidFill>
              </a:rPr>
              <a:t>Response-Verantwortung klären, bevor Incidents auftreten</a:t>
            </a:r>
          </a:p>
        </p:txBody>
      </p:sp>
      <p:sp>
        <p:nvSpPr>
          <p:cNvPr id="861" name="s861"/>
          <p:cNvSpPr/>
          <p:nvPr/>
        </p:nvSpPr>
        <p:spPr>
          <a:xfrm>
            <a:off x="6336207" y="5380301"/>
            <a:ext cx="5380000" cy="348000"/>
          </a:xfrm>
          <a:prstGeom prst="roundRect">
            <a:avLst>
              <a:gd name="adj" fmla="val 12000"/>
            </a:avLst>
          </a:prstGeom>
          <a:solidFill>
            <a:srgbClr val="0E1A12"/>
          </a:solidFill>
          <a:ln w="9525">
            <a:solidFill>
              <a:srgbClr val="A4D65E">
                <a:alpha val="50000"/>
              </a:srgbClr>
            </a:solidFill>
          </a:ln>
        </p:spPr>
        <p:txBody>
          <a:bodyPr/>
          <a:lstStyle/>
          <a:p>
            <a:endParaRPr lang="en-US"/>
          </a:p>
        </p:txBody>
      </p:sp>
      <p:sp>
        <p:nvSpPr>
          <p:cNvPr id="862" name="s862"/>
          <p:cNvSpPr/>
          <p:nvPr/>
        </p:nvSpPr>
        <p:spPr>
          <a:xfrm>
            <a:off x="6366207" y="5449901"/>
            <a:ext cx="20000" cy="208800"/>
          </a:xfrm>
          <a:prstGeom prst="roundRect">
            <a:avLst>
              <a:gd name="adj" fmla="val 50000"/>
            </a:avLst>
          </a:prstGeom>
          <a:solidFill>
            <a:srgbClr val="A4D65E"/>
          </a:solidFill>
          <a:ln>
            <a:noFill/>
          </a:ln>
        </p:spPr>
        <p:txBody>
          <a:bodyPr/>
          <a:lstStyle/>
          <a:p>
            <a:endParaRPr lang="en-US"/>
          </a:p>
        </p:txBody>
      </p:sp>
      <p:sp>
        <p:nvSpPr>
          <p:cNvPr id="863" name="s863"/>
          <p:cNvSpPr/>
          <p:nvPr/>
        </p:nvSpPr>
        <p:spPr>
          <a:xfrm>
            <a:off x="6540207" y="5458301"/>
            <a:ext cx="192000" cy="192000"/>
          </a:xfrm>
          <a:prstGeom prst="ellipse">
            <a:avLst/>
          </a:prstGeom>
          <a:noFill/>
          <a:ln w="11430">
            <a:solidFill>
              <a:srgbClr val="A4D65E">
                <a:alpha val="75000"/>
              </a:srgbClr>
            </a:solidFill>
          </a:ln>
        </p:spPr>
        <p:txBody>
          <a:bodyPr/>
          <a:lstStyle/>
          <a:p>
            <a:endParaRPr lang="en-US"/>
          </a:p>
        </p:txBody>
      </p:sp>
      <p:cxnSp>
        <p:nvCxnSpPr>
          <p:cNvPr id="864" name="c864"/>
          <p:cNvCxnSpPr/>
          <p:nvPr/>
        </p:nvCxnSpPr>
        <p:spPr>
          <a:xfrm>
            <a:off x="6584207" y="5560301"/>
            <a:ext cx="42000" cy="42000"/>
          </a:xfrm>
          <a:prstGeom prst="line">
            <a:avLst/>
          </a:prstGeom>
          <a:ln w="15875" cap="rnd">
            <a:solidFill>
              <a:srgbClr val="A4D65E"/>
            </a:solidFill>
          </a:ln>
        </p:spPr>
      </p:cxnSp>
      <p:cxnSp>
        <p:nvCxnSpPr>
          <p:cNvPr id="865" name="c865"/>
          <p:cNvCxnSpPr/>
          <p:nvPr/>
        </p:nvCxnSpPr>
        <p:spPr>
          <a:xfrm flipV="1">
            <a:off x="6626207" y="5502301"/>
            <a:ext cx="70000" cy="98000"/>
          </a:xfrm>
          <a:prstGeom prst="line">
            <a:avLst/>
          </a:prstGeom>
          <a:ln w="15875" cap="rnd">
            <a:solidFill>
              <a:srgbClr val="A4D65E"/>
            </a:solidFill>
          </a:ln>
        </p:spPr>
      </p:cxnSp>
      <p:sp>
        <p:nvSpPr>
          <p:cNvPr id="866" name="t866"/>
          <p:cNvSpPr/>
          <p:nvPr/>
        </p:nvSpPr>
        <p:spPr>
          <a:xfrm>
            <a:off x="6856207" y="5380301"/>
            <a:ext cx="4820000" cy="348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1080" b="1">
                <a:solidFill>
                  <a:srgbClr val="FFFFFF"/>
                </a:solidFill>
              </a:rPr>
              <a:t>AI zur Unterstützung von Analysten nutzen, nicht als Ersatz für Governance</a:t>
            </a:r>
          </a:p>
        </p:txBody>
      </p:sp>
      <p:sp>
        <p:nvSpPr>
          <p:cNvPr id="32" name="Shape 30"/>
          <p:cNvSpPr/>
          <p:nvPr/>
        </p:nvSpPr>
        <p:spPr>
          <a:xfrm>
            <a:off x="0" y="6199632"/>
            <a:ext cx="12191695" cy="658368"/>
          </a:xfrm>
          <a:prstGeom prst="rect">
            <a:avLst/>
          </a:prstGeom>
          <a:solidFill>
            <a:srgbClr val="F5F5F2"/>
          </a:solidFill>
          <a:ln w="12700">
            <a:solidFill>
              <a:srgbClr val="F5F5F2">
                <a:alpha val="0"/>
              </a:srgbClr>
            </a:solidFill>
            <a:prstDash val="solid"/>
          </a:ln>
        </p:spPr>
        <p:txBody>
          <a:bodyPr/>
          <a:lstStyle/>
          <a:p>
            <a:endParaRPr lang="de-DE"/>
          </a:p>
        </p:txBody>
      </p:sp>
      <p:sp>
        <p:nvSpPr>
          <p:cNvPr id="33" name="Shape 31"/>
          <p:cNvSpPr/>
          <p:nvPr/>
        </p:nvSpPr>
        <p:spPr>
          <a:xfrm>
            <a:off x="0" y="6163056"/>
            <a:ext cx="12191695" cy="0"/>
          </a:xfrm>
          <a:prstGeom prst="line">
            <a:avLst/>
          </a:prstGeom>
          <a:solidFill>
            <a:srgbClr val="FFFFFF">
              <a:alpha val="0"/>
            </a:srgbClr>
          </a:solidFill>
          <a:ln w="13970">
            <a:solidFill>
              <a:srgbClr val="86BC25">
                <a:alpha val="85000"/>
              </a:srgbClr>
            </a:solidFill>
            <a:prstDash val="solid"/>
          </a:ln>
        </p:spPr>
        <p:txBody>
          <a:bodyPr/>
          <a:lstStyle/>
          <a:p>
            <a:endParaRPr lang="de-DE"/>
          </a:p>
        </p:txBody>
      </p:sp>
      <p:sp>
        <p:nvSpPr>
          <p:cNvPr id="34" name="Text 32"/>
          <p:cNvSpPr/>
          <p:nvPr/>
        </p:nvSpPr>
        <p:spPr>
          <a:xfrm>
            <a:off x="566928" y="6428232"/>
            <a:ext cx="105156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09.07.2026</a:t>
            </a:r>
            <a:endParaRPr lang="en-US" sz="950"/>
          </a:p>
        </p:txBody>
      </p:sp>
      <p:sp>
        <p:nvSpPr>
          <p:cNvPr id="35" name="Shape 33"/>
          <p:cNvSpPr/>
          <p:nvPr/>
        </p:nvSpPr>
        <p:spPr>
          <a:xfrm>
            <a:off x="2592781"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36" name="Text 34"/>
          <p:cNvSpPr/>
          <p:nvPr/>
        </p:nvSpPr>
        <p:spPr>
          <a:xfrm>
            <a:off x="3567074" y="6428232"/>
            <a:ext cx="132588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09:00 – 09:30 Uhr</a:t>
            </a:r>
            <a:endParaRPr lang="en-US" sz="950"/>
          </a:p>
        </p:txBody>
      </p:sp>
      <p:sp>
        <p:nvSpPr>
          <p:cNvPr id="37" name="Shape 35"/>
          <p:cNvSpPr/>
          <p:nvPr/>
        </p:nvSpPr>
        <p:spPr>
          <a:xfrm>
            <a:off x="5867247"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38" name="Text 36"/>
          <p:cNvSpPr/>
          <p:nvPr/>
        </p:nvSpPr>
        <p:spPr>
          <a:xfrm>
            <a:off x="6841540" y="6336792"/>
            <a:ext cx="2560320" cy="329184"/>
          </a:xfrm>
          <a:prstGeom prst="rect">
            <a:avLst/>
          </a:prstGeom>
          <a:solidFill>
            <a:srgbClr val="FFFFFF">
              <a:alpha val="0"/>
            </a:srgbClr>
          </a:solidFill>
          <a:ln/>
        </p:spPr>
        <p:txBody>
          <a:bodyPr wrap="square" lIns="0" tIns="0" rIns="0" bIns="0" rtlCol="0" anchor="ctr">
            <a:normAutofit/>
          </a:bodyPr>
          <a:lstStyle/>
          <a:p>
            <a:pPr marL="0" indent="0" algn="ctr">
              <a:buNone/>
            </a:pPr>
            <a:r>
              <a:rPr lang="en-US" sz="880">
                <a:solidFill>
                  <a:srgbClr val="161A1D"/>
                </a:solidFill>
              </a:rPr>
              <a:t>IT-SICHERHEIT Webkonferenz</a:t>
            </a:r>
            <a:endParaRPr lang="en-US" sz="880"/>
          </a:p>
          <a:p>
            <a:pPr marL="0" indent="0" algn="ctr">
              <a:buNone/>
            </a:pPr>
            <a:r>
              <a:rPr lang="en-US" sz="880">
                <a:solidFill>
                  <a:srgbClr val="161A1D"/>
                </a:solidFill>
              </a:rPr>
              <a:t>Detection und Response mit MDR/XDR</a:t>
            </a:r>
            <a:endParaRPr lang="en-US" sz="880"/>
          </a:p>
        </p:txBody>
      </p:sp>
      <p:sp>
        <p:nvSpPr>
          <p:cNvPr id="39" name="Shape 37"/>
          <p:cNvSpPr/>
          <p:nvPr/>
        </p:nvSpPr>
        <p:spPr>
          <a:xfrm>
            <a:off x="10376153"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42" name="Text 40"/>
          <p:cNvSpPr/>
          <p:nvPr/>
        </p:nvSpPr>
        <p:spPr>
          <a:xfrm>
            <a:off x="11350446" y="6446520"/>
            <a:ext cx="274320" cy="164592"/>
          </a:xfrm>
          <a:prstGeom prst="rect">
            <a:avLst/>
          </a:prstGeom>
          <a:solidFill>
            <a:srgbClr val="FFFFFF">
              <a:alpha val="0"/>
            </a:srgbClr>
          </a:solidFill>
          <a:ln/>
        </p:spPr>
        <p:txBody>
          <a:bodyPr wrap="square" lIns="0" tIns="0" rIns="0" bIns="0" rtlCol="0" anchor="ctr"/>
          <a:lstStyle/>
          <a:p>
            <a:pPr marL="0" indent="0" algn="r">
              <a:buNone/>
            </a:pPr>
            <a:r>
              <a:rPr lang="en-US" sz="800">
                <a:solidFill>
                  <a:srgbClr val="6B7476"/>
                </a:solidFill>
              </a:rPr>
              <a:t>12</a:t>
            </a:r>
            <a:endParaRPr lang="en-US" sz="800"/>
          </a:p>
        </p:txBody>
      </p:sp>
      <p:sp>
        <p:nvSpPr>
          <p:cNvPr id="11" name="s851">
            <a:extLst>
              <a:ext uri="{FF2B5EF4-FFF2-40B4-BE49-F238E27FC236}">
                <a16:creationId xmlns:a16="http://schemas.microsoft.com/office/drawing/2014/main" id="{AB863D5B-4C41-9E4D-CC94-AEE06E0A6A37}"/>
              </a:ext>
            </a:extLst>
          </p:cNvPr>
          <p:cNvSpPr/>
          <p:nvPr/>
        </p:nvSpPr>
        <p:spPr>
          <a:xfrm>
            <a:off x="7181464" y="576072"/>
            <a:ext cx="4016512" cy="1429373"/>
          </a:xfrm>
          <a:prstGeom prst="roundRect">
            <a:avLst>
              <a:gd name="adj" fmla="val 5000"/>
            </a:avLst>
          </a:prstGeom>
          <a:solidFill>
            <a:srgbClr val="0E1A12"/>
          </a:solidFill>
          <a:ln w="11430">
            <a:solidFill>
              <a:srgbClr val="A4D65E">
                <a:alpha val="60000"/>
              </a:srgbClr>
            </a:solidFill>
          </a:ln>
          <a:effectLst>
            <a:glow rad="34000">
              <a:srgbClr val="86BC25">
                <a:alpha val="26000"/>
              </a:srgbClr>
            </a:glow>
          </a:effectLst>
        </p:spPr>
        <p:txBody>
          <a:bodyPr/>
          <a:lstStyle/>
          <a:p>
            <a:endParaRPr lang="en-US"/>
          </a:p>
        </p:txBody>
      </p:sp>
      <p:sp>
        <p:nvSpPr>
          <p:cNvPr id="13" name="s852">
            <a:extLst>
              <a:ext uri="{FF2B5EF4-FFF2-40B4-BE49-F238E27FC236}">
                <a16:creationId xmlns:a16="http://schemas.microsoft.com/office/drawing/2014/main" id="{00A42B70-8BA3-24CD-2563-8B6EC3008354}"/>
              </a:ext>
            </a:extLst>
          </p:cNvPr>
          <p:cNvSpPr/>
          <p:nvPr/>
        </p:nvSpPr>
        <p:spPr>
          <a:xfrm>
            <a:off x="7225463" y="749000"/>
            <a:ext cx="45719" cy="1142145"/>
          </a:xfrm>
          <a:prstGeom prst="roundRect">
            <a:avLst>
              <a:gd name="adj" fmla="val 50000"/>
            </a:avLst>
          </a:prstGeom>
          <a:solidFill>
            <a:srgbClr val="A4D65E"/>
          </a:solidFill>
          <a:ln>
            <a:noFill/>
          </a:ln>
        </p:spPr>
        <p:txBody>
          <a:bodyPr/>
          <a:lstStyle/>
          <a:p>
            <a:endParaRPr lang="en-US"/>
          </a:p>
        </p:txBody>
      </p:sp>
      <p:sp>
        <p:nvSpPr>
          <p:cNvPr id="15" name="t853">
            <a:extLst>
              <a:ext uri="{FF2B5EF4-FFF2-40B4-BE49-F238E27FC236}">
                <a16:creationId xmlns:a16="http://schemas.microsoft.com/office/drawing/2014/main" id="{985DEFA8-2966-C269-A90E-FDF13AFB1E93}"/>
              </a:ext>
            </a:extLst>
          </p:cNvPr>
          <p:cNvSpPr/>
          <p:nvPr/>
        </p:nvSpPr>
        <p:spPr>
          <a:xfrm>
            <a:off x="7381464" y="739000"/>
            <a:ext cx="600000" cy="420000"/>
          </a:xfrm>
          <a:prstGeom prst="rect">
            <a:avLst/>
          </a:prstGeom>
          <a:solidFill>
            <a:srgbClr val="FFFFFF">
              <a:alpha val="0"/>
            </a:srgbClr>
          </a:solidFill>
          <a:ln>
            <a:noFill/>
          </a:ln>
        </p:spPr>
        <p:txBody>
          <a:bodyPr wrap="square" lIns="0" tIns="0" rIns="0" bIns="0" rtlCol="0" anchor="t">
            <a:normAutofit fontScale="77500" lnSpcReduction="20000"/>
          </a:bodyPr>
          <a:lstStyle/>
          <a:p>
            <a:pPr marL="0" indent="0" algn="l">
              <a:buNone/>
            </a:pPr>
            <a:r>
              <a:rPr lang="en-US" sz="4200" b="1">
                <a:solidFill>
                  <a:srgbClr val="A4D65E"/>
                </a:solidFill>
              </a:rPr>
              <a:t>“</a:t>
            </a:r>
          </a:p>
        </p:txBody>
      </p:sp>
      <p:sp>
        <p:nvSpPr>
          <p:cNvPr id="17" name="t854">
            <a:extLst>
              <a:ext uri="{FF2B5EF4-FFF2-40B4-BE49-F238E27FC236}">
                <a16:creationId xmlns:a16="http://schemas.microsoft.com/office/drawing/2014/main" id="{F7DBF0AD-4254-DE7D-6AEE-65D1DC6F5529}"/>
              </a:ext>
            </a:extLst>
          </p:cNvPr>
          <p:cNvSpPr/>
          <p:nvPr/>
        </p:nvSpPr>
        <p:spPr>
          <a:xfrm>
            <a:off x="7761464" y="829000"/>
            <a:ext cx="3276512" cy="20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820" b="1" spc="110">
                <a:solidFill>
                  <a:srgbClr val="A4D65E"/>
                </a:solidFill>
              </a:rPr>
              <a:t>KERNAUSSAGE</a:t>
            </a:r>
          </a:p>
        </p:txBody>
      </p:sp>
      <p:sp>
        <p:nvSpPr>
          <p:cNvPr id="19" name="t855">
            <a:extLst>
              <a:ext uri="{FF2B5EF4-FFF2-40B4-BE49-F238E27FC236}">
                <a16:creationId xmlns:a16="http://schemas.microsoft.com/office/drawing/2014/main" id="{575647FC-AA38-55CB-985B-846905932EBE}"/>
              </a:ext>
            </a:extLst>
          </p:cNvPr>
          <p:cNvSpPr/>
          <p:nvPr/>
        </p:nvSpPr>
        <p:spPr>
          <a:xfrm>
            <a:off x="7441464" y="1129000"/>
            <a:ext cx="3556512" cy="1360000"/>
          </a:xfrm>
          <a:prstGeom prst="rect">
            <a:avLst/>
          </a:prstGeom>
          <a:solidFill>
            <a:srgbClr val="FFFFFF">
              <a:alpha val="0"/>
            </a:srgbClr>
          </a:solidFill>
          <a:ln>
            <a:noFill/>
          </a:ln>
        </p:spPr>
        <p:txBody>
          <a:bodyPr wrap="square" lIns="0" tIns="0" rIns="0" bIns="0" rtlCol="0" anchor="t">
            <a:normAutofit/>
          </a:bodyPr>
          <a:lstStyle/>
          <a:p>
            <a:pPr algn="ctr"/>
            <a:r>
              <a:rPr lang="en-US" sz="1200" b="1">
                <a:solidFill>
                  <a:srgbClr val="FFFFFF"/>
                </a:solidFill>
              </a:rPr>
              <a:t>Bei modernen Security Operations geht es nicht darum, </a:t>
            </a:r>
            <a:r>
              <a:rPr lang="en-US" sz="1200" b="1">
                <a:solidFill>
                  <a:srgbClr val="8D999C"/>
                </a:solidFill>
              </a:rPr>
              <a:t>alles zu sehen</a:t>
            </a:r>
            <a:r>
              <a:rPr lang="en-US" sz="1200" b="1">
                <a:solidFill>
                  <a:srgbClr val="FFFFFF"/>
                </a:solidFill>
              </a:rPr>
              <a:t> — sondern darum, </a:t>
            </a:r>
            <a:r>
              <a:rPr lang="en-US" sz="1200" b="1">
                <a:solidFill>
                  <a:srgbClr val="A4D65E"/>
                </a:solidFill>
              </a:rPr>
              <a:t>das Wesentliche zu sehen</a:t>
            </a:r>
            <a:r>
              <a:rPr lang="en-US" sz="1200" b="1">
                <a:solidFill>
                  <a:srgbClr val="FFFFFF"/>
                </a:solidFill>
              </a:rPr>
              <a:t>, </a:t>
            </a:r>
            <a:r>
              <a:rPr lang="en-US" sz="1200" b="1">
                <a:solidFill>
                  <a:srgbClr val="A4D65E"/>
                </a:solidFill>
              </a:rPr>
              <a:t>es schnell zu verstehen</a:t>
            </a:r>
            <a:r>
              <a:rPr lang="en-US" sz="1200" b="1">
                <a:solidFill>
                  <a:srgbClr val="FFFFFF"/>
                </a:solidFill>
              </a:rPr>
              <a:t> and </a:t>
            </a:r>
            <a:r>
              <a:rPr lang="en-US" sz="1200" b="1">
                <a:solidFill>
                  <a:srgbClr val="A4D65E"/>
                </a:solidFill>
              </a:rPr>
              <a:t>handeln zu können</a:t>
            </a:r>
            <a:r>
              <a:rPr lang="en-US" sz="1200" b="1">
                <a:solidFill>
                  <a:srgbClr val="FFFFFF"/>
                </a:solidFill>
              </a:rPr>
              <a:t>.</a:t>
            </a:r>
          </a:p>
        </p:txBody>
      </p:sp>
      <p:sp>
        <p:nvSpPr>
          <p:cNvPr id="1000" name="Accent 1000"/>
          <p:cNvSpPr/>
          <p:nvPr/>
        </p:nvSpPr>
        <p:spPr>
          <a:xfrm>
            <a:off x="5533625" y="314500"/>
            <a:ext cx="787500" cy="702000"/>
          </a:xfrm>
          <a:prstGeom prst="hexagon">
            <a:avLst/>
          </a:prstGeom>
          <a:noFill/>
          <a:ln w="9525">
            <a:solidFill>
              <a:srgbClr val="86BC25">
                <a:alpha val="22400"/>
              </a:srgbClr>
            </a:solidFill>
          </a:ln>
        </p:spPr>
        <p:txBody>
          <a:bodyPr/>
          <a:lstStyle/>
          <a:p>
            <a:endParaRPr lang="de-DE"/>
          </a:p>
        </p:txBody>
      </p:sp>
      <p:sp>
        <p:nvSpPr>
          <p:cNvPr id="1001" name="Accent 1001"/>
          <p:cNvSpPr/>
          <p:nvPr/>
        </p:nvSpPr>
        <p:spPr>
          <a:xfrm rot="1200000">
            <a:off x="4910375" y="935500"/>
            <a:ext cx="504000" cy="450000"/>
          </a:xfrm>
          <a:prstGeom prst="hexagon">
            <a:avLst/>
          </a:prstGeom>
          <a:noFill/>
          <a:ln w="9525">
            <a:solidFill>
              <a:srgbClr val="86BC25">
                <a:alpha val="15399"/>
              </a:srgbClr>
            </a:solidFill>
          </a:ln>
        </p:spPr>
        <p:txBody>
          <a:bodyPr/>
          <a:lstStyle/>
          <a:p>
            <a:endParaRPr lang="de-DE"/>
          </a:p>
        </p:txBody>
      </p:sp>
      <p:sp>
        <p:nvSpPr>
          <p:cNvPr id="1002" name="Accent 1002"/>
          <p:cNvSpPr/>
          <p:nvPr/>
        </p:nvSpPr>
        <p:spPr>
          <a:xfrm>
            <a:off x="5499875" y="889150"/>
            <a:ext cx="135000" cy="119700"/>
          </a:xfrm>
          <a:prstGeom prst="hexagon">
            <a:avLst/>
          </a:prstGeom>
          <a:solidFill>
            <a:srgbClr val="0E1C1B"/>
          </a:solidFill>
          <a:ln w="9525">
            <a:solidFill>
              <a:srgbClr val="86BC25">
                <a:alpha val="84000"/>
              </a:srgbClr>
            </a:solidFill>
          </a:ln>
        </p:spPr>
        <p:txBody>
          <a:bodyPr/>
          <a:lstStyle/>
          <a:p>
            <a:endParaRPr lang="de-DE"/>
          </a:p>
        </p:txBody>
      </p:sp>
      <p:sp>
        <p:nvSpPr>
          <p:cNvPr id="1003" name="Accent 1003"/>
          <p:cNvSpPr/>
          <p:nvPr/>
        </p:nvSpPr>
        <p:spPr>
          <a:xfrm>
            <a:off x="5551625" y="933250"/>
            <a:ext cx="31500" cy="31500"/>
          </a:xfrm>
          <a:prstGeom prst="ellipse">
            <a:avLst/>
          </a:prstGeom>
          <a:solidFill>
            <a:srgbClr val="86BC25">
              <a:alpha val="100000"/>
            </a:srgbClr>
          </a:solidFill>
          <a:ln>
            <a:noFill/>
          </a:ln>
        </p:spPr>
        <p:txBody>
          <a:bodyPr/>
          <a:lstStyle/>
          <a:p>
            <a:endParaRPr lang="de-DE"/>
          </a:p>
        </p:txBody>
      </p:sp>
      <p:sp>
        <p:nvSpPr>
          <p:cNvPr id="1004" name="Accent 1004"/>
          <p:cNvSpPr/>
          <p:nvPr/>
        </p:nvSpPr>
        <p:spPr>
          <a:xfrm>
            <a:off x="4878875" y="787000"/>
            <a:ext cx="27000" cy="27000"/>
          </a:xfrm>
          <a:prstGeom prst="ellipse">
            <a:avLst/>
          </a:prstGeom>
          <a:solidFill>
            <a:srgbClr val="86BC25">
              <a:alpha val="77000"/>
            </a:srgbClr>
          </a:solidFill>
          <a:ln>
            <a:noFill/>
          </a:ln>
        </p:spPr>
        <p:txBody>
          <a:bodyPr/>
          <a:lstStyle/>
          <a:p>
            <a:endParaRPr lang="de-DE"/>
          </a:p>
        </p:txBody>
      </p:sp>
      <p:sp>
        <p:nvSpPr>
          <p:cNvPr id="1005" name="Accent 1005"/>
          <p:cNvSpPr/>
          <p:nvPr/>
        </p:nvSpPr>
        <p:spPr>
          <a:xfrm>
            <a:off x="6230000" y="923125"/>
            <a:ext cx="24750" cy="24750"/>
          </a:xfrm>
          <a:prstGeom prst="ellipse">
            <a:avLst/>
          </a:prstGeom>
          <a:solidFill>
            <a:srgbClr val="86BC25">
              <a:alpha val="70000"/>
            </a:srgbClr>
          </a:solidFill>
          <a:ln>
            <a:noFill/>
          </a:ln>
        </p:spPr>
        <p:txBody>
          <a:bodyPr/>
          <a:lstStyle/>
          <a:p>
            <a:endParaRPr lang="de-DE"/>
          </a:p>
        </p:txBody>
      </p:sp>
      <p:sp>
        <p:nvSpPr>
          <p:cNvPr id="1010" name="Accent 1010"/>
          <p:cNvSpPr/>
          <p:nvPr/>
        </p:nvSpPr>
        <p:spPr>
          <a:xfrm>
            <a:off x="4258700" y="266799"/>
            <a:ext cx="490000" cy="436800"/>
          </a:xfrm>
          <a:prstGeom prst="hexagon">
            <a:avLst/>
          </a:prstGeom>
          <a:noFill/>
          <a:ln w="9525">
            <a:solidFill>
              <a:srgbClr val="86BC25">
                <a:alpha val="22400"/>
              </a:srgbClr>
            </a:solidFill>
          </a:ln>
        </p:spPr>
        <p:txBody>
          <a:bodyPr/>
          <a:lstStyle/>
          <a:p>
            <a:endParaRPr lang="de-DE"/>
          </a:p>
        </p:txBody>
      </p:sp>
      <p:sp>
        <p:nvSpPr>
          <p:cNvPr id="1011" name="Accent 1011"/>
          <p:cNvSpPr/>
          <p:nvPr/>
        </p:nvSpPr>
        <p:spPr>
          <a:xfrm rot="1200000">
            <a:off x="3870900" y="653200"/>
            <a:ext cx="313600" cy="280000"/>
          </a:xfrm>
          <a:prstGeom prst="hexagon">
            <a:avLst/>
          </a:prstGeom>
          <a:noFill/>
          <a:ln w="9525">
            <a:solidFill>
              <a:srgbClr val="86BC25">
                <a:alpha val="15399"/>
              </a:srgbClr>
            </a:solidFill>
          </a:ln>
        </p:spPr>
        <p:txBody>
          <a:bodyPr/>
          <a:lstStyle/>
          <a:p>
            <a:endParaRPr lang="de-DE"/>
          </a:p>
        </p:txBody>
      </p:sp>
      <p:sp>
        <p:nvSpPr>
          <p:cNvPr id="1012" name="Accent 1012"/>
          <p:cNvSpPr/>
          <p:nvPr/>
        </p:nvSpPr>
        <p:spPr>
          <a:xfrm>
            <a:off x="4237700" y="624360"/>
            <a:ext cx="84000" cy="74480"/>
          </a:xfrm>
          <a:prstGeom prst="hexagon">
            <a:avLst/>
          </a:prstGeom>
          <a:solidFill>
            <a:srgbClr val="0E1C1B"/>
          </a:solidFill>
          <a:ln w="9525">
            <a:solidFill>
              <a:srgbClr val="86BC25">
                <a:alpha val="84000"/>
              </a:srgbClr>
            </a:solidFill>
          </a:ln>
        </p:spPr>
        <p:txBody>
          <a:bodyPr/>
          <a:lstStyle/>
          <a:p>
            <a:endParaRPr lang="de-DE"/>
          </a:p>
        </p:txBody>
      </p:sp>
      <p:sp>
        <p:nvSpPr>
          <p:cNvPr id="1013" name="Accent 1013"/>
          <p:cNvSpPr/>
          <p:nvPr/>
        </p:nvSpPr>
        <p:spPr>
          <a:xfrm>
            <a:off x="4269900" y="651800"/>
            <a:ext cx="19600" cy="19600"/>
          </a:xfrm>
          <a:prstGeom prst="ellipse">
            <a:avLst/>
          </a:prstGeom>
          <a:solidFill>
            <a:srgbClr val="86BC25">
              <a:alpha val="100000"/>
            </a:srgbClr>
          </a:solidFill>
          <a:ln>
            <a:noFill/>
          </a:ln>
        </p:spPr>
        <p:txBody>
          <a:bodyPr/>
          <a:lstStyle/>
          <a:p>
            <a:endParaRPr lang="de-DE"/>
          </a:p>
        </p:txBody>
      </p:sp>
      <p:sp>
        <p:nvSpPr>
          <p:cNvPr id="1014" name="Accent 1014"/>
          <p:cNvSpPr/>
          <p:nvPr/>
        </p:nvSpPr>
        <p:spPr>
          <a:xfrm>
            <a:off x="3851300" y="560800"/>
            <a:ext cx="16800" cy="16800"/>
          </a:xfrm>
          <a:prstGeom prst="ellipse">
            <a:avLst/>
          </a:prstGeom>
          <a:solidFill>
            <a:srgbClr val="86BC25">
              <a:alpha val="77000"/>
            </a:srgbClr>
          </a:solidFill>
          <a:ln>
            <a:noFill/>
          </a:ln>
        </p:spPr>
        <p:txBody>
          <a:bodyPr/>
          <a:lstStyle/>
          <a:p>
            <a:endParaRPr lang="de-DE"/>
          </a:p>
        </p:txBody>
      </p:sp>
      <p:sp>
        <p:nvSpPr>
          <p:cNvPr id="1015" name="Accent 1015"/>
          <p:cNvSpPr/>
          <p:nvPr/>
        </p:nvSpPr>
        <p:spPr>
          <a:xfrm>
            <a:off x="4692000" y="645500"/>
            <a:ext cx="15400" cy="15400"/>
          </a:xfrm>
          <a:prstGeom prst="ellipse">
            <a:avLst/>
          </a:prstGeom>
          <a:solidFill>
            <a:srgbClr val="86BC25">
              <a:alpha val="70000"/>
            </a:srgbClr>
          </a:solidFill>
          <a:ln>
            <a:noFill/>
          </a:ln>
        </p:spPr>
        <p:txBody>
          <a:bodyPr/>
          <a:lstStyle/>
          <a:p>
            <a:endParaRPr lang="de-DE"/>
          </a:p>
        </p:txBody>
      </p:sp>
      <p:pic>
        <p:nvPicPr>
          <p:cNvPr id="10" name="Picture 9" descr="Deloitte logo">
            <a:extLst>
              <a:ext uri="{FF2B5EF4-FFF2-40B4-BE49-F238E27FC236}">
                <a16:creationId xmlns:a16="http://schemas.microsoft.com/office/drawing/2014/main" id="{5CD300F1-BA9E-9BEA-9F7D-EA68524D111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692" y="-5466"/>
            <a:ext cx="2779773" cy="130822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ckground"/>
          <p:cNvSpPr/>
          <p:nvPr/>
        </p:nvSpPr>
        <p:spPr>
          <a:xfrm>
            <a:off x="0" y="0"/>
            <a:ext cx="12192000" cy="6858000"/>
          </a:xfrm>
          <a:prstGeom prst="rect">
            <a:avLst/>
          </a:prstGeom>
          <a:solidFill>
            <a:srgbClr val="05080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Panel"/>
          <p:cNvSpPr/>
          <p:nvPr/>
        </p:nvSpPr>
        <p:spPr>
          <a:xfrm>
            <a:off x="0" y="0"/>
            <a:ext cx="12192000" cy="6172200"/>
          </a:xfrm>
          <a:prstGeom prst="rect">
            <a:avLst/>
          </a:prstGeom>
          <a:solidFill>
            <a:srgbClr val="080F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Accent Hex 1"/>
          <p:cNvSpPr/>
          <p:nvPr/>
        </p:nvSpPr>
        <p:spPr>
          <a:xfrm>
            <a:off x="10350000" y="370000"/>
            <a:ext cx="780000" cy="700000"/>
          </a:xfrm>
          <a:prstGeom prst="hexagon">
            <a:avLst/>
          </a:prstGeom>
          <a:noFill/>
          <a:ln w="10160">
            <a:solidFill>
              <a:srgbClr val="17311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Accent Hex 2"/>
          <p:cNvSpPr/>
          <p:nvPr/>
        </p:nvSpPr>
        <p:spPr>
          <a:xfrm>
            <a:off x="11130000" y="980000"/>
            <a:ext cx="420000" cy="376000"/>
          </a:xfrm>
          <a:prstGeom prst="hexagon">
            <a:avLst/>
          </a:prstGeom>
          <a:noFill/>
          <a:ln w="10160">
            <a:solidFill>
              <a:srgbClr val="17311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Accent Hex 3"/>
          <p:cNvSpPr/>
          <p:nvPr/>
        </p:nvSpPr>
        <p:spPr>
          <a:xfrm>
            <a:off x="7900000" y="5200000"/>
            <a:ext cx="620000" cy="555000"/>
          </a:xfrm>
          <a:prstGeom prst="hexagon">
            <a:avLst/>
          </a:prstGeom>
          <a:noFill/>
          <a:ln w="10160">
            <a:solidFill>
              <a:srgbClr val="17311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Accent Dot 1"/>
          <p:cNvSpPr/>
          <p:nvPr/>
        </p:nvSpPr>
        <p:spPr>
          <a:xfrm>
            <a:off x="650000" y="820000"/>
            <a:ext cx="50000" cy="50000"/>
          </a:xfrm>
          <a:prstGeom prst="ellipse">
            <a:avLst/>
          </a:prstGeom>
          <a:solidFill>
            <a:srgbClr val="86BC2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Accent Dot 2"/>
          <p:cNvSpPr/>
          <p:nvPr/>
        </p:nvSpPr>
        <p:spPr>
          <a:xfrm>
            <a:off x="2050000" y="5750000"/>
            <a:ext cx="36000" cy="36000"/>
          </a:xfrm>
          <a:prstGeom prst="ellipse">
            <a:avLst/>
          </a:prstGeom>
          <a:solidFill>
            <a:srgbClr val="86BC2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Accent Dot 3"/>
          <p:cNvSpPr/>
          <p:nvPr/>
        </p:nvSpPr>
        <p:spPr>
          <a:xfrm>
            <a:off x="10180000" y="1550000"/>
            <a:ext cx="36000" cy="36000"/>
          </a:xfrm>
          <a:prstGeom prst="ellipse">
            <a:avLst/>
          </a:prstGeom>
          <a:solidFill>
            <a:srgbClr val="86BC2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Accent Dot 4"/>
          <p:cNvSpPr/>
          <p:nvPr/>
        </p:nvSpPr>
        <p:spPr>
          <a:xfrm>
            <a:off x="5539529" y="5350000"/>
            <a:ext cx="44000" cy="44000"/>
          </a:xfrm>
          <a:prstGeom prst="ellipse">
            <a:avLst/>
          </a:prstGeom>
          <a:solidFill>
            <a:srgbClr val="86BC2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Accent Dot 5"/>
          <p:cNvSpPr/>
          <p:nvPr/>
        </p:nvSpPr>
        <p:spPr>
          <a:xfrm>
            <a:off x="6300000" y="850000"/>
            <a:ext cx="34000" cy="34000"/>
          </a:xfrm>
          <a:prstGeom prst="ellipse">
            <a:avLst/>
          </a:prstGeom>
          <a:solidFill>
            <a:srgbClr val="86BC2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Accent Dot 6"/>
          <p:cNvSpPr/>
          <p:nvPr/>
        </p:nvSpPr>
        <p:spPr>
          <a:xfrm>
            <a:off x="5920000" y="5550000"/>
            <a:ext cx="40000" cy="40000"/>
          </a:xfrm>
          <a:prstGeom prst="ellipse">
            <a:avLst/>
          </a:prstGeom>
          <a:solidFill>
            <a:srgbClr val="86BC2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4" name="Picture 13" descr="image.png"/>
          <p:cNvPicPr>
            <a:picLocks noChangeAspect="1"/>
          </p:cNvPicPr>
          <p:nvPr/>
        </p:nvPicPr>
        <p:blipFill>
          <a:blip r:embed="rId2"/>
          <a:stretch>
            <a:fillRect/>
          </a:stretch>
        </p:blipFill>
        <p:spPr>
          <a:xfrm>
            <a:off x="112692" y="-5466"/>
            <a:ext cx="2779773" cy="1308221"/>
          </a:xfrm>
          <a:prstGeom prst="rect">
            <a:avLst/>
          </a:prstGeom>
        </p:spPr>
      </p:pic>
      <p:sp>
        <p:nvSpPr>
          <p:cNvPr id="15" name="Eyebrow"/>
          <p:cNvSpPr txBox="1"/>
          <p:nvPr/>
        </p:nvSpPr>
        <p:spPr>
          <a:xfrm>
            <a:off x="475488" y="932688"/>
            <a:ext cx="5943600" cy="228600"/>
          </a:xfrm>
          <a:prstGeom prst="rect">
            <a:avLst/>
          </a:prstGeom>
          <a:noFill/>
        </p:spPr>
        <p:txBody>
          <a:bodyPr wrap="square" lIns="0" tIns="0" rIns="0" bIns="0" anchor="t">
            <a:spAutoFit/>
          </a:bodyPr>
          <a:lstStyle/>
          <a:p>
            <a:r>
              <a:rPr sz="1250" b="0">
                <a:solidFill>
                  <a:srgbClr val="86BC25"/>
                </a:solidFill>
              </a:rPr>
              <a:t>01  |  REFERENTEN</a:t>
            </a:r>
          </a:p>
        </p:txBody>
      </p:sp>
      <p:sp>
        <p:nvSpPr>
          <p:cNvPr id="16" name="Title"/>
          <p:cNvSpPr txBox="1"/>
          <p:nvPr/>
        </p:nvSpPr>
        <p:spPr>
          <a:xfrm>
            <a:off x="475488" y="1230000"/>
            <a:ext cx="6400000" cy="620000"/>
          </a:xfrm>
          <a:prstGeom prst="rect">
            <a:avLst/>
          </a:prstGeom>
          <a:noFill/>
        </p:spPr>
        <p:txBody>
          <a:bodyPr wrap="square" lIns="0" tIns="0" rIns="0" bIns="0" anchor="t">
            <a:spAutoFit/>
          </a:bodyPr>
          <a:lstStyle/>
          <a:p>
            <a:r>
              <a:rPr sz="3800" b="1">
                <a:solidFill>
                  <a:srgbClr val="FFFFFF"/>
                </a:solidFill>
              </a:rPr>
              <a:t>Curriculum vitae</a:t>
            </a:r>
          </a:p>
        </p:txBody>
      </p:sp>
      <p:sp>
        <p:nvSpPr>
          <p:cNvPr id="17" name="Title Underline"/>
          <p:cNvSpPr/>
          <p:nvPr/>
        </p:nvSpPr>
        <p:spPr>
          <a:xfrm>
            <a:off x="493776" y="1940000"/>
            <a:ext cx="685800" cy="0"/>
          </a:xfrm>
          <a:prstGeom prst="rect">
            <a:avLst/>
          </a:prstGeom>
          <a:noFill/>
          <a:ln w="25400">
            <a:solidFill>
              <a:srgbClr val="86BC2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Subtitle"/>
          <p:cNvSpPr txBox="1"/>
          <p:nvPr/>
        </p:nvSpPr>
        <p:spPr>
          <a:xfrm>
            <a:off x="475488" y="2035000"/>
            <a:ext cx="7600000" cy="330000"/>
          </a:xfrm>
          <a:prstGeom prst="rect">
            <a:avLst/>
          </a:prstGeom>
          <a:noFill/>
        </p:spPr>
        <p:txBody>
          <a:bodyPr wrap="square" lIns="0" tIns="0" rIns="0" bIns="0" anchor="t">
            <a:spAutoFit/>
          </a:bodyPr>
          <a:lstStyle/>
          <a:p>
            <a:r>
              <a:rPr sz="1500" b="0">
                <a:solidFill>
                  <a:srgbClr val="C8D0D2"/>
                </a:solidFill>
              </a:rPr>
              <a:t>Kurzprofile der Speaker – Platzhalter für finale Inhalte</a:t>
            </a:r>
          </a:p>
        </p:txBody>
      </p:sp>
      <p:sp>
        <p:nvSpPr>
          <p:cNvPr id="35" name="Speaker Card 2"/>
          <p:cNvSpPr/>
          <p:nvPr/>
        </p:nvSpPr>
        <p:spPr>
          <a:xfrm>
            <a:off x="509529" y="2520000"/>
            <a:ext cx="5280000" cy="2930000"/>
          </a:xfrm>
          <a:prstGeom prst="roundRect">
            <a:avLst/>
          </a:prstGeom>
          <a:solidFill>
            <a:srgbClr val="0B1313"/>
          </a:solidFill>
          <a:ln w="12700">
            <a:solidFill>
              <a:srgbClr val="2E46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Speaker Accent 2"/>
          <p:cNvSpPr/>
          <p:nvPr/>
        </p:nvSpPr>
        <p:spPr>
          <a:xfrm>
            <a:off x="509529" y="2520000"/>
            <a:ext cx="68000" cy="2930000"/>
          </a:xfrm>
          <a:prstGeom prst="rect">
            <a:avLst/>
          </a:prstGeom>
          <a:solidFill>
            <a:srgbClr val="86BC2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7" name="Foto Platzhalter 2"/>
          <p:cNvSpPr/>
          <p:nvPr/>
        </p:nvSpPr>
        <p:spPr>
          <a:xfrm>
            <a:off x="784529" y="2835000"/>
            <a:ext cx="1160000" cy="1160000"/>
          </a:xfrm>
          <a:prstGeom prst="ellipse">
            <a:avLst/>
          </a:prstGeom>
          <a:solidFill>
            <a:srgbClr val="050808"/>
          </a:solidFill>
          <a:ln w="15240">
            <a:solidFill>
              <a:srgbClr val="86BC2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Foto Label 2"/>
          <p:cNvSpPr txBox="1"/>
          <p:nvPr/>
        </p:nvSpPr>
        <p:spPr>
          <a:xfrm>
            <a:off x="894529" y="3145000"/>
            <a:ext cx="940000" cy="520000"/>
          </a:xfrm>
          <a:prstGeom prst="rect">
            <a:avLst/>
          </a:prstGeom>
          <a:noFill/>
        </p:spPr>
        <p:txBody>
          <a:bodyPr wrap="square" lIns="0" tIns="0" rIns="0" bIns="0" anchor="ctr">
            <a:spAutoFit/>
          </a:bodyPr>
          <a:lstStyle/>
          <a:p>
            <a:pPr algn="ctr"/>
            <a:r>
              <a:rPr sz="1400" b="1">
                <a:solidFill>
                  <a:srgbClr val="86BC25"/>
                </a:solidFill>
              </a:rPr>
              <a:t>FOTO</a:t>
            </a:r>
          </a:p>
          <a:p>
            <a:pPr algn="ctr"/>
            <a:r>
              <a:rPr sz="1400" b="1">
                <a:solidFill>
                  <a:srgbClr val="86BC25"/>
                </a:solidFill>
              </a:rPr>
              <a:t>PLATZ-</a:t>
            </a:r>
          </a:p>
          <a:p>
            <a:pPr algn="ctr"/>
            <a:r>
              <a:rPr sz="1400" b="1">
                <a:solidFill>
                  <a:srgbClr val="86BC25"/>
                </a:solidFill>
              </a:rPr>
              <a:t>HALTER</a:t>
            </a:r>
          </a:p>
        </p:txBody>
      </p:sp>
      <p:sp>
        <p:nvSpPr>
          <p:cNvPr id="39" name="Speaker Name 2"/>
          <p:cNvSpPr txBox="1"/>
          <p:nvPr/>
        </p:nvSpPr>
        <p:spPr>
          <a:xfrm>
            <a:off x="2189529" y="2830000"/>
            <a:ext cx="3250000" cy="300000"/>
          </a:xfrm>
          <a:prstGeom prst="rect">
            <a:avLst/>
          </a:prstGeom>
          <a:noFill/>
        </p:spPr>
        <p:txBody>
          <a:bodyPr wrap="square" lIns="0" tIns="0" rIns="0" bIns="0" anchor="t">
            <a:spAutoFit/>
          </a:bodyPr>
          <a:lstStyle/>
          <a:p>
            <a:r>
              <a:rPr sz="2100" b="1">
                <a:solidFill>
                  <a:srgbClr val="FFFFFF"/>
                </a:solidFill>
              </a:rPr>
              <a:t>Mete Demirci</a:t>
            </a:r>
          </a:p>
        </p:txBody>
      </p:sp>
      <p:sp>
        <p:nvSpPr>
          <p:cNvPr id="40" name="Speaker Role 2"/>
          <p:cNvSpPr txBox="1"/>
          <p:nvPr/>
        </p:nvSpPr>
        <p:spPr>
          <a:xfrm>
            <a:off x="2189529" y="3185000"/>
            <a:ext cx="3250000" cy="440000"/>
          </a:xfrm>
          <a:prstGeom prst="rect">
            <a:avLst/>
          </a:prstGeom>
          <a:noFill/>
        </p:spPr>
        <p:txBody>
          <a:bodyPr wrap="square" lIns="0" tIns="0" rIns="0" bIns="0" anchor="t">
            <a:spAutoFit/>
          </a:bodyPr>
          <a:lstStyle/>
          <a:p>
            <a:r>
              <a:rPr sz="1450" b="0">
                <a:solidFill>
                  <a:srgbClr val="C8D0D2"/>
                </a:solidFill>
              </a:rPr>
              <a:t>Senior Consultant</a:t>
            </a:r>
          </a:p>
          <a:p>
            <a:r>
              <a:rPr sz="1450" b="0">
                <a:solidFill>
                  <a:srgbClr val="C8D0D2"/>
                </a:solidFill>
              </a:rPr>
              <a:t>Deloitte Cyber</a:t>
            </a:r>
          </a:p>
        </p:txBody>
      </p:sp>
      <p:sp>
        <p:nvSpPr>
          <p:cNvPr id="41" name="Speaker Divider 2"/>
          <p:cNvSpPr/>
          <p:nvPr/>
        </p:nvSpPr>
        <p:spPr>
          <a:xfrm>
            <a:off x="2189529" y="3710000"/>
            <a:ext cx="700000" cy="0"/>
          </a:xfrm>
          <a:prstGeom prst="rect">
            <a:avLst/>
          </a:prstGeom>
          <a:noFill/>
          <a:ln w="17780">
            <a:solidFill>
              <a:srgbClr val="86BC2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Kurzprofil Label 2"/>
          <p:cNvSpPr txBox="1"/>
          <p:nvPr/>
        </p:nvSpPr>
        <p:spPr>
          <a:xfrm>
            <a:off x="754529" y="4220000"/>
            <a:ext cx="1250000" cy="260000"/>
          </a:xfrm>
          <a:prstGeom prst="rect">
            <a:avLst/>
          </a:prstGeom>
          <a:noFill/>
        </p:spPr>
        <p:txBody>
          <a:bodyPr wrap="square" lIns="0" tIns="0" rIns="0" bIns="0" anchor="t">
            <a:spAutoFit/>
          </a:bodyPr>
          <a:lstStyle/>
          <a:p>
            <a:pPr algn="ctr"/>
            <a:r>
              <a:rPr sz="1400" b="1">
                <a:solidFill>
                  <a:srgbClr val="86BC25"/>
                </a:solidFill>
              </a:rPr>
              <a:t>PROFIL</a:t>
            </a:r>
          </a:p>
        </p:txBody>
      </p:sp>
      <p:sp>
        <p:nvSpPr>
          <p:cNvPr id="43" name="Placeholder Dot 2-1"/>
          <p:cNvSpPr/>
          <p:nvPr/>
        </p:nvSpPr>
        <p:spPr>
          <a:xfrm>
            <a:off x="2189529" y="4072000"/>
            <a:ext cx="76000" cy="76000"/>
          </a:xfrm>
          <a:prstGeom prst="ellipse">
            <a:avLst/>
          </a:prstGeom>
          <a:solidFill>
            <a:srgbClr val="86BC2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Placeholder 2-1"/>
          <p:cNvSpPr txBox="1"/>
          <p:nvPr/>
        </p:nvSpPr>
        <p:spPr>
          <a:xfrm>
            <a:off x="2334529" y="4020000"/>
            <a:ext cx="3250000" cy="230000"/>
          </a:xfrm>
          <a:prstGeom prst="rect">
            <a:avLst/>
          </a:prstGeom>
          <a:noFill/>
        </p:spPr>
        <p:txBody>
          <a:bodyPr wrap="square" lIns="0" tIns="0" rIns="0" bIns="0" anchor="t">
            <a:spAutoFit/>
          </a:bodyPr>
          <a:lstStyle/>
          <a:p>
            <a:r>
              <a:rPr sz="1400" b="0">
                <a:solidFill>
                  <a:srgbClr val="C8D0D2"/>
                </a:solidFill>
              </a:rPr>
              <a:t>Schwerpunkt: [Themen / Services]</a:t>
            </a:r>
          </a:p>
        </p:txBody>
      </p:sp>
      <p:sp>
        <p:nvSpPr>
          <p:cNvPr id="45" name="Placeholder Dot 2-2"/>
          <p:cNvSpPr/>
          <p:nvPr/>
        </p:nvSpPr>
        <p:spPr>
          <a:xfrm>
            <a:off x="2189529" y="4407000"/>
            <a:ext cx="76000" cy="76000"/>
          </a:xfrm>
          <a:prstGeom prst="ellipse">
            <a:avLst/>
          </a:prstGeom>
          <a:solidFill>
            <a:srgbClr val="86BC2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Placeholder 2-2"/>
          <p:cNvSpPr txBox="1"/>
          <p:nvPr/>
        </p:nvSpPr>
        <p:spPr>
          <a:xfrm>
            <a:off x="2334529" y="4355000"/>
            <a:ext cx="3250000" cy="230000"/>
          </a:xfrm>
          <a:prstGeom prst="rect">
            <a:avLst/>
          </a:prstGeom>
          <a:noFill/>
        </p:spPr>
        <p:txBody>
          <a:bodyPr wrap="square" lIns="0" tIns="0" rIns="0" bIns="0" anchor="t">
            <a:spAutoFit/>
          </a:bodyPr>
          <a:lstStyle/>
          <a:p>
            <a:r>
              <a:rPr sz="1400" b="0">
                <a:solidFill>
                  <a:srgbClr val="C8D0D2"/>
                </a:solidFill>
              </a:rPr>
              <a:t>Erfahrung: [Stationen / Projekte]</a:t>
            </a:r>
          </a:p>
        </p:txBody>
      </p:sp>
      <p:sp>
        <p:nvSpPr>
          <p:cNvPr id="47" name="Placeholder Dot 2-3"/>
          <p:cNvSpPr/>
          <p:nvPr/>
        </p:nvSpPr>
        <p:spPr>
          <a:xfrm>
            <a:off x="2189529" y="4742000"/>
            <a:ext cx="76000" cy="76000"/>
          </a:xfrm>
          <a:prstGeom prst="ellipse">
            <a:avLst/>
          </a:prstGeom>
          <a:solidFill>
            <a:srgbClr val="86BC2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8" name="Placeholder 2-3"/>
          <p:cNvSpPr txBox="1"/>
          <p:nvPr/>
        </p:nvSpPr>
        <p:spPr>
          <a:xfrm>
            <a:off x="2334529" y="4690000"/>
            <a:ext cx="3250000" cy="230000"/>
          </a:xfrm>
          <a:prstGeom prst="rect">
            <a:avLst/>
          </a:prstGeom>
          <a:noFill/>
        </p:spPr>
        <p:txBody>
          <a:bodyPr wrap="square" lIns="0" tIns="0" rIns="0" bIns="0" anchor="t">
            <a:spAutoFit/>
          </a:bodyPr>
          <a:lstStyle/>
          <a:p>
            <a:r>
              <a:rPr sz="1400" b="0">
                <a:solidFill>
                  <a:srgbClr val="C8D0D2"/>
                </a:solidFill>
              </a:rPr>
              <a:t>Kontakt: [E-Mail / LinkedIn]</a:t>
            </a:r>
          </a:p>
        </p:txBody>
      </p:sp>
      <p:sp>
        <p:nvSpPr>
          <p:cNvPr id="49" name="Quote Placeholder 2"/>
          <p:cNvSpPr/>
          <p:nvPr/>
        </p:nvSpPr>
        <p:spPr>
          <a:xfrm>
            <a:off x="784529" y="4990000"/>
            <a:ext cx="4730000" cy="365000"/>
          </a:xfrm>
          <a:prstGeom prst="rect">
            <a:avLst/>
          </a:prstGeom>
          <a:solidFill>
            <a:srgbClr val="0E1818"/>
          </a:solidFill>
          <a:ln w="10160">
            <a:solidFill>
              <a:srgbClr val="2E463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0" name="Quote Text 2"/>
          <p:cNvSpPr txBox="1"/>
          <p:nvPr/>
        </p:nvSpPr>
        <p:spPr>
          <a:xfrm>
            <a:off x="914529" y="5040000"/>
            <a:ext cx="4470000" cy="305000"/>
          </a:xfrm>
          <a:prstGeom prst="rect">
            <a:avLst/>
          </a:prstGeom>
          <a:noFill/>
        </p:spPr>
        <p:txBody>
          <a:bodyPr wrap="square" lIns="0" tIns="0" rIns="0" bIns="0" anchor="t">
            <a:spAutoFit/>
          </a:bodyPr>
          <a:lstStyle/>
          <a:p>
            <a:r>
              <a:rPr sz="1400" b="0" dirty="0" err="1">
                <a:solidFill>
                  <a:srgbClr val="9FA7A8"/>
                </a:solidFill>
              </a:rPr>
              <a:t>Zitat</a:t>
            </a:r>
            <a:r>
              <a:rPr sz="1400" b="0" dirty="0">
                <a:solidFill>
                  <a:srgbClr val="9FA7A8"/>
                </a:solidFill>
              </a:rPr>
              <a:t> / Key Message: [</a:t>
            </a:r>
            <a:r>
              <a:rPr sz="1400" b="0" dirty="0" err="1">
                <a:solidFill>
                  <a:srgbClr val="9FA7A8"/>
                </a:solidFill>
              </a:rPr>
              <a:t>ein</a:t>
            </a:r>
            <a:r>
              <a:rPr sz="1400" b="0" dirty="0">
                <a:solidFill>
                  <a:srgbClr val="9FA7A8"/>
                </a:solidFill>
              </a:rPr>
              <a:t> Satz </a:t>
            </a:r>
            <a:r>
              <a:rPr sz="1400" b="0" dirty="0" err="1">
                <a:solidFill>
                  <a:srgbClr val="9FA7A8"/>
                </a:solidFill>
              </a:rPr>
              <a:t>zum</a:t>
            </a:r>
            <a:r>
              <a:rPr sz="1400" b="0" dirty="0">
                <a:solidFill>
                  <a:srgbClr val="9FA7A8"/>
                </a:solidFill>
              </a:rPr>
              <a:t> </a:t>
            </a:r>
            <a:r>
              <a:rPr sz="1400" b="0" dirty="0" err="1">
                <a:solidFill>
                  <a:srgbClr val="9FA7A8"/>
                </a:solidFill>
              </a:rPr>
              <a:t>fachlichen</a:t>
            </a:r>
            <a:r>
              <a:rPr sz="1400" b="0" dirty="0">
                <a:solidFill>
                  <a:srgbClr val="9FA7A8"/>
                </a:solidFill>
              </a:rPr>
              <a:t> </a:t>
            </a:r>
            <a:r>
              <a:rPr sz="1400" b="0" dirty="0" err="1">
                <a:solidFill>
                  <a:srgbClr val="9FA7A8"/>
                </a:solidFill>
              </a:rPr>
              <a:t>Fokus</a:t>
            </a:r>
            <a:r>
              <a:rPr sz="1400" b="0" dirty="0">
                <a:solidFill>
                  <a:srgbClr val="9FA7A8"/>
                </a:solidFill>
              </a:rPr>
              <a:t>]</a:t>
            </a:r>
          </a:p>
        </p:txBody>
      </p:sp>
      <p:sp>
        <p:nvSpPr>
          <p:cNvPr id="51" name="Bottom Sentence"/>
          <p:cNvSpPr txBox="1"/>
          <p:nvPr/>
        </p:nvSpPr>
        <p:spPr>
          <a:xfrm>
            <a:off x="540000" y="5640000"/>
            <a:ext cx="11110000" cy="320000"/>
          </a:xfrm>
          <a:prstGeom prst="rect">
            <a:avLst/>
          </a:prstGeom>
          <a:noFill/>
        </p:spPr>
        <p:txBody>
          <a:bodyPr wrap="square" lIns="0" tIns="0" rIns="0" bIns="0" anchor="t">
            <a:spAutoFit/>
          </a:bodyPr>
          <a:lstStyle/>
          <a:p>
            <a:pPr algn="ctr"/>
            <a:r>
              <a:rPr sz="1400" b="0">
                <a:solidFill>
                  <a:srgbClr val="9FA7A8"/>
                </a:solidFill>
              </a:rPr>
              <a:t>Platzhalterstruktur für finale Kurzprofile: Foto, Rolle, Schwerpunkte, relevante Erfahrung und Kontakt.</a:t>
            </a:r>
          </a:p>
        </p:txBody>
      </p:sp>
      <p:sp>
        <p:nvSpPr>
          <p:cNvPr id="52" name="Footer Bar"/>
          <p:cNvSpPr/>
          <p:nvPr/>
        </p:nvSpPr>
        <p:spPr>
          <a:xfrm>
            <a:off x="0" y="6199632"/>
            <a:ext cx="12192000" cy="658368"/>
          </a:xfrm>
          <a:prstGeom prst="rect">
            <a:avLst/>
          </a:prstGeom>
          <a:solidFill>
            <a:srgbClr val="F2F2F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3" name="Footer Top Rule"/>
          <p:cNvSpPr/>
          <p:nvPr/>
        </p:nvSpPr>
        <p:spPr>
          <a:xfrm>
            <a:off x="0" y="6163056"/>
            <a:ext cx="12192000" cy="0"/>
          </a:xfrm>
          <a:prstGeom prst="rect">
            <a:avLst/>
          </a:prstGeom>
          <a:noFill/>
          <a:ln w="7620">
            <a:solidFill>
              <a:srgbClr val="B7C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4" name="Footer Date"/>
          <p:cNvSpPr txBox="1"/>
          <p:nvPr/>
        </p:nvSpPr>
        <p:spPr>
          <a:xfrm>
            <a:off x="566928" y="6428232"/>
            <a:ext cx="1051560" cy="164592"/>
          </a:xfrm>
          <a:prstGeom prst="rect">
            <a:avLst/>
          </a:prstGeom>
          <a:noFill/>
        </p:spPr>
        <p:txBody>
          <a:bodyPr wrap="square" lIns="0" tIns="0" rIns="0" bIns="0" anchor="t">
            <a:spAutoFit/>
          </a:bodyPr>
          <a:lstStyle/>
          <a:p>
            <a:r>
              <a:rPr sz="950" b="0">
                <a:solidFill>
                  <a:srgbClr val="161A1D"/>
                </a:solidFill>
              </a:rPr>
              <a:t>09.07.2026</a:t>
            </a:r>
          </a:p>
        </p:txBody>
      </p:sp>
      <p:sp>
        <p:nvSpPr>
          <p:cNvPr id="55" name="Footer Sep 1"/>
          <p:cNvSpPr/>
          <p:nvPr/>
        </p:nvSpPr>
        <p:spPr>
          <a:xfrm>
            <a:off x="2592781" y="6355080"/>
            <a:ext cx="0" cy="320040"/>
          </a:xfrm>
          <a:prstGeom prst="rect">
            <a:avLst/>
          </a:prstGeom>
          <a:noFill/>
          <a:ln w="7620">
            <a:solidFill>
              <a:srgbClr val="B7C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6" name="Footer Sep 2"/>
          <p:cNvSpPr/>
          <p:nvPr/>
        </p:nvSpPr>
        <p:spPr>
          <a:xfrm>
            <a:off x="5867247" y="6355080"/>
            <a:ext cx="0" cy="320040"/>
          </a:xfrm>
          <a:prstGeom prst="rect">
            <a:avLst/>
          </a:prstGeom>
          <a:noFill/>
          <a:ln w="7620">
            <a:solidFill>
              <a:srgbClr val="B7C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7" name="Footer Sep 3"/>
          <p:cNvSpPr/>
          <p:nvPr/>
        </p:nvSpPr>
        <p:spPr>
          <a:xfrm>
            <a:off x="10376153" y="6355080"/>
            <a:ext cx="0" cy="320040"/>
          </a:xfrm>
          <a:prstGeom prst="rect">
            <a:avLst/>
          </a:prstGeom>
          <a:noFill/>
          <a:ln w="7620">
            <a:solidFill>
              <a:srgbClr val="B7C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8" name="Footer Time"/>
          <p:cNvSpPr txBox="1"/>
          <p:nvPr/>
        </p:nvSpPr>
        <p:spPr>
          <a:xfrm>
            <a:off x="3567074" y="6428232"/>
            <a:ext cx="1325880" cy="164592"/>
          </a:xfrm>
          <a:prstGeom prst="rect">
            <a:avLst/>
          </a:prstGeom>
          <a:noFill/>
        </p:spPr>
        <p:txBody>
          <a:bodyPr wrap="square" lIns="0" tIns="0" rIns="0" bIns="0" anchor="t">
            <a:spAutoFit/>
          </a:bodyPr>
          <a:lstStyle/>
          <a:p>
            <a:r>
              <a:rPr sz="950" b="0">
                <a:solidFill>
                  <a:srgbClr val="161A1D"/>
                </a:solidFill>
              </a:rPr>
              <a:t>09:00 – 09:30 Uhr</a:t>
            </a:r>
          </a:p>
        </p:txBody>
      </p:sp>
      <p:sp>
        <p:nvSpPr>
          <p:cNvPr id="59" name="Footer Conf"/>
          <p:cNvSpPr txBox="1"/>
          <p:nvPr/>
        </p:nvSpPr>
        <p:spPr>
          <a:xfrm>
            <a:off x="6841540" y="6336792"/>
            <a:ext cx="2560320" cy="329184"/>
          </a:xfrm>
          <a:prstGeom prst="rect">
            <a:avLst/>
          </a:prstGeom>
          <a:noFill/>
        </p:spPr>
        <p:txBody>
          <a:bodyPr wrap="square" lIns="0" tIns="0" rIns="0" bIns="0" anchor="t">
            <a:spAutoFit/>
          </a:bodyPr>
          <a:lstStyle/>
          <a:p>
            <a:r>
              <a:rPr sz="880" b="0">
                <a:solidFill>
                  <a:srgbClr val="161A1D"/>
                </a:solidFill>
              </a:rPr>
              <a:t>IT-SICHERHEIT Webkonferenz</a:t>
            </a:r>
          </a:p>
          <a:p>
            <a:r>
              <a:rPr sz="880" b="0">
                <a:solidFill>
                  <a:srgbClr val="161A1D"/>
                </a:solidFill>
              </a:rPr>
              <a:t>Detection und Response mit MDR/XDR</a:t>
            </a:r>
          </a:p>
        </p:txBody>
      </p:sp>
      <p:sp>
        <p:nvSpPr>
          <p:cNvPr id="60" name="Footer Page"/>
          <p:cNvSpPr txBox="1"/>
          <p:nvPr/>
        </p:nvSpPr>
        <p:spPr>
          <a:xfrm>
            <a:off x="11350446" y="6446520"/>
            <a:ext cx="274320" cy="164592"/>
          </a:xfrm>
          <a:prstGeom prst="rect">
            <a:avLst/>
          </a:prstGeom>
          <a:noFill/>
        </p:spPr>
        <p:txBody>
          <a:bodyPr wrap="square" lIns="0" tIns="0" rIns="0" bIns="0" anchor="t">
            <a:spAutoFit/>
          </a:bodyPr>
          <a:lstStyle/>
          <a:p>
            <a:r>
              <a:rPr sz="800" b="0">
                <a:solidFill>
                  <a:srgbClr val="6B7476"/>
                </a:solidFill>
              </a:rPr>
              <a:t>01</a:t>
            </a:r>
          </a:p>
        </p:txBody>
      </p:sp>
    </p:spTree>
    <p:extLst>
      <p:ext uri="{BB962C8B-B14F-4D97-AF65-F5344CB8AC3E}">
        <p14:creationId xmlns:p14="http://schemas.microsoft.com/office/powerpoint/2010/main" val="1314603316"/>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name="Agenda">
    <p:bg>
      <p:bgPr>
        <a:solidFill>
          <a:srgbClr val="050808"/>
        </a:solidFill>
        <a:effectLst/>
      </p:bgPr>
    </p:bg>
    <p:spTree>
      <p:nvGrpSpPr>
        <p:cNvPr id="1" name=""/>
        <p:cNvGrpSpPr/>
        <p:nvPr/>
      </p:nvGrpSpPr>
      <p:grpSpPr>
        <a:xfrm>
          <a:off x="0" y="0"/>
          <a:ext cx="0" cy="0"/>
          <a:chOff x="0" y="0"/>
          <a:chExt cx="0" cy="0"/>
        </a:xfrm>
      </p:grpSpPr>
      <p:sp>
        <p:nvSpPr>
          <p:cNvPr id="2" name="Background"/>
          <p:cNvSpPr/>
          <p:nvPr/>
        </p:nvSpPr>
        <p:spPr>
          <a:xfrm>
            <a:off x="0" y="0"/>
            <a:ext cx="12191695" cy="6858000"/>
          </a:xfrm>
          <a:prstGeom prst="rect">
            <a:avLst/>
          </a:prstGeom>
          <a:solidFill>
            <a:srgbClr val="050808"/>
          </a:solidFill>
          <a:ln w="12700">
            <a:solidFill>
              <a:srgbClr val="050808">
                <a:alpha val="0"/>
              </a:srgbClr>
            </a:solidFill>
            <a:prstDash val="solid"/>
          </a:ln>
        </p:spPr>
        <p:txBody>
          <a:bodyPr/>
          <a:lstStyle/>
          <a:p>
            <a:endParaRPr lang="de-DE"/>
          </a:p>
        </p:txBody>
      </p:sp>
      <p:sp>
        <p:nvSpPr>
          <p:cNvPr id="3" name="Panel"/>
          <p:cNvSpPr/>
          <p:nvPr/>
        </p:nvSpPr>
        <p:spPr>
          <a:xfrm>
            <a:off x="0" y="0"/>
            <a:ext cx="12191695" cy="6172200"/>
          </a:xfrm>
          <a:prstGeom prst="rect">
            <a:avLst/>
          </a:prstGeom>
          <a:solidFill>
            <a:srgbClr val="0A0F10">
              <a:alpha val="94000"/>
            </a:srgbClr>
          </a:solidFill>
          <a:ln w="12700">
            <a:solidFill>
              <a:srgbClr val="0A0F10">
                <a:alpha val="0"/>
              </a:srgbClr>
            </a:solidFill>
            <a:prstDash val="solid"/>
          </a:ln>
        </p:spPr>
        <p:txBody>
          <a:bodyPr/>
          <a:lstStyle/>
          <a:p>
            <a:endParaRPr lang="de-DE"/>
          </a:p>
        </p:txBody>
      </p:sp>
      <p:sp>
        <p:nvSpPr>
          <p:cNvPr id="60" name="Accent Dot TR1"/>
          <p:cNvSpPr/>
          <p:nvPr/>
        </p:nvSpPr>
        <p:spPr>
          <a:xfrm>
            <a:off x="11250000" y="430000"/>
            <a:ext cx="50000" cy="50000"/>
          </a:xfrm>
          <a:prstGeom prst="ellipse">
            <a:avLst/>
          </a:prstGeom>
          <a:solidFill>
            <a:srgbClr val="86BC25">
              <a:alpha val="40000"/>
            </a:srgbClr>
          </a:solidFill>
          <a:ln>
            <a:noFill/>
          </a:ln>
        </p:spPr>
        <p:txBody>
          <a:bodyPr/>
          <a:lstStyle/>
          <a:p>
            <a:endParaRPr lang="de-DE"/>
          </a:p>
        </p:txBody>
      </p:sp>
      <p:sp>
        <p:nvSpPr>
          <p:cNvPr id="61" name="Accent Dot TR2"/>
          <p:cNvSpPr/>
          <p:nvPr/>
        </p:nvSpPr>
        <p:spPr>
          <a:xfrm>
            <a:off x="11620000" y="650000"/>
            <a:ext cx="34000" cy="34000"/>
          </a:xfrm>
          <a:prstGeom prst="ellipse">
            <a:avLst/>
          </a:prstGeom>
          <a:solidFill>
            <a:srgbClr val="FFFFFF">
              <a:alpha val="22000"/>
            </a:srgbClr>
          </a:solidFill>
          <a:ln>
            <a:noFill/>
          </a:ln>
        </p:spPr>
        <p:txBody>
          <a:bodyPr/>
          <a:lstStyle/>
          <a:p>
            <a:endParaRPr lang="de-DE"/>
          </a:p>
        </p:txBody>
      </p:sp>
      <p:sp>
        <p:nvSpPr>
          <p:cNvPr id="62" name="Hex Halo TR"/>
          <p:cNvSpPr/>
          <p:nvPr/>
        </p:nvSpPr>
        <p:spPr>
          <a:xfrm>
            <a:off x="11430000" y="900000"/>
            <a:ext cx="430000" cy="386000"/>
          </a:xfrm>
          <a:prstGeom prst="hexagon">
            <a:avLst/>
          </a:prstGeom>
          <a:noFill/>
          <a:ln w="7620">
            <a:solidFill>
              <a:srgbClr val="86BC25">
                <a:alpha val="20000"/>
              </a:srgbClr>
            </a:solidFill>
            <a:prstDash val="solid"/>
          </a:ln>
        </p:spPr>
        <p:txBody>
          <a:bodyPr/>
          <a:lstStyle/>
          <a:p>
            <a:endParaRPr lang="de-DE"/>
          </a:p>
        </p:txBody>
      </p:sp>
      <p:sp>
        <p:nvSpPr>
          <p:cNvPr id="6" name="Eyebrow"/>
          <p:cNvSpPr/>
          <p:nvPr/>
        </p:nvSpPr>
        <p:spPr>
          <a:xfrm>
            <a:off x="475488" y="932688"/>
            <a:ext cx="5943600" cy="228600"/>
          </a:xfrm>
          <a:prstGeom prst="rect">
            <a:avLst/>
          </a:prstGeom>
          <a:solidFill>
            <a:srgbClr val="FFFFFF">
              <a:alpha val="0"/>
            </a:srgbClr>
          </a:solidFill>
          <a:ln/>
        </p:spPr>
        <p:txBody>
          <a:bodyPr wrap="square" lIns="0" tIns="0" rIns="0" bIns="0" rtlCol="0" anchor="ctr"/>
          <a:lstStyle/>
          <a:p>
            <a:pPr marL="0" indent="0">
              <a:buNone/>
            </a:pPr>
            <a:r>
              <a:rPr lang="en-US" sz="1250" spc="40">
                <a:solidFill>
                  <a:srgbClr val="86BC25"/>
                </a:solidFill>
              </a:rPr>
              <a:t>02  |  AGENDA</a:t>
            </a:r>
            <a:endParaRPr lang="en-US" sz="1250"/>
          </a:p>
        </p:txBody>
      </p:sp>
      <p:sp>
        <p:nvSpPr>
          <p:cNvPr id="7" name="Title"/>
          <p:cNvSpPr/>
          <p:nvPr/>
        </p:nvSpPr>
        <p:spPr>
          <a:xfrm>
            <a:off x="475488" y="1240000"/>
            <a:ext cx="7200000" cy="640080"/>
          </a:xfrm>
          <a:prstGeom prst="rect">
            <a:avLst/>
          </a:prstGeom>
          <a:solidFill>
            <a:srgbClr val="FFFFFF">
              <a:alpha val="0"/>
            </a:srgbClr>
          </a:solidFill>
          <a:ln/>
        </p:spPr>
        <p:txBody>
          <a:bodyPr wrap="square" lIns="0" tIns="0" rIns="0" bIns="0" rtlCol="0" anchor="ctr"/>
          <a:lstStyle/>
          <a:p>
            <a:pPr marL="0" indent="0">
              <a:buNone/>
            </a:pPr>
            <a:r>
              <a:rPr lang="en-US" sz="4000" b="1">
                <a:solidFill>
                  <a:srgbClr val="FFFFFF"/>
                </a:solidFill>
              </a:rPr>
              <a:t>Agenda</a:t>
            </a:r>
            <a:endParaRPr lang="en-US" sz="4000"/>
          </a:p>
        </p:txBody>
      </p:sp>
      <p:sp>
        <p:nvSpPr>
          <p:cNvPr id="8" name="Title Underline"/>
          <p:cNvSpPr/>
          <p:nvPr/>
        </p:nvSpPr>
        <p:spPr>
          <a:xfrm>
            <a:off x="493776" y="1980000"/>
            <a:ext cx="685800" cy="0"/>
          </a:xfrm>
          <a:prstGeom prst="line">
            <a:avLst/>
          </a:prstGeom>
          <a:ln w="22860">
            <a:solidFill>
              <a:srgbClr val="86BC25"/>
            </a:solidFill>
            <a:prstDash val="solid"/>
          </a:ln>
        </p:spPr>
        <p:txBody>
          <a:bodyPr/>
          <a:lstStyle/>
          <a:p>
            <a:endParaRPr lang="de-DE"/>
          </a:p>
        </p:txBody>
      </p:sp>
      <p:cxnSp>
        <p:nvCxnSpPr>
          <p:cNvPr id="30" name="Journey Line A"/>
          <p:cNvCxnSpPr/>
          <p:nvPr/>
        </p:nvCxnSpPr>
        <p:spPr>
          <a:xfrm>
            <a:off x="2465000" y="2470000"/>
            <a:ext cx="3370000" cy="0"/>
          </a:xfrm>
          <a:prstGeom prst="line">
            <a:avLst/>
          </a:prstGeom>
          <a:ln w="15240">
            <a:solidFill>
              <a:srgbClr val="86BC25">
                <a:alpha val="55000"/>
              </a:srgbClr>
            </a:solidFill>
            <a:prstDash val="solid"/>
            <a:tailEnd type="triangle" w="med" len="med"/>
          </a:ln>
        </p:spPr>
      </p:cxnSp>
      <p:cxnSp>
        <p:nvCxnSpPr>
          <p:cNvPr id="31" name="Journey Line B"/>
          <p:cNvCxnSpPr/>
          <p:nvPr/>
        </p:nvCxnSpPr>
        <p:spPr>
          <a:xfrm>
            <a:off x="6355000" y="2470000"/>
            <a:ext cx="3370000" cy="0"/>
          </a:xfrm>
          <a:prstGeom prst="line">
            <a:avLst/>
          </a:prstGeom>
          <a:ln w="15240">
            <a:solidFill>
              <a:srgbClr val="86BC25">
                <a:alpha val="55000"/>
              </a:srgbClr>
            </a:solidFill>
            <a:prstDash val="solid"/>
            <a:tailEnd type="triangle" w="med" len="med"/>
          </a:ln>
        </p:spPr>
      </p:cxnSp>
      <p:sp>
        <p:nvSpPr>
          <p:cNvPr id="100" name="Card 1"/>
          <p:cNvSpPr/>
          <p:nvPr/>
        </p:nvSpPr>
        <p:spPr>
          <a:xfrm>
            <a:off x="540000" y="3120000"/>
            <a:ext cx="3330000" cy="2300000"/>
          </a:xfrm>
          <a:prstGeom prst="roundRect">
            <a:avLst>
              <a:gd name="adj" fmla="val 4500"/>
            </a:avLst>
          </a:prstGeom>
          <a:solidFill>
            <a:srgbClr val="0C1311">
              <a:alpha val="80000"/>
            </a:srgbClr>
          </a:solidFill>
          <a:ln w="9525">
            <a:solidFill>
              <a:srgbClr val="86BC25">
                <a:alpha val="20000"/>
              </a:srgbClr>
            </a:solidFill>
            <a:prstDash val="solid"/>
          </a:ln>
        </p:spPr>
        <p:txBody>
          <a:bodyPr/>
          <a:lstStyle/>
          <a:p>
            <a:endParaRPr lang="de-DE"/>
          </a:p>
        </p:txBody>
      </p:sp>
      <p:sp>
        <p:nvSpPr>
          <p:cNvPr id="101" name="Card 2"/>
          <p:cNvSpPr/>
          <p:nvPr/>
        </p:nvSpPr>
        <p:spPr>
          <a:xfrm>
            <a:off x="4430000" y="3120000"/>
            <a:ext cx="3330000" cy="2300000"/>
          </a:xfrm>
          <a:prstGeom prst="roundRect">
            <a:avLst>
              <a:gd name="adj" fmla="val 4500"/>
            </a:avLst>
          </a:prstGeom>
          <a:solidFill>
            <a:srgbClr val="0C1311">
              <a:alpha val="80000"/>
            </a:srgbClr>
          </a:solidFill>
          <a:ln w="9525">
            <a:solidFill>
              <a:srgbClr val="86BC25">
                <a:alpha val="20000"/>
              </a:srgbClr>
            </a:solidFill>
            <a:prstDash val="solid"/>
          </a:ln>
        </p:spPr>
        <p:txBody>
          <a:bodyPr/>
          <a:lstStyle/>
          <a:p>
            <a:endParaRPr lang="de-DE"/>
          </a:p>
        </p:txBody>
      </p:sp>
      <p:sp>
        <p:nvSpPr>
          <p:cNvPr id="102" name="Card 3"/>
          <p:cNvSpPr/>
          <p:nvPr/>
        </p:nvSpPr>
        <p:spPr>
          <a:xfrm>
            <a:off x="8320000" y="3120000"/>
            <a:ext cx="3330000" cy="2300000"/>
          </a:xfrm>
          <a:prstGeom prst="roundRect">
            <a:avLst>
              <a:gd name="adj" fmla="val 4500"/>
            </a:avLst>
          </a:prstGeom>
          <a:solidFill>
            <a:srgbClr val="0C1311">
              <a:alpha val="80000"/>
            </a:srgbClr>
          </a:solidFill>
          <a:ln w="9525">
            <a:solidFill>
              <a:srgbClr val="86BC25">
                <a:alpha val="20000"/>
              </a:srgbClr>
            </a:solidFill>
            <a:prstDash val="solid"/>
          </a:ln>
        </p:spPr>
        <p:txBody>
          <a:bodyPr/>
          <a:lstStyle/>
          <a:p>
            <a:endParaRPr lang="de-DE"/>
          </a:p>
        </p:txBody>
      </p:sp>
      <p:sp>
        <p:nvSpPr>
          <p:cNvPr id="110" name="Hex Badge 1"/>
          <p:cNvSpPr/>
          <p:nvPr/>
        </p:nvSpPr>
        <p:spPr>
          <a:xfrm>
            <a:off x="1945000" y="2240000"/>
            <a:ext cx="520000" cy="460000"/>
          </a:xfrm>
          <a:prstGeom prst="hexagon">
            <a:avLst/>
          </a:prstGeom>
          <a:solidFill>
            <a:srgbClr val="0A1410"/>
          </a:solidFill>
          <a:ln w="19050">
            <a:solidFill>
              <a:srgbClr val="86BC25"/>
            </a:solidFill>
            <a:prstDash val="solid"/>
          </a:ln>
        </p:spPr>
        <p:txBody>
          <a:bodyPr wrap="square" lIns="0" tIns="0" rIns="0" bIns="0" rtlCol="0" anchor="ctr"/>
          <a:lstStyle/>
          <a:p>
            <a:pPr marL="0" indent="0" algn="ctr">
              <a:buNone/>
            </a:pPr>
            <a:r>
              <a:rPr lang="en-US" sz="1600" b="1">
                <a:solidFill>
                  <a:srgbClr val="86BC25"/>
                </a:solidFill>
              </a:rPr>
              <a:t>1</a:t>
            </a:r>
            <a:endParaRPr lang="en-US" sz="1600"/>
          </a:p>
        </p:txBody>
      </p:sp>
      <p:sp>
        <p:nvSpPr>
          <p:cNvPr id="111" name="Hex Badge 2"/>
          <p:cNvSpPr/>
          <p:nvPr/>
        </p:nvSpPr>
        <p:spPr>
          <a:xfrm>
            <a:off x="5835000" y="2240000"/>
            <a:ext cx="520000" cy="460000"/>
          </a:xfrm>
          <a:prstGeom prst="hexagon">
            <a:avLst/>
          </a:prstGeom>
          <a:solidFill>
            <a:srgbClr val="0A1410"/>
          </a:solidFill>
          <a:ln w="19050">
            <a:solidFill>
              <a:srgbClr val="86BC25"/>
            </a:solidFill>
            <a:prstDash val="solid"/>
          </a:ln>
        </p:spPr>
        <p:txBody>
          <a:bodyPr wrap="square" lIns="0" tIns="0" rIns="0" bIns="0" rtlCol="0" anchor="ctr"/>
          <a:lstStyle/>
          <a:p>
            <a:pPr marL="0" indent="0" algn="ctr">
              <a:buNone/>
            </a:pPr>
            <a:r>
              <a:rPr lang="en-US" sz="1600" b="1">
                <a:solidFill>
                  <a:srgbClr val="86BC25"/>
                </a:solidFill>
              </a:rPr>
              <a:t>2</a:t>
            </a:r>
            <a:endParaRPr lang="en-US" sz="1600"/>
          </a:p>
        </p:txBody>
      </p:sp>
      <p:sp>
        <p:nvSpPr>
          <p:cNvPr id="112" name="Hex Badge 3"/>
          <p:cNvSpPr/>
          <p:nvPr/>
        </p:nvSpPr>
        <p:spPr>
          <a:xfrm>
            <a:off x="9725000" y="2240000"/>
            <a:ext cx="520000" cy="460000"/>
          </a:xfrm>
          <a:prstGeom prst="hexagon">
            <a:avLst/>
          </a:prstGeom>
          <a:solidFill>
            <a:srgbClr val="0A1410"/>
          </a:solidFill>
          <a:ln w="19050">
            <a:solidFill>
              <a:srgbClr val="86BC25"/>
            </a:solidFill>
            <a:prstDash val="solid"/>
          </a:ln>
        </p:spPr>
        <p:txBody>
          <a:bodyPr wrap="square" lIns="0" tIns="0" rIns="0" bIns="0" rtlCol="0" anchor="ctr"/>
          <a:lstStyle/>
          <a:p>
            <a:pPr marL="0" indent="0" algn="ctr">
              <a:buNone/>
            </a:pPr>
            <a:r>
              <a:rPr lang="en-US" sz="1600" b="1">
                <a:solidFill>
                  <a:srgbClr val="86BC25"/>
                </a:solidFill>
              </a:rPr>
              <a:t>3</a:t>
            </a:r>
            <a:endParaRPr lang="en-US" sz="1600"/>
          </a:p>
        </p:txBody>
      </p:sp>
      <p:sp>
        <p:nvSpPr>
          <p:cNvPr id="120" name="Phase 1"/>
          <p:cNvSpPr/>
          <p:nvPr/>
        </p:nvSpPr>
        <p:spPr>
          <a:xfrm>
            <a:off x="540000" y="2790000"/>
            <a:ext cx="3330000" cy="260000"/>
          </a:xfrm>
          <a:prstGeom prst="rect">
            <a:avLst/>
          </a:prstGeom>
          <a:noFill/>
          <a:ln/>
        </p:spPr>
        <p:txBody>
          <a:bodyPr wrap="square" lIns="0" tIns="0" rIns="0" bIns="0" rtlCol="0" anchor="ctr"/>
          <a:lstStyle/>
          <a:p>
            <a:pPr marL="0" indent="0" algn="ctr">
              <a:buNone/>
            </a:pPr>
            <a:r>
              <a:rPr lang="en-US" sz="1100" b="1" spc="120">
                <a:solidFill>
                  <a:srgbClr val="86BC25"/>
                </a:solidFill>
              </a:rPr>
              <a:t>THREAT PRESSURE</a:t>
            </a:r>
            <a:endParaRPr lang="en-US" sz="1100"/>
          </a:p>
        </p:txBody>
      </p:sp>
      <p:sp>
        <p:nvSpPr>
          <p:cNvPr id="121" name="Phase 2"/>
          <p:cNvSpPr/>
          <p:nvPr/>
        </p:nvSpPr>
        <p:spPr>
          <a:xfrm>
            <a:off x="4430000" y="2790000"/>
            <a:ext cx="3330000" cy="260000"/>
          </a:xfrm>
          <a:prstGeom prst="rect">
            <a:avLst/>
          </a:prstGeom>
          <a:noFill/>
          <a:ln/>
        </p:spPr>
        <p:txBody>
          <a:bodyPr wrap="square" lIns="0" tIns="0" rIns="0" bIns="0" rtlCol="0" anchor="ctr"/>
          <a:lstStyle/>
          <a:p>
            <a:pPr marL="0" indent="0" algn="ctr">
              <a:buNone/>
            </a:pPr>
            <a:r>
              <a:rPr lang="en-US" sz="1100" b="1" spc="120">
                <a:solidFill>
                  <a:srgbClr val="86BC25"/>
                </a:solidFill>
              </a:rPr>
              <a:t>CONNECTED DETECTION</a:t>
            </a:r>
            <a:endParaRPr lang="en-US" sz="1100"/>
          </a:p>
        </p:txBody>
      </p:sp>
      <p:sp>
        <p:nvSpPr>
          <p:cNvPr id="122" name="Phase 3"/>
          <p:cNvSpPr/>
          <p:nvPr/>
        </p:nvSpPr>
        <p:spPr>
          <a:xfrm>
            <a:off x="8320000" y="2790000"/>
            <a:ext cx="3330000" cy="260000"/>
          </a:xfrm>
          <a:prstGeom prst="rect">
            <a:avLst/>
          </a:prstGeom>
          <a:noFill/>
          <a:ln/>
        </p:spPr>
        <p:txBody>
          <a:bodyPr wrap="square" lIns="0" tIns="0" rIns="0" bIns="0" rtlCol="0" anchor="ctr"/>
          <a:lstStyle/>
          <a:p>
            <a:pPr marL="0" indent="0" algn="ctr">
              <a:buNone/>
            </a:pPr>
            <a:r>
              <a:rPr lang="en-US" sz="1100" b="1" spc="120">
                <a:solidFill>
                  <a:srgbClr val="86BC25"/>
                </a:solidFill>
              </a:rPr>
              <a:t>OPERATED RESPONSE</a:t>
            </a:r>
            <a:endParaRPr lang="en-US" sz="1100"/>
          </a:p>
        </p:txBody>
      </p:sp>
      <p:sp>
        <p:nvSpPr>
          <p:cNvPr id="130" name="Chapter Title 1"/>
          <p:cNvSpPr/>
          <p:nvPr/>
        </p:nvSpPr>
        <p:spPr>
          <a:xfrm>
            <a:off x="660000" y="3230000"/>
            <a:ext cx="3090000" cy="700000"/>
          </a:xfrm>
          <a:prstGeom prst="rect">
            <a:avLst/>
          </a:prstGeom>
          <a:noFill/>
          <a:ln/>
        </p:spPr>
        <p:txBody>
          <a:bodyPr wrap="square" lIns="0" tIns="0" rIns="0" bIns="0" rtlCol="0" anchor="t">
            <a:normAutofit/>
          </a:bodyPr>
          <a:lstStyle/>
          <a:p>
            <a:pPr marL="0" indent="0" algn="ctr">
              <a:buNone/>
            </a:pPr>
            <a:r>
              <a:rPr lang="en-US" sz="1500" b="1">
                <a:solidFill>
                  <a:srgbClr val="FFFFFF"/>
                </a:solidFill>
              </a:rPr>
              <a:t>Warum sich Security Operations ändern müssen</a:t>
            </a:r>
            <a:endParaRPr lang="en-US" sz="1500"/>
          </a:p>
        </p:txBody>
      </p:sp>
      <p:sp>
        <p:nvSpPr>
          <p:cNvPr id="131" name="Chapter Title 2"/>
          <p:cNvSpPr/>
          <p:nvPr/>
        </p:nvSpPr>
        <p:spPr>
          <a:xfrm>
            <a:off x="4550000" y="3230000"/>
            <a:ext cx="3090000" cy="700000"/>
          </a:xfrm>
          <a:prstGeom prst="rect">
            <a:avLst/>
          </a:prstGeom>
          <a:noFill/>
          <a:ln/>
        </p:spPr>
        <p:txBody>
          <a:bodyPr wrap="square" lIns="0" tIns="0" rIns="0" bIns="0" rtlCol="0" anchor="t">
            <a:normAutofit/>
          </a:bodyPr>
          <a:lstStyle/>
          <a:p>
            <a:pPr marL="0" indent="0" algn="ctr">
              <a:buNone/>
            </a:pPr>
            <a:r>
              <a:rPr lang="en-US" sz="1500" b="1">
                <a:solidFill>
                  <a:srgbClr val="FFFFFF"/>
                </a:solidFill>
              </a:rPr>
              <a:t>Wie MDR &amp; XDR Mehrwert schaffen</a:t>
            </a:r>
            <a:endParaRPr lang="en-US" sz="1500"/>
          </a:p>
        </p:txBody>
      </p:sp>
      <p:sp>
        <p:nvSpPr>
          <p:cNvPr id="132" name="Chapter Title 3"/>
          <p:cNvSpPr/>
          <p:nvPr/>
        </p:nvSpPr>
        <p:spPr>
          <a:xfrm>
            <a:off x="8440000" y="3230000"/>
            <a:ext cx="3090000" cy="700000"/>
          </a:xfrm>
          <a:prstGeom prst="rect">
            <a:avLst/>
          </a:prstGeom>
          <a:noFill/>
          <a:ln/>
        </p:spPr>
        <p:txBody>
          <a:bodyPr wrap="square" lIns="0" tIns="0" rIns="0" bIns="0" rtlCol="0" anchor="t">
            <a:normAutofit/>
          </a:bodyPr>
          <a:lstStyle/>
          <a:p>
            <a:pPr marL="0" indent="0" algn="ctr">
              <a:buNone/>
            </a:pPr>
            <a:r>
              <a:rPr lang="en-US" sz="1500" b="1">
                <a:solidFill>
                  <a:srgbClr val="FFFFFF"/>
                </a:solidFill>
              </a:rPr>
              <a:t>Wie es in der Praxis funktioniert</a:t>
            </a:r>
            <a:endParaRPr lang="en-US" sz="1500"/>
          </a:p>
        </p:txBody>
      </p:sp>
      <p:sp>
        <p:nvSpPr>
          <p:cNvPr id="140" name="Divider 1"/>
          <p:cNvSpPr/>
          <p:nvPr/>
        </p:nvSpPr>
        <p:spPr>
          <a:xfrm>
            <a:off x="1955000" y="3990000"/>
            <a:ext cx="500000" cy="0"/>
          </a:xfrm>
          <a:prstGeom prst="line">
            <a:avLst/>
          </a:prstGeom>
          <a:ln w="15240">
            <a:solidFill>
              <a:srgbClr val="86BC25">
                <a:alpha val="70000"/>
              </a:srgbClr>
            </a:solidFill>
            <a:prstDash val="solid"/>
          </a:ln>
        </p:spPr>
        <p:txBody>
          <a:bodyPr/>
          <a:lstStyle/>
          <a:p>
            <a:endParaRPr lang="de-DE"/>
          </a:p>
        </p:txBody>
      </p:sp>
      <p:sp>
        <p:nvSpPr>
          <p:cNvPr id="141" name="Divider 2"/>
          <p:cNvSpPr/>
          <p:nvPr/>
        </p:nvSpPr>
        <p:spPr>
          <a:xfrm>
            <a:off x="5845000" y="3990000"/>
            <a:ext cx="500000" cy="0"/>
          </a:xfrm>
          <a:prstGeom prst="line">
            <a:avLst/>
          </a:prstGeom>
          <a:ln w="15240">
            <a:solidFill>
              <a:srgbClr val="86BC25">
                <a:alpha val="70000"/>
              </a:srgbClr>
            </a:solidFill>
            <a:prstDash val="solid"/>
          </a:ln>
        </p:spPr>
        <p:txBody>
          <a:bodyPr/>
          <a:lstStyle/>
          <a:p>
            <a:endParaRPr lang="de-DE"/>
          </a:p>
        </p:txBody>
      </p:sp>
      <p:sp>
        <p:nvSpPr>
          <p:cNvPr id="142" name="Divider 3"/>
          <p:cNvSpPr/>
          <p:nvPr/>
        </p:nvSpPr>
        <p:spPr>
          <a:xfrm>
            <a:off x="9735000" y="3990000"/>
            <a:ext cx="500000" cy="0"/>
          </a:xfrm>
          <a:prstGeom prst="line">
            <a:avLst/>
          </a:prstGeom>
          <a:ln w="15240">
            <a:solidFill>
              <a:srgbClr val="86BC25">
                <a:alpha val="70000"/>
              </a:srgbClr>
            </a:solidFill>
            <a:prstDash val="solid"/>
          </a:ln>
        </p:spPr>
        <p:txBody>
          <a:bodyPr/>
          <a:lstStyle/>
          <a:p>
            <a:endParaRPr lang="de-DE"/>
          </a:p>
        </p:txBody>
      </p:sp>
      <p:sp>
        <p:nvSpPr>
          <p:cNvPr id="150" name="Points 1"/>
          <p:cNvSpPr/>
          <p:nvPr/>
        </p:nvSpPr>
        <p:spPr>
          <a:xfrm>
            <a:off x="800000" y="4130000"/>
            <a:ext cx="2810000" cy="1180000"/>
          </a:xfrm>
          <a:prstGeom prst="rect">
            <a:avLst/>
          </a:prstGeom>
          <a:noFill/>
          <a:ln/>
        </p:spPr>
        <p:txBody>
          <a:bodyPr wrap="square" lIns="0" tIns="0" rIns="0" bIns="0" rtlCol="0" anchor="t">
            <a:normAutofit/>
          </a:bodyPr>
          <a:lstStyle/>
          <a:p>
            <a:pPr marL="190500" indent="-190500">
              <a:spcBef>
                <a:spcPts val="300"/>
              </a:spcBef>
              <a:spcAft>
                <a:spcPts val="500"/>
              </a:spcAft>
              <a:buClr>
                <a:srgbClr val="86BC25"/>
              </a:buClr>
              <a:buFont typeface="Arial"/>
              <a:buChar char="–"/>
            </a:pPr>
            <a:r>
              <a:rPr lang="en-US" sz="1100">
                <a:solidFill>
                  <a:srgbClr val="C8D0D2"/>
                </a:solidFill>
              </a:rPr>
              <a:t>Deloitte Vorstellung</a:t>
            </a:r>
          </a:p>
          <a:p>
            <a:pPr marL="190500" indent="-190500">
              <a:spcBef>
                <a:spcPts val="300"/>
              </a:spcBef>
              <a:spcAft>
                <a:spcPts val="500"/>
              </a:spcAft>
              <a:buClr>
                <a:srgbClr val="86BC25"/>
              </a:buClr>
              <a:buFont typeface="Arial"/>
              <a:buChar char="–"/>
            </a:pPr>
            <a:r>
              <a:rPr lang="en-US" sz="1100">
                <a:solidFill>
                  <a:srgbClr val="C8D0D2"/>
                </a:solidFill>
              </a:rPr>
              <a:t>Warum jetzt?</a:t>
            </a:r>
          </a:p>
          <a:p>
            <a:pPr marL="190500" indent="-190500">
              <a:spcBef>
                <a:spcPts val="300"/>
              </a:spcBef>
              <a:spcAft>
                <a:spcPts val="500"/>
              </a:spcAft>
              <a:buClr>
                <a:srgbClr val="86BC25"/>
              </a:buClr>
              <a:buFont typeface="Arial"/>
              <a:buChar char="–"/>
            </a:pPr>
            <a:r>
              <a:rPr lang="en-US" sz="1100">
                <a:solidFill>
                  <a:srgbClr val="C8D0D2"/>
                </a:solidFill>
              </a:rPr>
              <a:t>Moderne Bedrohungslandschaft</a:t>
            </a:r>
          </a:p>
          <a:p>
            <a:pPr marL="190500" indent="-190500">
              <a:spcBef>
                <a:spcPts val="300"/>
              </a:spcBef>
              <a:spcAft>
                <a:spcPts val="500"/>
              </a:spcAft>
              <a:buClr>
                <a:srgbClr val="86BC25"/>
              </a:buClr>
              <a:buFont typeface="Arial"/>
              <a:buChar char="–"/>
            </a:pPr>
            <a:r>
              <a:rPr lang="en-US" sz="1100">
                <a:solidFill>
                  <a:srgbClr val="C8D0D2"/>
                </a:solidFill>
              </a:rPr>
              <a:t>Die Detection-Herausforderung</a:t>
            </a:r>
          </a:p>
        </p:txBody>
      </p:sp>
      <p:sp>
        <p:nvSpPr>
          <p:cNvPr id="151" name="Points 2"/>
          <p:cNvSpPr/>
          <p:nvPr/>
        </p:nvSpPr>
        <p:spPr>
          <a:xfrm>
            <a:off x="4690000" y="4130000"/>
            <a:ext cx="2810000" cy="1180000"/>
          </a:xfrm>
          <a:prstGeom prst="rect">
            <a:avLst/>
          </a:prstGeom>
          <a:noFill/>
          <a:ln/>
        </p:spPr>
        <p:txBody>
          <a:bodyPr wrap="square" lIns="0" tIns="0" rIns="0" bIns="0" rtlCol="0" anchor="t">
            <a:normAutofit/>
          </a:bodyPr>
          <a:lstStyle/>
          <a:p>
            <a:pPr marL="190500" indent="-190500">
              <a:spcBef>
                <a:spcPts val="300"/>
              </a:spcBef>
              <a:spcAft>
                <a:spcPts val="500"/>
              </a:spcAft>
              <a:buClr>
                <a:srgbClr val="86BC25"/>
              </a:buClr>
              <a:buFont typeface="Arial"/>
              <a:buChar char="–"/>
            </a:pPr>
            <a:r>
              <a:rPr lang="en-US" sz="1100">
                <a:solidFill>
                  <a:srgbClr val="C8D0D2"/>
                </a:solidFill>
              </a:rPr>
              <a:t>XDR: das vollständige Angriffsbild aufbauen</a:t>
            </a:r>
          </a:p>
          <a:p>
            <a:pPr marL="190500" indent="-190500">
              <a:spcBef>
                <a:spcPts val="300"/>
              </a:spcBef>
              <a:spcAft>
                <a:spcPts val="500"/>
              </a:spcAft>
              <a:buClr>
                <a:srgbClr val="86BC25"/>
              </a:buClr>
              <a:buFont typeface="Arial"/>
              <a:buChar char="–"/>
            </a:pPr>
            <a:r>
              <a:rPr lang="en-US" sz="1100">
                <a:solidFill>
                  <a:srgbClr val="C8D0D2"/>
                </a:solidFill>
              </a:rPr>
              <a:t>MDR: von der Alert-Flut zur operativen Response</a:t>
            </a:r>
          </a:p>
          <a:p>
            <a:pPr marL="190500" indent="-190500">
              <a:spcBef>
                <a:spcPts val="300"/>
              </a:spcBef>
              <a:spcAft>
                <a:spcPts val="500"/>
              </a:spcAft>
              <a:buClr>
                <a:srgbClr val="86BC25"/>
              </a:buClr>
              <a:buFont typeface="Arial"/>
              <a:buChar char="–"/>
            </a:pPr>
            <a:r>
              <a:rPr lang="en-US" sz="1100">
                <a:solidFill>
                  <a:srgbClr val="C8D0D2"/>
                </a:solidFill>
              </a:rPr>
              <a:t>Moderne MDR/XDR-Architektur</a:t>
            </a:r>
          </a:p>
        </p:txBody>
      </p:sp>
      <p:sp>
        <p:nvSpPr>
          <p:cNvPr id="152" name="Points 3"/>
          <p:cNvSpPr/>
          <p:nvPr/>
        </p:nvSpPr>
        <p:spPr>
          <a:xfrm>
            <a:off x="8580000" y="4130000"/>
            <a:ext cx="2810000" cy="1180000"/>
          </a:xfrm>
          <a:prstGeom prst="rect">
            <a:avLst/>
          </a:prstGeom>
          <a:noFill/>
          <a:ln/>
        </p:spPr>
        <p:txBody>
          <a:bodyPr wrap="square" lIns="0" tIns="0" rIns="0" bIns="0" rtlCol="0" anchor="t">
            <a:normAutofit/>
          </a:bodyPr>
          <a:lstStyle/>
          <a:p>
            <a:pPr marL="190500" indent="-190500">
              <a:spcBef>
                <a:spcPts val="300"/>
              </a:spcBef>
              <a:spcAft>
                <a:spcPts val="500"/>
              </a:spcAft>
              <a:buClr>
                <a:srgbClr val="86BC25"/>
              </a:buClr>
              <a:buFont typeface="Arial"/>
              <a:buChar char="–"/>
            </a:pPr>
            <a:r>
              <a:rPr lang="en-US" sz="1100">
                <a:solidFill>
                  <a:srgbClr val="C8D0D2"/>
                </a:solidFill>
              </a:rPr>
              <a:t>AI-gestützte MDR/XDR</a:t>
            </a:r>
          </a:p>
          <a:p>
            <a:pPr marL="190500" indent="-190500">
              <a:spcBef>
                <a:spcPts val="300"/>
              </a:spcBef>
              <a:spcAft>
                <a:spcPts val="500"/>
              </a:spcAft>
              <a:buClr>
                <a:srgbClr val="86BC25"/>
              </a:buClr>
              <a:buFont typeface="Arial"/>
              <a:buChar char="–"/>
            </a:pPr>
            <a:r>
              <a:rPr lang="en-US" sz="1100">
                <a:solidFill>
                  <a:srgbClr val="C8D0D2"/>
                </a:solidFill>
              </a:rPr>
              <a:t>Entscheidungsrahmen</a:t>
            </a:r>
          </a:p>
          <a:p>
            <a:pPr marL="190500" indent="-190500">
              <a:spcBef>
                <a:spcPts val="300"/>
              </a:spcBef>
              <a:spcAft>
                <a:spcPts val="500"/>
              </a:spcAft>
              <a:buClr>
                <a:srgbClr val="86BC25"/>
              </a:buClr>
              <a:buFont typeface="Arial"/>
              <a:buChar char="–"/>
            </a:pPr>
            <a:r>
              <a:rPr lang="en-US" sz="1100">
                <a:solidFill>
                  <a:srgbClr val="C8D0D2"/>
                </a:solidFill>
              </a:rPr>
              <a:t>Typische Fallstricke &amp; zentrale Erkenntnisse</a:t>
            </a:r>
          </a:p>
        </p:txBody>
      </p:sp>
      <p:sp>
        <p:nvSpPr>
          <p:cNvPr id="160" name="Bottom Sentence"/>
          <p:cNvSpPr/>
          <p:nvPr/>
        </p:nvSpPr>
        <p:spPr>
          <a:xfrm>
            <a:off x="540000" y="5640000"/>
            <a:ext cx="11110000" cy="320000"/>
          </a:xfrm>
          <a:prstGeom prst="rect">
            <a:avLst/>
          </a:prstGeom>
          <a:noFill/>
          <a:ln/>
        </p:spPr>
        <p:txBody>
          <a:bodyPr wrap="square" lIns="0" tIns="0" rIns="0" bIns="0" rtlCol="0" anchor="ctr"/>
          <a:lstStyle/>
          <a:p>
            <a:pPr marL="0" indent="0" algn="ctr">
              <a:buNone/>
            </a:pPr>
            <a:r>
              <a:rPr lang="en-US" sz="1150" i="1">
                <a:solidFill>
                  <a:srgbClr val="9FA7A8"/>
                </a:solidFill>
              </a:rPr>
              <a:t>Von </a:t>
            </a:r>
            <a:r>
              <a:rPr lang="en-US" sz="1150" i="1" err="1">
                <a:solidFill>
                  <a:srgbClr val="9FA7A8"/>
                </a:solidFill>
              </a:rPr>
              <a:t>sich</a:t>
            </a:r>
            <a:r>
              <a:rPr lang="en-US" sz="1150" i="1">
                <a:solidFill>
                  <a:srgbClr val="9FA7A8"/>
                </a:solidFill>
              </a:rPr>
              <a:t> </a:t>
            </a:r>
            <a:r>
              <a:rPr lang="en-US" sz="1150" i="1" err="1">
                <a:solidFill>
                  <a:srgbClr val="9FA7A8"/>
                </a:solidFill>
              </a:rPr>
              <a:t>wandelnden</a:t>
            </a:r>
            <a:r>
              <a:rPr lang="en-US" sz="1150" i="1">
                <a:solidFill>
                  <a:srgbClr val="9FA7A8"/>
                </a:solidFill>
              </a:rPr>
              <a:t> </a:t>
            </a:r>
            <a:r>
              <a:rPr lang="en-US" sz="1150" i="1" err="1">
                <a:solidFill>
                  <a:srgbClr val="9FA7A8"/>
                </a:solidFill>
              </a:rPr>
              <a:t>Bedrohungen</a:t>
            </a:r>
            <a:r>
              <a:rPr lang="en-US" sz="1150" i="1">
                <a:solidFill>
                  <a:srgbClr val="9FA7A8"/>
                </a:solidFill>
              </a:rPr>
              <a:t> zu </a:t>
            </a:r>
            <a:r>
              <a:rPr lang="en-US" sz="1150" i="1" err="1">
                <a:solidFill>
                  <a:srgbClr val="9FA7A8"/>
                </a:solidFill>
              </a:rPr>
              <a:t>vernetzter</a:t>
            </a:r>
            <a:r>
              <a:rPr lang="en-US" sz="1150" i="1">
                <a:solidFill>
                  <a:srgbClr val="9FA7A8"/>
                </a:solidFill>
              </a:rPr>
              <a:t> Detection, </a:t>
            </a:r>
            <a:r>
              <a:rPr lang="en-US" sz="1150" i="1" err="1">
                <a:solidFill>
                  <a:srgbClr val="9FA7A8"/>
                </a:solidFill>
              </a:rPr>
              <a:t>operativer</a:t>
            </a:r>
            <a:r>
              <a:rPr lang="en-US" sz="1150" i="1">
                <a:solidFill>
                  <a:srgbClr val="9FA7A8"/>
                </a:solidFill>
              </a:rPr>
              <a:t> Response und </a:t>
            </a:r>
            <a:r>
              <a:rPr lang="en-US" sz="1150" i="1" err="1">
                <a:solidFill>
                  <a:srgbClr val="9FA7A8"/>
                </a:solidFill>
              </a:rPr>
              <a:t>praktischer</a:t>
            </a:r>
            <a:r>
              <a:rPr lang="en-US" sz="1150" i="1">
                <a:solidFill>
                  <a:srgbClr val="9FA7A8"/>
                </a:solidFill>
              </a:rPr>
              <a:t> </a:t>
            </a:r>
            <a:r>
              <a:rPr lang="en-US" sz="1150" i="1" err="1">
                <a:solidFill>
                  <a:srgbClr val="9FA7A8"/>
                </a:solidFill>
              </a:rPr>
              <a:t>Umsetzung</a:t>
            </a:r>
            <a:r>
              <a:rPr lang="en-US" sz="1150" i="1">
                <a:solidFill>
                  <a:srgbClr val="9FA7A8"/>
                </a:solidFill>
              </a:rPr>
              <a:t>.</a:t>
            </a:r>
            <a:endParaRPr lang="en-US" sz="1150" i="1"/>
          </a:p>
        </p:txBody>
      </p:sp>
      <p:sp>
        <p:nvSpPr>
          <p:cNvPr id="200" name="Footer Bar"/>
          <p:cNvSpPr/>
          <p:nvPr/>
        </p:nvSpPr>
        <p:spPr>
          <a:xfrm>
            <a:off x="0" y="6199632"/>
            <a:ext cx="12191695" cy="658368"/>
          </a:xfrm>
          <a:prstGeom prst="rect">
            <a:avLst/>
          </a:prstGeom>
          <a:solidFill>
            <a:srgbClr val="F5F5F2"/>
          </a:solidFill>
          <a:ln w="12700">
            <a:solidFill>
              <a:srgbClr val="F5F5F2">
                <a:alpha val="0"/>
              </a:srgbClr>
            </a:solidFill>
            <a:prstDash val="solid"/>
          </a:ln>
        </p:spPr>
        <p:txBody>
          <a:bodyPr/>
          <a:lstStyle/>
          <a:p>
            <a:endParaRPr lang="de-DE"/>
          </a:p>
        </p:txBody>
      </p:sp>
      <p:sp>
        <p:nvSpPr>
          <p:cNvPr id="201" name="Footer Date"/>
          <p:cNvSpPr/>
          <p:nvPr/>
        </p:nvSpPr>
        <p:spPr>
          <a:xfrm>
            <a:off x="566928" y="6428232"/>
            <a:ext cx="105156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09.07.2026</a:t>
            </a:r>
            <a:endParaRPr lang="en-US" sz="950"/>
          </a:p>
        </p:txBody>
      </p:sp>
      <p:sp>
        <p:nvSpPr>
          <p:cNvPr id="202" name="Footer Sep 1"/>
          <p:cNvSpPr/>
          <p:nvPr/>
        </p:nvSpPr>
        <p:spPr>
          <a:xfrm>
            <a:off x="2592781" y="6355080"/>
            <a:ext cx="0" cy="320040"/>
          </a:xfrm>
          <a:prstGeom prst="line">
            <a:avLst/>
          </a:prstGeom>
          <a:ln w="7620">
            <a:solidFill>
              <a:srgbClr val="9FA7A8"/>
            </a:solidFill>
            <a:prstDash val="solid"/>
          </a:ln>
        </p:spPr>
        <p:txBody>
          <a:bodyPr/>
          <a:lstStyle/>
          <a:p>
            <a:endParaRPr lang="de-DE"/>
          </a:p>
        </p:txBody>
      </p:sp>
      <p:sp>
        <p:nvSpPr>
          <p:cNvPr id="203" name="Footer Time"/>
          <p:cNvSpPr/>
          <p:nvPr/>
        </p:nvSpPr>
        <p:spPr>
          <a:xfrm>
            <a:off x="3567074" y="6428232"/>
            <a:ext cx="132588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09:00 – 09:30 Uhr</a:t>
            </a:r>
            <a:endParaRPr lang="en-US" sz="950"/>
          </a:p>
        </p:txBody>
      </p:sp>
      <p:sp>
        <p:nvSpPr>
          <p:cNvPr id="204" name="Footer Sep 2"/>
          <p:cNvSpPr/>
          <p:nvPr/>
        </p:nvSpPr>
        <p:spPr>
          <a:xfrm>
            <a:off x="5867247" y="6355080"/>
            <a:ext cx="0" cy="320040"/>
          </a:xfrm>
          <a:prstGeom prst="line">
            <a:avLst/>
          </a:prstGeom>
          <a:ln w="7620">
            <a:solidFill>
              <a:srgbClr val="9FA7A8"/>
            </a:solidFill>
            <a:prstDash val="solid"/>
          </a:ln>
        </p:spPr>
        <p:txBody>
          <a:bodyPr/>
          <a:lstStyle/>
          <a:p>
            <a:endParaRPr lang="de-DE"/>
          </a:p>
        </p:txBody>
      </p:sp>
      <p:sp>
        <p:nvSpPr>
          <p:cNvPr id="205" name="Footer Conf"/>
          <p:cNvSpPr/>
          <p:nvPr/>
        </p:nvSpPr>
        <p:spPr>
          <a:xfrm>
            <a:off x="6841540" y="6336792"/>
            <a:ext cx="2560320" cy="329184"/>
          </a:xfrm>
          <a:prstGeom prst="rect">
            <a:avLst/>
          </a:prstGeom>
          <a:solidFill>
            <a:srgbClr val="FFFFFF">
              <a:alpha val="0"/>
            </a:srgbClr>
          </a:solidFill>
          <a:ln/>
        </p:spPr>
        <p:txBody>
          <a:bodyPr wrap="square" lIns="0" tIns="0" rIns="0" bIns="0" rtlCol="0" anchor="ctr">
            <a:normAutofit/>
          </a:bodyPr>
          <a:lstStyle/>
          <a:p>
            <a:pPr marL="0" indent="0" algn="ctr">
              <a:buNone/>
            </a:pPr>
            <a:r>
              <a:rPr lang="en-US" sz="880">
                <a:solidFill>
                  <a:srgbClr val="161A1D"/>
                </a:solidFill>
              </a:rPr>
              <a:t>IT-SICHERHEIT Webkonferenz</a:t>
            </a:r>
            <a:endParaRPr lang="en-US" sz="880"/>
          </a:p>
          <a:p>
            <a:pPr marL="0" indent="0" algn="ctr">
              <a:buNone/>
            </a:pPr>
            <a:r>
              <a:rPr lang="en-US" sz="880">
                <a:solidFill>
                  <a:srgbClr val="161A1D"/>
                </a:solidFill>
              </a:rPr>
              <a:t>Detection und Response mit MDR/XDR</a:t>
            </a:r>
            <a:endParaRPr lang="en-US" sz="880"/>
          </a:p>
        </p:txBody>
      </p:sp>
      <p:sp>
        <p:nvSpPr>
          <p:cNvPr id="206" name="Footer Sep 3"/>
          <p:cNvSpPr/>
          <p:nvPr/>
        </p:nvSpPr>
        <p:spPr>
          <a:xfrm>
            <a:off x="10376153" y="6355080"/>
            <a:ext cx="0" cy="320040"/>
          </a:xfrm>
          <a:prstGeom prst="line">
            <a:avLst/>
          </a:prstGeom>
          <a:ln w="7620">
            <a:solidFill>
              <a:srgbClr val="9FA7A8"/>
            </a:solidFill>
            <a:prstDash val="solid"/>
          </a:ln>
        </p:spPr>
        <p:txBody>
          <a:bodyPr/>
          <a:lstStyle/>
          <a:p>
            <a:endParaRPr lang="de-DE"/>
          </a:p>
        </p:txBody>
      </p:sp>
      <p:sp>
        <p:nvSpPr>
          <p:cNvPr id="209" name="Footer Page"/>
          <p:cNvSpPr/>
          <p:nvPr/>
        </p:nvSpPr>
        <p:spPr>
          <a:xfrm>
            <a:off x="11350446" y="6446520"/>
            <a:ext cx="274320" cy="164592"/>
          </a:xfrm>
          <a:prstGeom prst="rect">
            <a:avLst/>
          </a:prstGeom>
          <a:solidFill>
            <a:srgbClr val="FFFFFF">
              <a:alpha val="0"/>
            </a:srgbClr>
          </a:solidFill>
          <a:ln/>
        </p:spPr>
        <p:txBody>
          <a:bodyPr wrap="square" lIns="0" tIns="0" rIns="0" bIns="0" rtlCol="0" anchor="ctr"/>
          <a:lstStyle/>
          <a:p>
            <a:pPr marL="0" indent="0" algn="r">
              <a:buNone/>
            </a:pPr>
            <a:r>
              <a:rPr lang="en-US" sz="800">
                <a:solidFill>
                  <a:srgbClr val="6B7476"/>
                </a:solidFill>
              </a:rPr>
              <a:t>02</a:t>
            </a:r>
            <a:endParaRPr lang="en-US" sz="800"/>
          </a:p>
        </p:txBody>
      </p:sp>
      <p:sp>
        <p:nvSpPr>
          <p:cNvPr id="10" name="Shape 35">
            <a:extLst>
              <a:ext uri="{FF2B5EF4-FFF2-40B4-BE49-F238E27FC236}">
                <a16:creationId xmlns:a16="http://schemas.microsoft.com/office/drawing/2014/main" id="{6055E543-AE43-649B-56BF-C0FEBFF1D76E}"/>
              </a:ext>
            </a:extLst>
          </p:cNvPr>
          <p:cNvSpPr/>
          <p:nvPr/>
        </p:nvSpPr>
        <p:spPr>
          <a:xfrm>
            <a:off x="0" y="6163056"/>
            <a:ext cx="12191695" cy="0"/>
          </a:xfrm>
          <a:prstGeom prst="line">
            <a:avLst/>
          </a:prstGeom>
          <a:solidFill>
            <a:srgbClr val="FFFFFF">
              <a:alpha val="0"/>
            </a:srgbClr>
          </a:solidFill>
          <a:ln w="13970">
            <a:solidFill>
              <a:srgbClr val="86BC25">
                <a:alpha val="85000"/>
              </a:srgbClr>
            </a:solidFill>
            <a:prstDash val="solid"/>
          </a:ln>
        </p:spPr>
        <p:txBody>
          <a:bodyPr/>
          <a:lstStyle/>
          <a:p>
            <a:endParaRPr lang="de-DE"/>
          </a:p>
        </p:txBody>
      </p:sp>
      <p:sp>
        <p:nvSpPr>
          <p:cNvPr id="1000" name="Accent 1000"/>
          <p:cNvSpPr/>
          <p:nvPr/>
        </p:nvSpPr>
        <p:spPr>
          <a:xfrm>
            <a:off x="10208550" y="312200"/>
            <a:ext cx="1085000" cy="967200"/>
          </a:xfrm>
          <a:prstGeom prst="hexagon">
            <a:avLst/>
          </a:prstGeom>
          <a:noFill/>
          <a:ln w="9525">
            <a:solidFill>
              <a:srgbClr val="86BC25">
                <a:alpha val="22400"/>
              </a:srgbClr>
            </a:solidFill>
          </a:ln>
        </p:spPr>
        <p:txBody>
          <a:bodyPr/>
          <a:lstStyle/>
          <a:p>
            <a:endParaRPr lang="de-DE"/>
          </a:p>
        </p:txBody>
      </p:sp>
      <p:sp>
        <p:nvSpPr>
          <p:cNvPr id="1001" name="Accent 1001"/>
          <p:cNvSpPr/>
          <p:nvPr/>
        </p:nvSpPr>
        <p:spPr>
          <a:xfrm rot="1200000">
            <a:off x="9349850" y="1167800"/>
            <a:ext cx="694400" cy="620000"/>
          </a:xfrm>
          <a:prstGeom prst="hexagon">
            <a:avLst/>
          </a:prstGeom>
          <a:noFill/>
          <a:ln w="9525">
            <a:solidFill>
              <a:srgbClr val="86BC25">
                <a:alpha val="15399"/>
              </a:srgbClr>
            </a:solidFill>
          </a:ln>
        </p:spPr>
        <p:txBody>
          <a:bodyPr/>
          <a:lstStyle/>
          <a:p>
            <a:endParaRPr lang="de-DE"/>
          </a:p>
        </p:txBody>
      </p:sp>
      <p:sp>
        <p:nvSpPr>
          <p:cNvPr id="1002" name="Accent 1002"/>
          <p:cNvSpPr/>
          <p:nvPr/>
        </p:nvSpPr>
        <p:spPr>
          <a:xfrm>
            <a:off x="10162050" y="1103940"/>
            <a:ext cx="186000" cy="164920"/>
          </a:xfrm>
          <a:prstGeom prst="hexagon">
            <a:avLst/>
          </a:prstGeom>
          <a:solidFill>
            <a:srgbClr val="0E1C1B"/>
          </a:solidFill>
          <a:ln w="9525">
            <a:solidFill>
              <a:srgbClr val="86BC25">
                <a:alpha val="84000"/>
              </a:srgbClr>
            </a:solidFill>
          </a:ln>
        </p:spPr>
        <p:txBody>
          <a:bodyPr/>
          <a:lstStyle/>
          <a:p>
            <a:endParaRPr lang="de-DE"/>
          </a:p>
        </p:txBody>
      </p:sp>
      <p:sp>
        <p:nvSpPr>
          <p:cNvPr id="1003" name="Accent 1003"/>
          <p:cNvSpPr/>
          <p:nvPr/>
        </p:nvSpPr>
        <p:spPr>
          <a:xfrm>
            <a:off x="10233350" y="1164700"/>
            <a:ext cx="43400" cy="43400"/>
          </a:xfrm>
          <a:prstGeom prst="ellipse">
            <a:avLst/>
          </a:prstGeom>
          <a:solidFill>
            <a:srgbClr val="86BC25">
              <a:alpha val="100000"/>
            </a:srgbClr>
          </a:solidFill>
          <a:ln>
            <a:noFill/>
          </a:ln>
        </p:spPr>
        <p:txBody>
          <a:bodyPr/>
          <a:lstStyle/>
          <a:p>
            <a:endParaRPr lang="de-DE"/>
          </a:p>
        </p:txBody>
      </p:sp>
      <p:sp>
        <p:nvSpPr>
          <p:cNvPr id="1004" name="Accent 1004"/>
          <p:cNvSpPr/>
          <p:nvPr/>
        </p:nvSpPr>
        <p:spPr>
          <a:xfrm>
            <a:off x="9306450" y="963200"/>
            <a:ext cx="37200" cy="37200"/>
          </a:xfrm>
          <a:prstGeom prst="ellipse">
            <a:avLst/>
          </a:prstGeom>
          <a:solidFill>
            <a:srgbClr val="86BC25">
              <a:alpha val="77000"/>
            </a:srgbClr>
          </a:solidFill>
          <a:ln>
            <a:noFill/>
          </a:ln>
        </p:spPr>
        <p:txBody>
          <a:bodyPr/>
          <a:lstStyle/>
          <a:p>
            <a:endParaRPr lang="de-DE"/>
          </a:p>
        </p:txBody>
      </p:sp>
      <p:sp>
        <p:nvSpPr>
          <p:cNvPr id="1005" name="Accent 1005"/>
          <p:cNvSpPr/>
          <p:nvPr/>
        </p:nvSpPr>
        <p:spPr>
          <a:xfrm>
            <a:off x="11168000" y="1150750"/>
            <a:ext cx="34100" cy="34100"/>
          </a:xfrm>
          <a:prstGeom prst="ellipse">
            <a:avLst/>
          </a:prstGeom>
          <a:solidFill>
            <a:srgbClr val="86BC25">
              <a:alpha val="70000"/>
            </a:srgbClr>
          </a:solidFill>
          <a:ln>
            <a:noFill/>
          </a:ln>
        </p:spPr>
        <p:txBody>
          <a:bodyPr/>
          <a:lstStyle/>
          <a:p>
            <a:endParaRPr lang="de-DE"/>
          </a:p>
        </p:txBody>
      </p:sp>
      <p:sp>
        <p:nvSpPr>
          <p:cNvPr id="1010" name="Accent 1010"/>
          <p:cNvSpPr/>
          <p:nvPr/>
        </p:nvSpPr>
        <p:spPr>
          <a:xfrm>
            <a:off x="6226250" y="355000"/>
            <a:ext cx="875000" cy="780000"/>
          </a:xfrm>
          <a:prstGeom prst="hexagon">
            <a:avLst/>
          </a:prstGeom>
          <a:noFill/>
          <a:ln w="9525">
            <a:solidFill>
              <a:srgbClr val="86BC25">
                <a:alpha val="22400"/>
              </a:srgbClr>
            </a:solidFill>
          </a:ln>
        </p:spPr>
        <p:txBody>
          <a:bodyPr/>
          <a:lstStyle/>
          <a:p>
            <a:endParaRPr lang="de-DE"/>
          </a:p>
        </p:txBody>
      </p:sp>
      <p:sp>
        <p:nvSpPr>
          <p:cNvPr id="1011" name="Accent 1011"/>
          <p:cNvSpPr/>
          <p:nvPr/>
        </p:nvSpPr>
        <p:spPr>
          <a:xfrm rot="1200000">
            <a:off x="5533750" y="1045000"/>
            <a:ext cx="560000" cy="500000"/>
          </a:xfrm>
          <a:prstGeom prst="hexagon">
            <a:avLst/>
          </a:prstGeom>
          <a:noFill/>
          <a:ln w="9525">
            <a:solidFill>
              <a:srgbClr val="86BC25">
                <a:alpha val="15399"/>
              </a:srgbClr>
            </a:solidFill>
          </a:ln>
        </p:spPr>
        <p:txBody>
          <a:bodyPr/>
          <a:lstStyle/>
          <a:p>
            <a:endParaRPr lang="de-DE"/>
          </a:p>
        </p:txBody>
      </p:sp>
      <p:sp>
        <p:nvSpPr>
          <p:cNvPr id="1012" name="Accent 1012"/>
          <p:cNvSpPr/>
          <p:nvPr/>
        </p:nvSpPr>
        <p:spPr>
          <a:xfrm>
            <a:off x="6188750" y="993500"/>
            <a:ext cx="150000" cy="133000"/>
          </a:xfrm>
          <a:prstGeom prst="hexagon">
            <a:avLst/>
          </a:prstGeom>
          <a:solidFill>
            <a:srgbClr val="0E1C1B"/>
          </a:solidFill>
          <a:ln w="9525">
            <a:solidFill>
              <a:srgbClr val="86BC25">
                <a:alpha val="84000"/>
              </a:srgbClr>
            </a:solidFill>
          </a:ln>
        </p:spPr>
        <p:txBody>
          <a:bodyPr/>
          <a:lstStyle/>
          <a:p>
            <a:endParaRPr lang="de-DE"/>
          </a:p>
        </p:txBody>
      </p:sp>
      <p:sp>
        <p:nvSpPr>
          <p:cNvPr id="1013" name="Accent 1013"/>
          <p:cNvSpPr/>
          <p:nvPr/>
        </p:nvSpPr>
        <p:spPr>
          <a:xfrm>
            <a:off x="6246250" y="1042500"/>
            <a:ext cx="35000" cy="35000"/>
          </a:xfrm>
          <a:prstGeom prst="ellipse">
            <a:avLst/>
          </a:prstGeom>
          <a:solidFill>
            <a:srgbClr val="86BC25">
              <a:alpha val="100000"/>
            </a:srgbClr>
          </a:solidFill>
          <a:ln>
            <a:noFill/>
          </a:ln>
        </p:spPr>
        <p:txBody>
          <a:bodyPr/>
          <a:lstStyle/>
          <a:p>
            <a:endParaRPr lang="de-DE"/>
          </a:p>
        </p:txBody>
      </p:sp>
      <p:sp>
        <p:nvSpPr>
          <p:cNvPr id="1014" name="Accent 1014"/>
          <p:cNvSpPr/>
          <p:nvPr/>
        </p:nvSpPr>
        <p:spPr>
          <a:xfrm>
            <a:off x="5498750" y="880000"/>
            <a:ext cx="30000" cy="30000"/>
          </a:xfrm>
          <a:prstGeom prst="ellipse">
            <a:avLst/>
          </a:prstGeom>
          <a:solidFill>
            <a:srgbClr val="86BC25">
              <a:alpha val="77000"/>
            </a:srgbClr>
          </a:solidFill>
          <a:ln>
            <a:noFill/>
          </a:ln>
        </p:spPr>
        <p:txBody>
          <a:bodyPr/>
          <a:lstStyle/>
          <a:p>
            <a:endParaRPr lang="de-DE"/>
          </a:p>
        </p:txBody>
      </p:sp>
      <p:sp>
        <p:nvSpPr>
          <p:cNvPr id="1015" name="Accent 1015"/>
          <p:cNvSpPr/>
          <p:nvPr/>
        </p:nvSpPr>
        <p:spPr>
          <a:xfrm>
            <a:off x="7000000" y="1031250"/>
            <a:ext cx="27500" cy="27500"/>
          </a:xfrm>
          <a:prstGeom prst="ellipse">
            <a:avLst/>
          </a:prstGeom>
          <a:solidFill>
            <a:srgbClr val="86BC25">
              <a:alpha val="70000"/>
            </a:srgbClr>
          </a:solidFill>
          <a:ln>
            <a:noFill/>
          </a:ln>
        </p:spPr>
        <p:txBody>
          <a:bodyPr/>
          <a:lstStyle/>
          <a:p>
            <a:endParaRPr lang="de-DE"/>
          </a:p>
        </p:txBody>
      </p:sp>
      <p:sp>
        <p:nvSpPr>
          <p:cNvPr id="1020" name="Accent 1020"/>
          <p:cNvSpPr/>
          <p:nvPr/>
        </p:nvSpPr>
        <p:spPr>
          <a:xfrm>
            <a:off x="1011650" y="2190600"/>
            <a:ext cx="455000" cy="405600"/>
          </a:xfrm>
          <a:prstGeom prst="hexagon">
            <a:avLst/>
          </a:prstGeom>
          <a:noFill/>
          <a:ln w="9525">
            <a:solidFill>
              <a:srgbClr val="86BC25">
                <a:alpha val="22400"/>
              </a:srgbClr>
            </a:solidFill>
          </a:ln>
        </p:spPr>
        <p:txBody>
          <a:bodyPr/>
          <a:lstStyle/>
          <a:p>
            <a:endParaRPr lang="de-DE"/>
          </a:p>
        </p:txBody>
      </p:sp>
      <p:sp>
        <p:nvSpPr>
          <p:cNvPr id="1021" name="Accent 1021"/>
          <p:cNvSpPr/>
          <p:nvPr/>
        </p:nvSpPr>
        <p:spPr>
          <a:xfrm rot="1200000">
            <a:off x="651550" y="2549400"/>
            <a:ext cx="291200" cy="260000"/>
          </a:xfrm>
          <a:prstGeom prst="hexagon">
            <a:avLst/>
          </a:prstGeom>
          <a:noFill/>
          <a:ln w="9525">
            <a:solidFill>
              <a:srgbClr val="86BC25">
                <a:alpha val="15399"/>
              </a:srgbClr>
            </a:solidFill>
          </a:ln>
        </p:spPr>
        <p:txBody>
          <a:bodyPr/>
          <a:lstStyle/>
          <a:p>
            <a:endParaRPr lang="de-DE"/>
          </a:p>
        </p:txBody>
      </p:sp>
      <p:sp>
        <p:nvSpPr>
          <p:cNvPr id="1022" name="Accent 1022"/>
          <p:cNvSpPr/>
          <p:nvPr/>
        </p:nvSpPr>
        <p:spPr>
          <a:xfrm>
            <a:off x="992150" y="2522620"/>
            <a:ext cx="78000" cy="69160"/>
          </a:xfrm>
          <a:prstGeom prst="hexagon">
            <a:avLst/>
          </a:prstGeom>
          <a:solidFill>
            <a:srgbClr val="0E1C1B"/>
          </a:solidFill>
          <a:ln w="9525">
            <a:solidFill>
              <a:srgbClr val="86BC25">
                <a:alpha val="84000"/>
              </a:srgbClr>
            </a:solidFill>
          </a:ln>
        </p:spPr>
        <p:txBody>
          <a:bodyPr/>
          <a:lstStyle/>
          <a:p>
            <a:endParaRPr lang="de-DE"/>
          </a:p>
        </p:txBody>
      </p:sp>
      <p:sp>
        <p:nvSpPr>
          <p:cNvPr id="1023" name="Accent 1023"/>
          <p:cNvSpPr/>
          <p:nvPr/>
        </p:nvSpPr>
        <p:spPr>
          <a:xfrm>
            <a:off x="1022050" y="2548100"/>
            <a:ext cx="18200" cy="18200"/>
          </a:xfrm>
          <a:prstGeom prst="ellipse">
            <a:avLst/>
          </a:prstGeom>
          <a:solidFill>
            <a:srgbClr val="86BC25">
              <a:alpha val="100000"/>
            </a:srgbClr>
          </a:solidFill>
          <a:ln>
            <a:noFill/>
          </a:ln>
        </p:spPr>
        <p:txBody>
          <a:bodyPr/>
          <a:lstStyle/>
          <a:p>
            <a:endParaRPr lang="de-DE"/>
          </a:p>
        </p:txBody>
      </p:sp>
      <p:sp>
        <p:nvSpPr>
          <p:cNvPr id="1024" name="Accent 1024"/>
          <p:cNvSpPr/>
          <p:nvPr/>
        </p:nvSpPr>
        <p:spPr>
          <a:xfrm>
            <a:off x="633350" y="2463600"/>
            <a:ext cx="15600" cy="15600"/>
          </a:xfrm>
          <a:prstGeom prst="ellipse">
            <a:avLst/>
          </a:prstGeom>
          <a:solidFill>
            <a:srgbClr val="86BC25">
              <a:alpha val="77000"/>
            </a:srgbClr>
          </a:solidFill>
          <a:ln>
            <a:noFill/>
          </a:ln>
        </p:spPr>
        <p:txBody>
          <a:bodyPr/>
          <a:lstStyle/>
          <a:p>
            <a:endParaRPr lang="de-DE"/>
          </a:p>
        </p:txBody>
      </p:sp>
      <p:sp>
        <p:nvSpPr>
          <p:cNvPr id="1025" name="Accent 1025"/>
          <p:cNvSpPr/>
          <p:nvPr/>
        </p:nvSpPr>
        <p:spPr>
          <a:xfrm>
            <a:off x="1414000" y="2542250"/>
            <a:ext cx="14300" cy="14300"/>
          </a:xfrm>
          <a:prstGeom prst="ellipse">
            <a:avLst/>
          </a:prstGeom>
          <a:solidFill>
            <a:srgbClr val="86BC25">
              <a:alpha val="70000"/>
            </a:srgbClr>
          </a:solidFill>
          <a:ln>
            <a:noFill/>
          </a:ln>
        </p:spPr>
        <p:txBody>
          <a:bodyPr/>
          <a:lstStyle/>
          <a:p>
            <a:endParaRPr lang="de-DE"/>
          </a:p>
        </p:txBody>
      </p:sp>
      <p:pic>
        <p:nvPicPr>
          <p:cNvPr id="9" name="Picture 8" descr="Deloitte logo">
            <a:extLst>
              <a:ext uri="{FF2B5EF4-FFF2-40B4-BE49-F238E27FC236}">
                <a16:creationId xmlns:a16="http://schemas.microsoft.com/office/drawing/2014/main" id="{101FE84C-F10F-0269-1D5F-7BF2364B760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692" y="-5466"/>
            <a:ext cx="2779773" cy="130822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Why Deloitte Cyber">
    <p:bg>
      <p:bgPr>
        <a:solidFill>
          <a:srgbClr val="050808"/>
        </a:solidFill>
        <a:effectLst/>
      </p:bgPr>
    </p:bg>
    <p:spTree>
      <p:nvGrpSpPr>
        <p:cNvPr id="1" name=""/>
        <p:cNvGrpSpPr/>
        <p:nvPr/>
      </p:nvGrpSpPr>
      <p:grpSpPr>
        <a:xfrm>
          <a:off x="0" y="0"/>
          <a:ext cx="0" cy="0"/>
          <a:chOff x="0" y="0"/>
          <a:chExt cx="0" cy="0"/>
        </a:xfrm>
      </p:grpSpPr>
      <p:sp>
        <p:nvSpPr>
          <p:cNvPr id="2" name="Background"/>
          <p:cNvSpPr/>
          <p:nvPr/>
        </p:nvSpPr>
        <p:spPr>
          <a:xfrm>
            <a:off x="0" y="0"/>
            <a:ext cx="12191695" cy="6858000"/>
          </a:xfrm>
          <a:prstGeom prst="rect">
            <a:avLst/>
          </a:prstGeom>
          <a:solidFill>
            <a:srgbClr val="050808"/>
          </a:solidFill>
          <a:ln w="12700">
            <a:solidFill>
              <a:srgbClr val="050808">
                <a:alpha val="0"/>
              </a:srgbClr>
            </a:solidFill>
            <a:prstDash val="solid"/>
          </a:ln>
        </p:spPr>
        <p:txBody>
          <a:bodyPr/>
          <a:lstStyle/>
          <a:p>
            <a:endParaRPr lang="de-DE"/>
          </a:p>
        </p:txBody>
      </p:sp>
      <p:sp>
        <p:nvSpPr>
          <p:cNvPr id="3" name="Panel"/>
          <p:cNvSpPr/>
          <p:nvPr/>
        </p:nvSpPr>
        <p:spPr>
          <a:xfrm>
            <a:off x="0" y="0"/>
            <a:ext cx="12191695" cy="6172200"/>
          </a:xfrm>
          <a:prstGeom prst="rect">
            <a:avLst/>
          </a:prstGeom>
          <a:solidFill>
            <a:srgbClr val="0A0F10">
              <a:alpha val="94000"/>
            </a:srgbClr>
          </a:solidFill>
          <a:ln w="12700">
            <a:solidFill>
              <a:srgbClr val="0A0F10">
                <a:alpha val="0"/>
              </a:srgbClr>
            </a:solidFill>
            <a:prstDash val="solid"/>
          </a:ln>
        </p:spPr>
        <p:txBody>
          <a:bodyPr/>
          <a:lstStyle/>
          <a:p>
            <a:endParaRPr lang="de-DE"/>
          </a:p>
        </p:txBody>
      </p:sp>
      <p:sp>
        <p:nvSpPr>
          <p:cNvPr id="60" name="Accent Dot TR1"/>
          <p:cNvSpPr/>
          <p:nvPr/>
        </p:nvSpPr>
        <p:spPr>
          <a:xfrm>
            <a:off x="11250000" y="430000"/>
            <a:ext cx="50000" cy="50000"/>
          </a:xfrm>
          <a:prstGeom prst="ellipse">
            <a:avLst/>
          </a:prstGeom>
          <a:solidFill>
            <a:srgbClr val="86BC25">
              <a:alpha val="40000"/>
            </a:srgbClr>
          </a:solidFill>
          <a:ln>
            <a:noFill/>
          </a:ln>
        </p:spPr>
        <p:txBody>
          <a:bodyPr/>
          <a:lstStyle/>
          <a:p>
            <a:endParaRPr lang="de-DE"/>
          </a:p>
        </p:txBody>
      </p:sp>
      <p:sp>
        <p:nvSpPr>
          <p:cNvPr id="6" name="Eyebrow"/>
          <p:cNvSpPr/>
          <p:nvPr/>
        </p:nvSpPr>
        <p:spPr>
          <a:xfrm>
            <a:off x="475488" y="932688"/>
            <a:ext cx="5943600" cy="228600"/>
          </a:xfrm>
          <a:prstGeom prst="rect">
            <a:avLst/>
          </a:prstGeom>
          <a:solidFill>
            <a:srgbClr val="FFFFFF">
              <a:alpha val="0"/>
            </a:srgbClr>
          </a:solidFill>
          <a:ln/>
        </p:spPr>
        <p:txBody>
          <a:bodyPr wrap="square" lIns="0" tIns="0" rIns="0" bIns="0" rtlCol="0" anchor="ctr"/>
          <a:lstStyle/>
          <a:p>
            <a:r>
              <a:rPr lang="en-US" sz="1250" spc="40">
                <a:solidFill>
                  <a:srgbClr val="86BC25"/>
                </a:solidFill>
              </a:rPr>
              <a:t>03  |  POSITIONING</a:t>
            </a:r>
          </a:p>
        </p:txBody>
      </p:sp>
      <p:sp>
        <p:nvSpPr>
          <p:cNvPr id="7" name="Title"/>
          <p:cNvSpPr/>
          <p:nvPr/>
        </p:nvSpPr>
        <p:spPr>
          <a:xfrm>
            <a:off x="475488" y="1230000"/>
            <a:ext cx="7000000" cy="620000"/>
          </a:xfrm>
          <a:prstGeom prst="rect">
            <a:avLst/>
          </a:prstGeom>
          <a:solidFill>
            <a:srgbClr val="FFFFFF">
              <a:alpha val="0"/>
            </a:srgbClr>
          </a:solidFill>
          <a:ln/>
        </p:spPr>
        <p:txBody>
          <a:bodyPr wrap="square" lIns="0" tIns="0" rIns="0" bIns="0" rtlCol="0" anchor="ctr"/>
          <a:lstStyle/>
          <a:p>
            <a:pPr marL="0" indent="0">
              <a:buNone/>
            </a:pPr>
            <a:r>
              <a:rPr lang="en-US" sz="3600" b="1">
                <a:solidFill>
                  <a:srgbClr val="FFFFFF"/>
                </a:solidFill>
              </a:rPr>
              <a:t>Warum Deloitte Cyber</a:t>
            </a:r>
            <a:endParaRPr lang="en-US" sz="3600"/>
          </a:p>
        </p:txBody>
      </p:sp>
      <p:sp>
        <p:nvSpPr>
          <p:cNvPr id="8" name="Title Underline"/>
          <p:cNvSpPr/>
          <p:nvPr/>
        </p:nvSpPr>
        <p:spPr>
          <a:xfrm>
            <a:off x="493776" y="1880000"/>
            <a:ext cx="685800" cy="0"/>
          </a:xfrm>
          <a:prstGeom prst="line">
            <a:avLst/>
          </a:prstGeom>
          <a:ln w="22860">
            <a:solidFill>
              <a:srgbClr val="86BC25"/>
            </a:solidFill>
            <a:prstDash val="solid"/>
          </a:ln>
        </p:spPr>
        <p:txBody>
          <a:bodyPr/>
          <a:lstStyle/>
          <a:p>
            <a:endParaRPr lang="de-DE"/>
          </a:p>
        </p:txBody>
      </p:sp>
      <p:sp>
        <p:nvSpPr>
          <p:cNvPr id="9" name="Subtitle"/>
          <p:cNvSpPr/>
          <p:nvPr/>
        </p:nvSpPr>
        <p:spPr>
          <a:xfrm>
            <a:off x="475488" y="1960000"/>
            <a:ext cx="6900000" cy="320000"/>
          </a:xfrm>
          <a:prstGeom prst="rect">
            <a:avLst/>
          </a:prstGeom>
          <a:noFill/>
          <a:ln/>
        </p:spPr>
        <p:txBody>
          <a:bodyPr wrap="square" lIns="0" tIns="0" rIns="0" bIns="0" rtlCol="0" anchor="ctr"/>
          <a:lstStyle/>
          <a:p>
            <a:pPr marL="0" indent="0">
              <a:buNone/>
            </a:pPr>
            <a:r>
              <a:rPr lang="en-US" sz="1500">
                <a:solidFill>
                  <a:srgbClr val="C8D0D2"/>
                </a:solidFill>
              </a:rPr>
              <a:t>Strategie, Technologie und Betrieb zusammenführen</a:t>
            </a:r>
            <a:endParaRPr lang="en-US" sz="1500"/>
          </a:p>
        </p:txBody>
      </p:sp>
      <p:sp>
        <p:nvSpPr>
          <p:cNvPr id="20" name="Gartner Box"/>
          <p:cNvSpPr/>
          <p:nvPr/>
        </p:nvSpPr>
        <p:spPr>
          <a:xfrm>
            <a:off x="7850000" y="900000"/>
            <a:ext cx="3800000" cy="1330000"/>
          </a:xfrm>
          <a:prstGeom prst="roundRect">
            <a:avLst>
              <a:gd name="adj" fmla="val 5000"/>
            </a:avLst>
          </a:prstGeom>
          <a:solidFill>
            <a:srgbClr val="0C1311">
              <a:alpha val="85000"/>
            </a:srgbClr>
          </a:solidFill>
          <a:ln w="9525">
            <a:solidFill>
              <a:srgbClr val="86BC25">
                <a:alpha val="45000"/>
              </a:srgbClr>
            </a:solidFill>
            <a:prstDash val="solid"/>
          </a:ln>
        </p:spPr>
        <p:txBody>
          <a:bodyPr/>
          <a:lstStyle/>
          <a:p>
            <a:endParaRPr lang="de-DE"/>
          </a:p>
        </p:txBody>
      </p:sp>
      <p:sp>
        <p:nvSpPr>
          <p:cNvPr id="21" name="Gartner Accent"/>
          <p:cNvSpPr/>
          <p:nvPr/>
        </p:nvSpPr>
        <p:spPr>
          <a:xfrm>
            <a:off x="7850000" y="900000"/>
            <a:ext cx="68000" cy="1330000"/>
          </a:xfrm>
          <a:prstGeom prst="rect">
            <a:avLst/>
          </a:prstGeom>
          <a:solidFill>
            <a:srgbClr val="86BC25"/>
          </a:solidFill>
          <a:ln>
            <a:noFill/>
          </a:ln>
        </p:spPr>
        <p:txBody>
          <a:bodyPr/>
          <a:lstStyle/>
          <a:p>
            <a:endParaRPr lang="de-DE"/>
          </a:p>
        </p:txBody>
      </p:sp>
      <p:sp>
        <p:nvSpPr>
          <p:cNvPr id="22" name="Gartner Text"/>
          <p:cNvSpPr/>
          <p:nvPr/>
        </p:nvSpPr>
        <p:spPr>
          <a:xfrm>
            <a:off x="8080000" y="1010000"/>
            <a:ext cx="3450000" cy="1120000"/>
          </a:xfrm>
          <a:prstGeom prst="rect">
            <a:avLst/>
          </a:prstGeom>
          <a:noFill/>
          <a:ln/>
        </p:spPr>
        <p:txBody>
          <a:bodyPr wrap="square" lIns="0" tIns="0" rIns="0" bIns="0" rtlCol="0" anchor="ctr">
            <a:normAutofit/>
          </a:bodyPr>
          <a:lstStyle/>
          <a:p>
            <a:pPr marL="0" indent="0">
              <a:spcAft>
                <a:spcPts val="400"/>
              </a:spcAft>
              <a:buNone/>
            </a:pPr>
            <a:r>
              <a:rPr lang="en-US" sz="1300" b="1">
                <a:solidFill>
                  <a:srgbClr val="FFFFFF"/>
                </a:solidFill>
              </a:rPr>
              <a:t>Nr. 1 nach Umsatz in Gartner® Market Share: Security Services, Worldwide, 2025</a:t>
            </a:r>
          </a:p>
          <a:p>
            <a:pPr marL="0" indent="0">
              <a:buNone/>
            </a:pPr>
            <a:r>
              <a:rPr lang="en-US" sz="900">
                <a:solidFill>
                  <a:srgbClr val="9FA7A8"/>
                </a:solidFill>
              </a:rPr>
              <a:t>Umfasst Security Consulting, Security Professional Services und Managed Security Services.</a:t>
            </a:r>
          </a:p>
        </p:txBody>
      </p:sp>
      <p:sp>
        <p:nvSpPr>
          <p:cNvPr id="100" name="Card 1"/>
          <p:cNvSpPr/>
          <p:nvPr/>
        </p:nvSpPr>
        <p:spPr>
          <a:xfrm>
            <a:off x="540000" y="2680000"/>
            <a:ext cx="3330000" cy="2080000"/>
          </a:xfrm>
          <a:prstGeom prst="roundRect">
            <a:avLst>
              <a:gd name="adj" fmla="val 4500"/>
            </a:avLst>
          </a:prstGeom>
          <a:solidFill>
            <a:srgbClr val="0C1311">
              <a:alpha val="80000"/>
            </a:srgbClr>
          </a:solidFill>
          <a:ln w="9525">
            <a:solidFill>
              <a:srgbClr val="86BC25">
                <a:alpha val="20000"/>
              </a:srgbClr>
            </a:solidFill>
            <a:prstDash val="solid"/>
          </a:ln>
        </p:spPr>
        <p:txBody>
          <a:bodyPr/>
          <a:lstStyle/>
          <a:p>
            <a:endParaRPr lang="de-DE"/>
          </a:p>
        </p:txBody>
      </p:sp>
      <p:sp>
        <p:nvSpPr>
          <p:cNvPr id="101" name="Card 2"/>
          <p:cNvSpPr/>
          <p:nvPr/>
        </p:nvSpPr>
        <p:spPr>
          <a:xfrm>
            <a:off x="4430000" y="2680000"/>
            <a:ext cx="3330000" cy="2080000"/>
          </a:xfrm>
          <a:prstGeom prst="roundRect">
            <a:avLst>
              <a:gd name="adj" fmla="val 4500"/>
            </a:avLst>
          </a:prstGeom>
          <a:solidFill>
            <a:srgbClr val="0C1311">
              <a:alpha val="80000"/>
            </a:srgbClr>
          </a:solidFill>
          <a:ln w="9525">
            <a:solidFill>
              <a:srgbClr val="86BC25">
                <a:alpha val="20000"/>
              </a:srgbClr>
            </a:solidFill>
            <a:prstDash val="solid"/>
          </a:ln>
        </p:spPr>
        <p:txBody>
          <a:bodyPr/>
          <a:lstStyle/>
          <a:p>
            <a:endParaRPr lang="de-DE"/>
          </a:p>
        </p:txBody>
      </p:sp>
      <p:sp>
        <p:nvSpPr>
          <p:cNvPr id="102" name="Card 3"/>
          <p:cNvSpPr/>
          <p:nvPr/>
        </p:nvSpPr>
        <p:spPr>
          <a:xfrm>
            <a:off x="8320000" y="2680000"/>
            <a:ext cx="3330000" cy="2080000"/>
          </a:xfrm>
          <a:prstGeom prst="roundRect">
            <a:avLst>
              <a:gd name="adj" fmla="val 4500"/>
            </a:avLst>
          </a:prstGeom>
          <a:solidFill>
            <a:srgbClr val="0C1311">
              <a:alpha val="80000"/>
            </a:srgbClr>
          </a:solidFill>
          <a:ln w="9525">
            <a:solidFill>
              <a:srgbClr val="86BC25">
                <a:alpha val="20000"/>
              </a:srgbClr>
            </a:solidFill>
            <a:prstDash val="solid"/>
          </a:ln>
        </p:spPr>
        <p:txBody>
          <a:bodyPr/>
          <a:lstStyle/>
          <a:p>
            <a:endParaRPr lang="de-DE"/>
          </a:p>
        </p:txBody>
      </p:sp>
      <p:sp>
        <p:nvSpPr>
          <p:cNvPr id="110" name="Icon1 Globe Circle"/>
          <p:cNvSpPr/>
          <p:nvPr/>
        </p:nvSpPr>
        <p:spPr>
          <a:xfrm>
            <a:off x="2015000" y="2900000"/>
            <a:ext cx="380000" cy="380000"/>
          </a:xfrm>
          <a:prstGeom prst="ellipse">
            <a:avLst/>
          </a:prstGeom>
          <a:noFill/>
          <a:ln w="19050">
            <a:solidFill>
              <a:srgbClr val="86BC25"/>
            </a:solidFill>
            <a:prstDash val="solid"/>
          </a:ln>
        </p:spPr>
        <p:txBody>
          <a:bodyPr/>
          <a:lstStyle/>
          <a:p>
            <a:endParaRPr lang="de-DE"/>
          </a:p>
        </p:txBody>
      </p:sp>
      <p:sp>
        <p:nvSpPr>
          <p:cNvPr id="111" name="Icon1 Globe Meridian"/>
          <p:cNvSpPr/>
          <p:nvPr/>
        </p:nvSpPr>
        <p:spPr>
          <a:xfrm>
            <a:off x="2110000" y="2900000"/>
            <a:ext cx="190000" cy="380000"/>
          </a:xfrm>
          <a:prstGeom prst="ellipse">
            <a:avLst/>
          </a:prstGeom>
          <a:noFill/>
          <a:ln w="9525">
            <a:solidFill>
              <a:srgbClr val="86BC25">
                <a:alpha val="75000"/>
              </a:srgbClr>
            </a:solidFill>
            <a:prstDash val="solid"/>
          </a:ln>
        </p:spPr>
        <p:txBody>
          <a:bodyPr/>
          <a:lstStyle/>
          <a:p>
            <a:endParaRPr lang="de-DE"/>
          </a:p>
        </p:txBody>
      </p:sp>
      <p:cxnSp>
        <p:nvCxnSpPr>
          <p:cNvPr id="112" name="Icon1 Globe Equator"/>
          <p:cNvCxnSpPr/>
          <p:nvPr/>
        </p:nvCxnSpPr>
        <p:spPr>
          <a:xfrm>
            <a:off x="2015000" y="3090000"/>
            <a:ext cx="380000" cy="0"/>
          </a:xfrm>
          <a:prstGeom prst="line">
            <a:avLst/>
          </a:prstGeom>
          <a:ln w="9525">
            <a:solidFill>
              <a:srgbClr val="86BC25">
                <a:alpha val="75000"/>
              </a:srgbClr>
            </a:solidFill>
            <a:prstDash val="solid"/>
          </a:ln>
        </p:spPr>
      </p:cxnSp>
      <p:sp>
        <p:nvSpPr>
          <p:cNvPr id="120" name="Icon2 Grid TL"/>
          <p:cNvSpPr/>
          <p:nvPr/>
        </p:nvSpPr>
        <p:spPr>
          <a:xfrm>
            <a:off x="5912000" y="2900000"/>
            <a:ext cx="155000" cy="155000"/>
          </a:xfrm>
          <a:prstGeom prst="roundRect">
            <a:avLst>
              <a:gd name="adj" fmla="val 18000"/>
            </a:avLst>
          </a:prstGeom>
          <a:noFill/>
          <a:ln w="15240">
            <a:solidFill>
              <a:srgbClr val="86BC25"/>
            </a:solidFill>
            <a:prstDash val="solid"/>
          </a:ln>
        </p:spPr>
        <p:txBody>
          <a:bodyPr/>
          <a:lstStyle/>
          <a:p>
            <a:endParaRPr lang="de-DE"/>
          </a:p>
        </p:txBody>
      </p:sp>
      <p:sp>
        <p:nvSpPr>
          <p:cNvPr id="121" name="Icon2 Grid TR"/>
          <p:cNvSpPr/>
          <p:nvPr/>
        </p:nvSpPr>
        <p:spPr>
          <a:xfrm>
            <a:off x="6123000" y="2900000"/>
            <a:ext cx="155000" cy="155000"/>
          </a:xfrm>
          <a:prstGeom prst="roundRect">
            <a:avLst>
              <a:gd name="adj" fmla="val 18000"/>
            </a:avLst>
          </a:prstGeom>
          <a:solidFill>
            <a:srgbClr val="86BC25">
              <a:alpha val="80000"/>
            </a:srgbClr>
          </a:solidFill>
          <a:ln w="15240">
            <a:solidFill>
              <a:srgbClr val="86BC25"/>
            </a:solidFill>
            <a:prstDash val="solid"/>
          </a:ln>
        </p:spPr>
        <p:txBody>
          <a:bodyPr/>
          <a:lstStyle/>
          <a:p>
            <a:endParaRPr lang="de-DE"/>
          </a:p>
        </p:txBody>
      </p:sp>
      <p:sp>
        <p:nvSpPr>
          <p:cNvPr id="122" name="Icon2 Grid BL"/>
          <p:cNvSpPr/>
          <p:nvPr/>
        </p:nvSpPr>
        <p:spPr>
          <a:xfrm>
            <a:off x="5912000" y="3111000"/>
            <a:ext cx="155000" cy="155000"/>
          </a:xfrm>
          <a:prstGeom prst="roundRect">
            <a:avLst>
              <a:gd name="adj" fmla="val 18000"/>
            </a:avLst>
          </a:prstGeom>
          <a:solidFill>
            <a:srgbClr val="86BC25">
              <a:alpha val="80000"/>
            </a:srgbClr>
          </a:solidFill>
          <a:ln w="15240">
            <a:solidFill>
              <a:srgbClr val="86BC25"/>
            </a:solidFill>
            <a:prstDash val="solid"/>
          </a:ln>
        </p:spPr>
        <p:txBody>
          <a:bodyPr/>
          <a:lstStyle/>
          <a:p>
            <a:endParaRPr lang="de-DE"/>
          </a:p>
        </p:txBody>
      </p:sp>
      <p:sp>
        <p:nvSpPr>
          <p:cNvPr id="123" name="Icon2 Grid BR"/>
          <p:cNvSpPr/>
          <p:nvPr/>
        </p:nvSpPr>
        <p:spPr>
          <a:xfrm>
            <a:off x="6123000" y="3111000"/>
            <a:ext cx="155000" cy="155000"/>
          </a:xfrm>
          <a:prstGeom prst="roundRect">
            <a:avLst>
              <a:gd name="adj" fmla="val 18000"/>
            </a:avLst>
          </a:prstGeom>
          <a:noFill/>
          <a:ln w="15240">
            <a:solidFill>
              <a:srgbClr val="86BC25"/>
            </a:solidFill>
            <a:prstDash val="solid"/>
          </a:ln>
        </p:spPr>
        <p:txBody>
          <a:bodyPr/>
          <a:lstStyle/>
          <a:p>
            <a:endParaRPr lang="de-DE"/>
          </a:p>
        </p:txBody>
      </p:sp>
      <p:sp>
        <p:nvSpPr>
          <p:cNvPr id="130" name="Icon3 Radar Outer"/>
          <p:cNvSpPr/>
          <p:nvPr/>
        </p:nvSpPr>
        <p:spPr>
          <a:xfrm>
            <a:off x="9795000" y="2900000"/>
            <a:ext cx="380000" cy="380000"/>
          </a:xfrm>
          <a:prstGeom prst="ellipse">
            <a:avLst/>
          </a:prstGeom>
          <a:noFill/>
          <a:ln w="15240">
            <a:solidFill>
              <a:srgbClr val="86BC25">
                <a:alpha val="55000"/>
              </a:srgbClr>
            </a:solidFill>
            <a:prstDash val="solid"/>
          </a:ln>
        </p:spPr>
        <p:txBody>
          <a:bodyPr/>
          <a:lstStyle/>
          <a:p>
            <a:endParaRPr lang="de-DE"/>
          </a:p>
        </p:txBody>
      </p:sp>
      <p:sp>
        <p:nvSpPr>
          <p:cNvPr id="131" name="Icon3 Radar Inner"/>
          <p:cNvSpPr/>
          <p:nvPr/>
        </p:nvSpPr>
        <p:spPr>
          <a:xfrm>
            <a:off x="9890000" y="2995000"/>
            <a:ext cx="190000" cy="190000"/>
          </a:xfrm>
          <a:prstGeom prst="ellipse">
            <a:avLst/>
          </a:prstGeom>
          <a:noFill/>
          <a:ln w="15240">
            <a:solidFill>
              <a:srgbClr val="86BC25"/>
            </a:solidFill>
            <a:prstDash val="solid"/>
          </a:ln>
        </p:spPr>
        <p:txBody>
          <a:bodyPr/>
          <a:lstStyle/>
          <a:p>
            <a:endParaRPr lang="de-DE"/>
          </a:p>
        </p:txBody>
      </p:sp>
      <p:sp>
        <p:nvSpPr>
          <p:cNvPr id="132" name="Icon3 Radar Dot"/>
          <p:cNvSpPr/>
          <p:nvPr/>
        </p:nvSpPr>
        <p:spPr>
          <a:xfrm>
            <a:off x="9955000" y="3060000"/>
            <a:ext cx="60000" cy="60000"/>
          </a:xfrm>
          <a:prstGeom prst="ellipse">
            <a:avLst/>
          </a:prstGeom>
          <a:solidFill>
            <a:srgbClr val="86BC25"/>
          </a:solidFill>
          <a:ln>
            <a:noFill/>
          </a:ln>
        </p:spPr>
        <p:txBody>
          <a:bodyPr/>
          <a:lstStyle/>
          <a:p>
            <a:endParaRPr lang="de-DE"/>
          </a:p>
        </p:txBody>
      </p:sp>
      <p:sp>
        <p:nvSpPr>
          <p:cNvPr id="140" name="Card Title 1"/>
          <p:cNvSpPr/>
          <p:nvPr/>
        </p:nvSpPr>
        <p:spPr>
          <a:xfrm>
            <a:off x="660000" y="3420000"/>
            <a:ext cx="3090000" cy="320000"/>
          </a:xfrm>
          <a:prstGeom prst="rect">
            <a:avLst/>
          </a:prstGeom>
          <a:noFill/>
          <a:ln/>
        </p:spPr>
        <p:txBody>
          <a:bodyPr wrap="square" lIns="0" tIns="0" rIns="0" bIns="0" rtlCol="0" anchor="ctr"/>
          <a:lstStyle/>
          <a:p>
            <a:pPr marL="0" indent="0" algn="ctr">
              <a:buNone/>
            </a:pPr>
            <a:r>
              <a:rPr lang="en-US" sz="1500" b="1">
                <a:solidFill>
                  <a:srgbClr val="FFFFFF"/>
                </a:solidFill>
              </a:rPr>
              <a:t>Marktperspektive</a:t>
            </a:r>
            <a:endParaRPr lang="en-US" sz="1500"/>
          </a:p>
        </p:txBody>
      </p:sp>
      <p:sp>
        <p:nvSpPr>
          <p:cNvPr id="141" name="Card Title 2"/>
          <p:cNvSpPr/>
          <p:nvPr/>
        </p:nvSpPr>
        <p:spPr>
          <a:xfrm>
            <a:off x="4550000" y="3420000"/>
            <a:ext cx="3090000" cy="320000"/>
          </a:xfrm>
          <a:prstGeom prst="rect">
            <a:avLst/>
          </a:prstGeom>
          <a:noFill/>
          <a:ln/>
        </p:spPr>
        <p:txBody>
          <a:bodyPr wrap="square" lIns="0" tIns="0" rIns="0" bIns="0" rtlCol="0" anchor="ctr"/>
          <a:lstStyle/>
          <a:p>
            <a:pPr marL="0" indent="0" algn="ctr">
              <a:buNone/>
            </a:pPr>
            <a:r>
              <a:rPr lang="en-US" sz="1500" b="1">
                <a:solidFill>
                  <a:srgbClr val="FFFFFF"/>
                </a:solidFill>
              </a:rPr>
              <a:t>End-to-End-Fähigkeiten</a:t>
            </a:r>
            <a:endParaRPr lang="en-US" sz="1500"/>
          </a:p>
        </p:txBody>
      </p:sp>
      <p:sp>
        <p:nvSpPr>
          <p:cNvPr id="142" name="Card Title 3"/>
          <p:cNvSpPr/>
          <p:nvPr/>
        </p:nvSpPr>
        <p:spPr>
          <a:xfrm>
            <a:off x="8440000" y="3420000"/>
            <a:ext cx="3090000" cy="320000"/>
          </a:xfrm>
          <a:prstGeom prst="rect">
            <a:avLst/>
          </a:prstGeom>
          <a:noFill/>
          <a:ln/>
        </p:spPr>
        <p:txBody>
          <a:bodyPr wrap="square" lIns="0" tIns="0" rIns="0" bIns="0" rtlCol="0" anchor="ctr">
            <a:normAutofit/>
          </a:bodyPr>
          <a:lstStyle/>
          <a:p>
            <a:pPr marL="0" indent="0" algn="ctr">
              <a:buNone/>
            </a:pPr>
            <a:r>
              <a:rPr lang="en-US" sz="1500" b="1">
                <a:solidFill>
                  <a:srgbClr val="FFFFFF"/>
                </a:solidFill>
              </a:rPr>
              <a:t>Security-Operations-Erfahrung</a:t>
            </a:r>
            <a:endParaRPr lang="en-US" sz="1500"/>
          </a:p>
        </p:txBody>
      </p:sp>
      <p:sp>
        <p:nvSpPr>
          <p:cNvPr id="150" name="Divider 1"/>
          <p:cNvSpPr/>
          <p:nvPr/>
        </p:nvSpPr>
        <p:spPr>
          <a:xfrm>
            <a:off x="1955000" y="3820000"/>
            <a:ext cx="500000" cy="0"/>
          </a:xfrm>
          <a:prstGeom prst="line">
            <a:avLst/>
          </a:prstGeom>
          <a:ln w="15240">
            <a:solidFill>
              <a:srgbClr val="86BC25">
                <a:alpha val="70000"/>
              </a:srgbClr>
            </a:solidFill>
            <a:prstDash val="solid"/>
          </a:ln>
        </p:spPr>
        <p:txBody>
          <a:bodyPr/>
          <a:lstStyle/>
          <a:p>
            <a:endParaRPr lang="de-DE"/>
          </a:p>
        </p:txBody>
      </p:sp>
      <p:sp>
        <p:nvSpPr>
          <p:cNvPr id="151" name="Divider 2"/>
          <p:cNvSpPr/>
          <p:nvPr/>
        </p:nvSpPr>
        <p:spPr>
          <a:xfrm>
            <a:off x="5845000" y="3820000"/>
            <a:ext cx="500000" cy="0"/>
          </a:xfrm>
          <a:prstGeom prst="line">
            <a:avLst/>
          </a:prstGeom>
          <a:ln w="15240">
            <a:solidFill>
              <a:srgbClr val="86BC25">
                <a:alpha val="70000"/>
              </a:srgbClr>
            </a:solidFill>
            <a:prstDash val="solid"/>
          </a:ln>
        </p:spPr>
        <p:txBody>
          <a:bodyPr/>
          <a:lstStyle/>
          <a:p>
            <a:endParaRPr lang="de-DE"/>
          </a:p>
        </p:txBody>
      </p:sp>
      <p:sp>
        <p:nvSpPr>
          <p:cNvPr id="152" name="Divider 3"/>
          <p:cNvSpPr/>
          <p:nvPr/>
        </p:nvSpPr>
        <p:spPr>
          <a:xfrm>
            <a:off x="9735000" y="3820000"/>
            <a:ext cx="500000" cy="0"/>
          </a:xfrm>
          <a:prstGeom prst="line">
            <a:avLst/>
          </a:prstGeom>
          <a:ln w="15240">
            <a:solidFill>
              <a:srgbClr val="86BC25">
                <a:alpha val="70000"/>
              </a:srgbClr>
            </a:solidFill>
            <a:prstDash val="solid"/>
          </a:ln>
        </p:spPr>
        <p:txBody>
          <a:bodyPr/>
          <a:lstStyle/>
          <a:p>
            <a:endParaRPr lang="de-DE"/>
          </a:p>
        </p:txBody>
      </p:sp>
      <p:sp>
        <p:nvSpPr>
          <p:cNvPr id="160" name="Card Desc 1"/>
          <p:cNvSpPr/>
          <p:nvPr/>
        </p:nvSpPr>
        <p:spPr>
          <a:xfrm>
            <a:off x="800000" y="3950000"/>
            <a:ext cx="2810000" cy="720000"/>
          </a:xfrm>
          <a:prstGeom prst="rect">
            <a:avLst/>
          </a:prstGeom>
          <a:noFill/>
          <a:ln/>
        </p:spPr>
        <p:txBody>
          <a:bodyPr wrap="square" lIns="0" tIns="0" rIns="0" bIns="0" rtlCol="0" anchor="t">
            <a:normAutofit/>
          </a:bodyPr>
          <a:lstStyle/>
          <a:p>
            <a:pPr marL="0" indent="0" algn="ctr">
              <a:buNone/>
            </a:pPr>
            <a:r>
              <a:rPr lang="en-US" sz="1100">
                <a:solidFill>
                  <a:srgbClr val="C8D0D2"/>
                </a:solidFill>
              </a:rPr>
              <a:t>Globaler Blick auf Cyber-Services, Bedrohungstrends, Regulierung und Transformation.</a:t>
            </a:r>
            <a:endParaRPr lang="en-US" sz="1100"/>
          </a:p>
        </p:txBody>
      </p:sp>
      <p:sp>
        <p:nvSpPr>
          <p:cNvPr id="161" name="Card Desc 2"/>
          <p:cNvSpPr/>
          <p:nvPr/>
        </p:nvSpPr>
        <p:spPr>
          <a:xfrm>
            <a:off x="4690000" y="3950000"/>
            <a:ext cx="2810000" cy="720000"/>
          </a:xfrm>
          <a:prstGeom prst="rect">
            <a:avLst/>
          </a:prstGeom>
          <a:noFill/>
          <a:ln/>
        </p:spPr>
        <p:txBody>
          <a:bodyPr wrap="square" lIns="0" tIns="0" rIns="0" bIns="0" rtlCol="0" anchor="t">
            <a:normAutofit/>
          </a:bodyPr>
          <a:lstStyle/>
          <a:p>
            <a:pPr marL="0" indent="0" algn="ctr">
              <a:buNone/>
            </a:pPr>
            <a:r>
              <a:rPr lang="en-US" sz="1100">
                <a:solidFill>
                  <a:srgbClr val="C8D0D2"/>
                </a:solidFill>
              </a:rPr>
              <a:t>Cyber-Strategie, Risiko, Technologieimplementierung, Managed Services und Transformation.</a:t>
            </a:r>
            <a:endParaRPr lang="en-US" sz="1100"/>
          </a:p>
        </p:txBody>
      </p:sp>
      <p:sp>
        <p:nvSpPr>
          <p:cNvPr id="162" name="Card Desc 3"/>
          <p:cNvSpPr/>
          <p:nvPr/>
        </p:nvSpPr>
        <p:spPr>
          <a:xfrm>
            <a:off x="8580000" y="3950000"/>
            <a:ext cx="2810000" cy="720000"/>
          </a:xfrm>
          <a:prstGeom prst="rect">
            <a:avLst/>
          </a:prstGeom>
          <a:noFill/>
          <a:ln/>
        </p:spPr>
        <p:txBody>
          <a:bodyPr wrap="square" lIns="0" tIns="0" rIns="0" bIns="0" rtlCol="0" anchor="t">
            <a:normAutofit/>
          </a:bodyPr>
          <a:lstStyle/>
          <a:p>
            <a:pPr marL="0" indent="0" algn="ctr">
              <a:buNone/>
            </a:pPr>
            <a:r>
              <a:rPr lang="en-US" sz="1100">
                <a:solidFill>
                  <a:srgbClr val="C8D0D2"/>
                </a:solidFill>
              </a:rPr>
              <a:t>SIEM, SOC, Detection Engineering, MDR/XDR, Automatisierung und AI-gestützter Betrieb.</a:t>
            </a:r>
            <a:endParaRPr lang="en-US" sz="1100"/>
          </a:p>
        </p:txBody>
      </p:sp>
      <p:sp>
        <p:nvSpPr>
          <p:cNvPr id="170" name="Core Message"/>
          <p:cNvSpPr/>
          <p:nvPr/>
        </p:nvSpPr>
        <p:spPr>
          <a:xfrm>
            <a:off x="1090000" y="4980000"/>
            <a:ext cx="10010000" cy="360000"/>
          </a:xfrm>
          <a:prstGeom prst="rect">
            <a:avLst/>
          </a:prstGeom>
          <a:noFill/>
          <a:ln/>
        </p:spPr>
        <p:txBody>
          <a:bodyPr wrap="square" lIns="0" tIns="0" rIns="0" bIns="0" rtlCol="0" anchor="ctr"/>
          <a:lstStyle/>
          <a:p>
            <a:pPr marL="0" indent="0" algn="ctr">
              <a:buNone/>
            </a:pPr>
            <a:r>
              <a:rPr lang="en-US" sz="1350" b="1">
                <a:solidFill>
                  <a:srgbClr val="FFFFFF"/>
                </a:solidFill>
              </a:rPr>
              <a:t>Moderne Security Operations brauchen mehr als Tools — sie brauchen integrierte Cyber-, Technologie- und Risiko-Fähigkeiten.</a:t>
            </a:r>
            <a:endParaRPr lang="en-US" sz="1350" b="1"/>
          </a:p>
        </p:txBody>
      </p:sp>
      <p:sp>
        <p:nvSpPr>
          <p:cNvPr id="171" name="Proof Point"/>
          <p:cNvSpPr/>
          <p:nvPr/>
        </p:nvSpPr>
        <p:spPr>
          <a:xfrm>
            <a:off x="1090000" y="5380000"/>
            <a:ext cx="10010000" cy="280000"/>
          </a:xfrm>
          <a:prstGeom prst="rect">
            <a:avLst/>
          </a:prstGeom>
          <a:noFill/>
          <a:ln/>
        </p:spPr>
        <p:txBody>
          <a:bodyPr wrap="square" lIns="0" tIns="0" rIns="0" bIns="0" rtlCol="0" anchor="ctr"/>
          <a:lstStyle/>
          <a:p>
            <a:pPr marL="0" indent="0" algn="ctr">
              <a:buNone/>
            </a:pPr>
            <a:r>
              <a:rPr lang="en-US" sz="1050" i="1">
                <a:solidFill>
                  <a:srgbClr val="9FA7A8"/>
                </a:solidFill>
              </a:rPr>
              <a:t>Deloitte Global Future of Cyber Survey: Erkenntnisse von 1.058 Führungskräften aus Wirtschaft und Technologie in 43 Ländern.</a:t>
            </a:r>
            <a:endParaRPr lang="en-US" sz="1050" i="1"/>
          </a:p>
        </p:txBody>
      </p:sp>
      <p:sp>
        <p:nvSpPr>
          <p:cNvPr id="172" name="Source Line"/>
          <p:cNvSpPr/>
          <p:nvPr/>
        </p:nvSpPr>
        <p:spPr>
          <a:xfrm>
            <a:off x="540000" y="5860000"/>
            <a:ext cx="11110000" cy="220000"/>
          </a:xfrm>
          <a:prstGeom prst="rect">
            <a:avLst/>
          </a:prstGeom>
          <a:noFill/>
          <a:ln/>
        </p:spPr>
        <p:txBody>
          <a:bodyPr wrap="square" lIns="0" tIns="0" rIns="0" bIns="0" rtlCol="0" anchor="ctr"/>
          <a:lstStyle/>
          <a:p>
            <a:pPr marL="0" indent="0" algn="ctr">
              <a:buNone/>
            </a:pPr>
            <a:r>
              <a:rPr lang="en-US" sz="700">
                <a:solidFill>
                  <a:srgbClr val="6B7476"/>
                </a:solidFill>
              </a:rPr>
              <a:t>Quelle: Gartner, Market Share: Security Services, Worldwide, 2025; Deloitte Pressemitteilung, Juni 2026. Gartner unterstützt keine Anbieter, Produkte oder Services.</a:t>
            </a:r>
            <a:endParaRPr lang="en-US" sz="700"/>
          </a:p>
        </p:txBody>
      </p:sp>
      <p:sp>
        <p:nvSpPr>
          <p:cNvPr id="200" name="Footer Bar"/>
          <p:cNvSpPr/>
          <p:nvPr/>
        </p:nvSpPr>
        <p:spPr>
          <a:xfrm>
            <a:off x="0" y="6199632"/>
            <a:ext cx="12191695" cy="658368"/>
          </a:xfrm>
          <a:prstGeom prst="rect">
            <a:avLst/>
          </a:prstGeom>
          <a:solidFill>
            <a:srgbClr val="F5F5F2"/>
          </a:solidFill>
          <a:ln w="12700">
            <a:solidFill>
              <a:srgbClr val="F5F5F2">
                <a:alpha val="0"/>
              </a:srgbClr>
            </a:solidFill>
            <a:prstDash val="solid"/>
          </a:ln>
        </p:spPr>
        <p:txBody>
          <a:bodyPr/>
          <a:lstStyle/>
          <a:p>
            <a:endParaRPr lang="de-DE"/>
          </a:p>
        </p:txBody>
      </p:sp>
      <p:sp>
        <p:nvSpPr>
          <p:cNvPr id="201" name="Footer Date"/>
          <p:cNvSpPr/>
          <p:nvPr/>
        </p:nvSpPr>
        <p:spPr>
          <a:xfrm>
            <a:off x="566928" y="6428232"/>
            <a:ext cx="105156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09.07.2026</a:t>
            </a:r>
            <a:endParaRPr lang="en-US" sz="950"/>
          </a:p>
        </p:txBody>
      </p:sp>
      <p:sp>
        <p:nvSpPr>
          <p:cNvPr id="202" name="Footer Sep 1"/>
          <p:cNvSpPr/>
          <p:nvPr/>
        </p:nvSpPr>
        <p:spPr>
          <a:xfrm>
            <a:off x="2592781" y="6355080"/>
            <a:ext cx="0" cy="320040"/>
          </a:xfrm>
          <a:prstGeom prst="line">
            <a:avLst/>
          </a:prstGeom>
          <a:ln w="7620">
            <a:solidFill>
              <a:srgbClr val="9FA7A8"/>
            </a:solidFill>
            <a:prstDash val="solid"/>
          </a:ln>
        </p:spPr>
        <p:txBody>
          <a:bodyPr/>
          <a:lstStyle/>
          <a:p>
            <a:endParaRPr lang="de-DE"/>
          </a:p>
        </p:txBody>
      </p:sp>
      <p:sp>
        <p:nvSpPr>
          <p:cNvPr id="203" name="Footer Time"/>
          <p:cNvSpPr/>
          <p:nvPr/>
        </p:nvSpPr>
        <p:spPr>
          <a:xfrm>
            <a:off x="3567074" y="6428232"/>
            <a:ext cx="132588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09:00 – 09:30 Uhr</a:t>
            </a:r>
            <a:endParaRPr lang="en-US" sz="950"/>
          </a:p>
        </p:txBody>
      </p:sp>
      <p:sp>
        <p:nvSpPr>
          <p:cNvPr id="204" name="Footer Sep 2"/>
          <p:cNvSpPr/>
          <p:nvPr/>
        </p:nvSpPr>
        <p:spPr>
          <a:xfrm>
            <a:off x="5867247" y="6355080"/>
            <a:ext cx="0" cy="320040"/>
          </a:xfrm>
          <a:prstGeom prst="line">
            <a:avLst/>
          </a:prstGeom>
          <a:ln w="7620">
            <a:solidFill>
              <a:srgbClr val="9FA7A8"/>
            </a:solidFill>
            <a:prstDash val="solid"/>
          </a:ln>
        </p:spPr>
        <p:txBody>
          <a:bodyPr/>
          <a:lstStyle/>
          <a:p>
            <a:endParaRPr lang="de-DE"/>
          </a:p>
        </p:txBody>
      </p:sp>
      <p:sp>
        <p:nvSpPr>
          <p:cNvPr id="205" name="Footer Conf"/>
          <p:cNvSpPr/>
          <p:nvPr/>
        </p:nvSpPr>
        <p:spPr>
          <a:xfrm>
            <a:off x="6841540" y="6336792"/>
            <a:ext cx="2560320" cy="329184"/>
          </a:xfrm>
          <a:prstGeom prst="rect">
            <a:avLst/>
          </a:prstGeom>
          <a:solidFill>
            <a:srgbClr val="FFFFFF">
              <a:alpha val="0"/>
            </a:srgbClr>
          </a:solidFill>
          <a:ln/>
        </p:spPr>
        <p:txBody>
          <a:bodyPr wrap="square" lIns="0" tIns="0" rIns="0" bIns="0" rtlCol="0" anchor="ctr">
            <a:normAutofit/>
          </a:bodyPr>
          <a:lstStyle/>
          <a:p>
            <a:pPr marL="0" indent="0" algn="ctr">
              <a:buNone/>
            </a:pPr>
            <a:r>
              <a:rPr lang="en-US" sz="880">
                <a:solidFill>
                  <a:srgbClr val="161A1D"/>
                </a:solidFill>
              </a:rPr>
              <a:t>IT-SICHERHEIT Webkonferenz</a:t>
            </a:r>
            <a:endParaRPr lang="en-US" sz="880"/>
          </a:p>
          <a:p>
            <a:pPr marL="0" indent="0" algn="ctr">
              <a:buNone/>
            </a:pPr>
            <a:r>
              <a:rPr lang="en-US" sz="880">
                <a:solidFill>
                  <a:srgbClr val="161A1D"/>
                </a:solidFill>
              </a:rPr>
              <a:t>Detection und Response mit MDR/XDR</a:t>
            </a:r>
            <a:endParaRPr lang="en-US" sz="880"/>
          </a:p>
        </p:txBody>
      </p:sp>
      <p:sp>
        <p:nvSpPr>
          <p:cNvPr id="206" name="Footer Sep 3"/>
          <p:cNvSpPr/>
          <p:nvPr/>
        </p:nvSpPr>
        <p:spPr>
          <a:xfrm>
            <a:off x="10376153" y="6355080"/>
            <a:ext cx="0" cy="320040"/>
          </a:xfrm>
          <a:prstGeom prst="line">
            <a:avLst/>
          </a:prstGeom>
          <a:ln w="7620">
            <a:solidFill>
              <a:srgbClr val="9FA7A8"/>
            </a:solidFill>
            <a:prstDash val="solid"/>
          </a:ln>
        </p:spPr>
        <p:txBody>
          <a:bodyPr/>
          <a:lstStyle/>
          <a:p>
            <a:endParaRPr lang="de-DE"/>
          </a:p>
        </p:txBody>
      </p:sp>
      <p:sp>
        <p:nvSpPr>
          <p:cNvPr id="900" name="Page Number"/>
          <p:cNvSpPr/>
          <p:nvPr/>
        </p:nvSpPr>
        <p:spPr>
          <a:xfrm>
            <a:off x="11350446" y="6446520"/>
            <a:ext cx="274320" cy="164592"/>
          </a:xfrm>
          <a:prstGeom prst="rect">
            <a:avLst/>
          </a:prstGeom>
          <a:solidFill>
            <a:srgbClr val="FFFFFF">
              <a:alpha val="0"/>
            </a:srgbClr>
          </a:solidFill>
          <a:ln/>
        </p:spPr>
        <p:txBody>
          <a:bodyPr wrap="square" lIns="0" tIns="0" rIns="0" bIns="0" rtlCol="0" anchor="ctr"/>
          <a:lstStyle/>
          <a:p>
            <a:pPr marL="0" indent="0" algn="r">
              <a:buNone/>
            </a:pPr>
            <a:r>
              <a:rPr lang="en-US" sz="800">
                <a:solidFill>
                  <a:srgbClr val="6B7476"/>
                </a:solidFill>
              </a:rPr>
              <a:t>03</a:t>
            </a:r>
            <a:endParaRPr lang="en-US" sz="800"/>
          </a:p>
        </p:txBody>
      </p:sp>
      <p:sp>
        <p:nvSpPr>
          <p:cNvPr id="11" name="Shape 35">
            <a:extLst>
              <a:ext uri="{FF2B5EF4-FFF2-40B4-BE49-F238E27FC236}">
                <a16:creationId xmlns:a16="http://schemas.microsoft.com/office/drawing/2014/main" id="{A7132D6F-B0DB-77BD-3563-A90EE159FD79}"/>
              </a:ext>
            </a:extLst>
          </p:cNvPr>
          <p:cNvSpPr/>
          <p:nvPr/>
        </p:nvSpPr>
        <p:spPr>
          <a:xfrm>
            <a:off x="0" y="6163056"/>
            <a:ext cx="12191695" cy="0"/>
          </a:xfrm>
          <a:prstGeom prst="line">
            <a:avLst/>
          </a:prstGeom>
          <a:solidFill>
            <a:srgbClr val="FFFFFF">
              <a:alpha val="0"/>
            </a:srgbClr>
          </a:solidFill>
          <a:ln w="13970">
            <a:solidFill>
              <a:srgbClr val="86BC25">
                <a:alpha val="85000"/>
              </a:srgbClr>
            </a:solidFill>
            <a:prstDash val="solid"/>
          </a:ln>
        </p:spPr>
        <p:txBody>
          <a:bodyPr/>
          <a:lstStyle/>
          <a:p>
            <a:endParaRPr lang="de-DE"/>
          </a:p>
        </p:txBody>
      </p:sp>
      <p:sp>
        <p:nvSpPr>
          <p:cNvPr id="1000" name="Accent 1000"/>
          <p:cNvSpPr/>
          <p:nvPr/>
        </p:nvSpPr>
        <p:spPr>
          <a:xfrm>
            <a:off x="9696750" y="3567000"/>
            <a:ext cx="1225000" cy="1092000"/>
          </a:xfrm>
          <a:prstGeom prst="hexagon">
            <a:avLst/>
          </a:prstGeom>
          <a:noFill/>
          <a:ln w="9525">
            <a:solidFill>
              <a:srgbClr val="86BC25">
                <a:alpha val="22400"/>
              </a:srgbClr>
            </a:solidFill>
          </a:ln>
        </p:spPr>
        <p:txBody>
          <a:bodyPr/>
          <a:lstStyle/>
          <a:p>
            <a:endParaRPr lang="de-DE"/>
          </a:p>
        </p:txBody>
      </p:sp>
      <p:sp>
        <p:nvSpPr>
          <p:cNvPr id="1001" name="Accent 1001"/>
          <p:cNvSpPr/>
          <p:nvPr/>
        </p:nvSpPr>
        <p:spPr>
          <a:xfrm rot="1200000">
            <a:off x="8727250" y="4533000"/>
            <a:ext cx="784000" cy="700000"/>
          </a:xfrm>
          <a:prstGeom prst="hexagon">
            <a:avLst/>
          </a:prstGeom>
          <a:noFill/>
          <a:ln w="9525">
            <a:solidFill>
              <a:srgbClr val="86BC25">
                <a:alpha val="15399"/>
              </a:srgbClr>
            </a:solidFill>
          </a:ln>
        </p:spPr>
        <p:txBody>
          <a:bodyPr/>
          <a:lstStyle/>
          <a:p>
            <a:endParaRPr lang="de-DE"/>
          </a:p>
        </p:txBody>
      </p:sp>
      <p:sp>
        <p:nvSpPr>
          <p:cNvPr id="1002" name="Accent 1002"/>
          <p:cNvSpPr/>
          <p:nvPr/>
        </p:nvSpPr>
        <p:spPr>
          <a:xfrm>
            <a:off x="9644250" y="4460900"/>
            <a:ext cx="210000" cy="186200"/>
          </a:xfrm>
          <a:prstGeom prst="hexagon">
            <a:avLst/>
          </a:prstGeom>
          <a:solidFill>
            <a:srgbClr val="0E1C1B"/>
          </a:solidFill>
          <a:ln w="9525">
            <a:solidFill>
              <a:srgbClr val="86BC25">
                <a:alpha val="84000"/>
              </a:srgbClr>
            </a:solidFill>
          </a:ln>
        </p:spPr>
        <p:txBody>
          <a:bodyPr/>
          <a:lstStyle/>
          <a:p>
            <a:endParaRPr lang="de-DE"/>
          </a:p>
        </p:txBody>
      </p:sp>
      <p:sp>
        <p:nvSpPr>
          <p:cNvPr id="1003" name="Accent 1003"/>
          <p:cNvSpPr/>
          <p:nvPr/>
        </p:nvSpPr>
        <p:spPr>
          <a:xfrm>
            <a:off x="9724750" y="4529500"/>
            <a:ext cx="49000" cy="49000"/>
          </a:xfrm>
          <a:prstGeom prst="ellipse">
            <a:avLst/>
          </a:prstGeom>
          <a:solidFill>
            <a:srgbClr val="86BC25">
              <a:alpha val="100000"/>
            </a:srgbClr>
          </a:solidFill>
          <a:ln>
            <a:noFill/>
          </a:ln>
        </p:spPr>
        <p:txBody>
          <a:bodyPr/>
          <a:lstStyle/>
          <a:p>
            <a:endParaRPr lang="de-DE"/>
          </a:p>
        </p:txBody>
      </p:sp>
      <p:sp>
        <p:nvSpPr>
          <p:cNvPr id="1004" name="Accent 1004"/>
          <p:cNvSpPr/>
          <p:nvPr/>
        </p:nvSpPr>
        <p:spPr>
          <a:xfrm>
            <a:off x="8678250" y="4302000"/>
            <a:ext cx="42000" cy="42000"/>
          </a:xfrm>
          <a:prstGeom prst="ellipse">
            <a:avLst/>
          </a:prstGeom>
          <a:solidFill>
            <a:srgbClr val="86BC25">
              <a:alpha val="77000"/>
            </a:srgbClr>
          </a:solidFill>
          <a:ln>
            <a:noFill/>
          </a:ln>
        </p:spPr>
        <p:txBody>
          <a:bodyPr/>
          <a:lstStyle/>
          <a:p>
            <a:endParaRPr lang="de-DE"/>
          </a:p>
        </p:txBody>
      </p:sp>
      <p:sp>
        <p:nvSpPr>
          <p:cNvPr id="1005" name="Accent 1005"/>
          <p:cNvSpPr/>
          <p:nvPr/>
        </p:nvSpPr>
        <p:spPr>
          <a:xfrm>
            <a:off x="10780000" y="4513750"/>
            <a:ext cx="38500" cy="38500"/>
          </a:xfrm>
          <a:prstGeom prst="ellipse">
            <a:avLst/>
          </a:prstGeom>
          <a:solidFill>
            <a:srgbClr val="86BC25">
              <a:alpha val="70000"/>
            </a:srgbClr>
          </a:solidFill>
          <a:ln>
            <a:noFill/>
          </a:ln>
        </p:spPr>
        <p:txBody>
          <a:bodyPr/>
          <a:lstStyle/>
          <a:p>
            <a:endParaRPr lang="de-DE"/>
          </a:p>
        </p:txBody>
      </p:sp>
      <p:sp>
        <p:nvSpPr>
          <p:cNvPr id="1010" name="Accent 1010"/>
          <p:cNvSpPr/>
          <p:nvPr/>
        </p:nvSpPr>
        <p:spPr>
          <a:xfrm>
            <a:off x="2211500" y="3686000"/>
            <a:ext cx="1050000" cy="936000"/>
          </a:xfrm>
          <a:prstGeom prst="hexagon">
            <a:avLst/>
          </a:prstGeom>
          <a:noFill/>
          <a:ln w="9525">
            <a:solidFill>
              <a:srgbClr val="86BC25">
                <a:alpha val="22400"/>
              </a:srgbClr>
            </a:solidFill>
          </a:ln>
        </p:spPr>
        <p:txBody>
          <a:bodyPr/>
          <a:lstStyle/>
          <a:p>
            <a:endParaRPr lang="de-DE"/>
          </a:p>
        </p:txBody>
      </p:sp>
      <p:sp>
        <p:nvSpPr>
          <p:cNvPr id="1011" name="Accent 1011"/>
          <p:cNvSpPr/>
          <p:nvPr/>
        </p:nvSpPr>
        <p:spPr>
          <a:xfrm rot="1200000">
            <a:off x="1380500" y="4514000"/>
            <a:ext cx="672000" cy="600000"/>
          </a:xfrm>
          <a:prstGeom prst="hexagon">
            <a:avLst/>
          </a:prstGeom>
          <a:noFill/>
          <a:ln w="9525">
            <a:solidFill>
              <a:srgbClr val="86BC25">
                <a:alpha val="15399"/>
              </a:srgbClr>
            </a:solidFill>
          </a:ln>
        </p:spPr>
        <p:txBody>
          <a:bodyPr/>
          <a:lstStyle/>
          <a:p>
            <a:endParaRPr lang="de-DE"/>
          </a:p>
        </p:txBody>
      </p:sp>
      <p:sp>
        <p:nvSpPr>
          <p:cNvPr id="1012" name="Accent 1012"/>
          <p:cNvSpPr/>
          <p:nvPr/>
        </p:nvSpPr>
        <p:spPr>
          <a:xfrm>
            <a:off x="2166500" y="4452200"/>
            <a:ext cx="180000" cy="159600"/>
          </a:xfrm>
          <a:prstGeom prst="hexagon">
            <a:avLst/>
          </a:prstGeom>
          <a:solidFill>
            <a:srgbClr val="0E1C1B"/>
          </a:solidFill>
          <a:ln w="9525">
            <a:solidFill>
              <a:srgbClr val="86BC25">
                <a:alpha val="84000"/>
              </a:srgbClr>
            </a:solidFill>
          </a:ln>
        </p:spPr>
        <p:txBody>
          <a:bodyPr/>
          <a:lstStyle/>
          <a:p>
            <a:endParaRPr lang="de-DE"/>
          </a:p>
        </p:txBody>
      </p:sp>
      <p:sp>
        <p:nvSpPr>
          <p:cNvPr id="1013" name="Accent 1013"/>
          <p:cNvSpPr/>
          <p:nvPr/>
        </p:nvSpPr>
        <p:spPr>
          <a:xfrm>
            <a:off x="2235500" y="4511000"/>
            <a:ext cx="42000" cy="42000"/>
          </a:xfrm>
          <a:prstGeom prst="ellipse">
            <a:avLst/>
          </a:prstGeom>
          <a:solidFill>
            <a:srgbClr val="86BC25">
              <a:alpha val="100000"/>
            </a:srgbClr>
          </a:solidFill>
          <a:ln>
            <a:noFill/>
          </a:ln>
        </p:spPr>
        <p:txBody>
          <a:bodyPr/>
          <a:lstStyle/>
          <a:p>
            <a:endParaRPr lang="de-DE"/>
          </a:p>
        </p:txBody>
      </p:sp>
      <p:sp>
        <p:nvSpPr>
          <p:cNvPr id="1014" name="Accent 1014"/>
          <p:cNvSpPr/>
          <p:nvPr/>
        </p:nvSpPr>
        <p:spPr>
          <a:xfrm>
            <a:off x="1338500" y="4316000"/>
            <a:ext cx="36000" cy="36000"/>
          </a:xfrm>
          <a:prstGeom prst="ellipse">
            <a:avLst/>
          </a:prstGeom>
          <a:solidFill>
            <a:srgbClr val="86BC25">
              <a:alpha val="77000"/>
            </a:srgbClr>
          </a:solidFill>
          <a:ln>
            <a:noFill/>
          </a:ln>
        </p:spPr>
        <p:txBody>
          <a:bodyPr/>
          <a:lstStyle/>
          <a:p>
            <a:endParaRPr lang="de-DE"/>
          </a:p>
        </p:txBody>
      </p:sp>
      <p:sp>
        <p:nvSpPr>
          <p:cNvPr id="1015" name="Accent 1015"/>
          <p:cNvSpPr/>
          <p:nvPr/>
        </p:nvSpPr>
        <p:spPr>
          <a:xfrm>
            <a:off x="3140000" y="4497500"/>
            <a:ext cx="33000" cy="33000"/>
          </a:xfrm>
          <a:prstGeom prst="ellipse">
            <a:avLst/>
          </a:prstGeom>
          <a:solidFill>
            <a:srgbClr val="86BC25">
              <a:alpha val="70000"/>
            </a:srgbClr>
          </a:solidFill>
          <a:ln>
            <a:noFill/>
          </a:ln>
        </p:spPr>
        <p:txBody>
          <a:bodyPr/>
          <a:lstStyle/>
          <a:p>
            <a:endParaRPr lang="de-DE"/>
          </a:p>
        </p:txBody>
      </p:sp>
      <p:sp>
        <p:nvSpPr>
          <p:cNvPr id="1020" name="Accent 1020"/>
          <p:cNvSpPr/>
          <p:nvPr/>
        </p:nvSpPr>
        <p:spPr>
          <a:xfrm>
            <a:off x="5852800" y="469200"/>
            <a:ext cx="560000" cy="499200"/>
          </a:xfrm>
          <a:prstGeom prst="hexagon">
            <a:avLst/>
          </a:prstGeom>
          <a:noFill/>
          <a:ln w="9525">
            <a:solidFill>
              <a:srgbClr val="86BC25">
                <a:alpha val="22400"/>
              </a:srgbClr>
            </a:solidFill>
          </a:ln>
        </p:spPr>
        <p:txBody>
          <a:bodyPr/>
          <a:lstStyle/>
          <a:p>
            <a:endParaRPr lang="de-DE"/>
          </a:p>
        </p:txBody>
      </p:sp>
      <p:sp>
        <p:nvSpPr>
          <p:cNvPr id="1021" name="Accent 1021"/>
          <p:cNvSpPr/>
          <p:nvPr/>
        </p:nvSpPr>
        <p:spPr>
          <a:xfrm rot="1200000">
            <a:off x="5409600" y="910800"/>
            <a:ext cx="358400" cy="320000"/>
          </a:xfrm>
          <a:prstGeom prst="hexagon">
            <a:avLst/>
          </a:prstGeom>
          <a:noFill/>
          <a:ln w="9525">
            <a:solidFill>
              <a:srgbClr val="86BC25">
                <a:alpha val="15399"/>
              </a:srgbClr>
            </a:solidFill>
          </a:ln>
        </p:spPr>
        <p:txBody>
          <a:bodyPr/>
          <a:lstStyle/>
          <a:p>
            <a:endParaRPr lang="de-DE"/>
          </a:p>
        </p:txBody>
      </p:sp>
      <p:sp>
        <p:nvSpPr>
          <p:cNvPr id="1022" name="Accent 1022"/>
          <p:cNvSpPr/>
          <p:nvPr/>
        </p:nvSpPr>
        <p:spPr>
          <a:xfrm>
            <a:off x="5828800" y="877840"/>
            <a:ext cx="96000" cy="85120"/>
          </a:xfrm>
          <a:prstGeom prst="hexagon">
            <a:avLst/>
          </a:prstGeom>
          <a:solidFill>
            <a:srgbClr val="0E1C1B"/>
          </a:solidFill>
          <a:ln w="9525">
            <a:solidFill>
              <a:srgbClr val="86BC25">
                <a:alpha val="84000"/>
              </a:srgbClr>
            </a:solidFill>
          </a:ln>
        </p:spPr>
        <p:txBody>
          <a:bodyPr/>
          <a:lstStyle/>
          <a:p>
            <a:endParaRPr lang="de-DE"/>
          </a:p>
        </p:txBody>
      </p:sp>
      <p:sp>
        <p:nvSpPr>
          <p:cNvPr id="1023" name="Accent 1023"/>
          <p:cNvSpPr/>
          <p:nvPr/>
        </p:nvSpPr>
        <p:spPr>
          <a:xfrm>
            <a:off x="5865600" y="909200"/>
            <a:ext cx="22400" cy="22400"/>
          </a:xfrm>
          <a:prstGeom prst="ellipse">
            <a:avLst/>
          </a:prstGeom>
          <a:solidFill>
            <a:srgbClr val="86BC25">
              <a:alpha val="100000"/>
            </a:srgbClr>
          </a:solidFill>
          <a:ln>
            <a:noFill/>
          </a:ln>
        </p:spPr>
        <p:txBody>
          <a:bodyPr/>
          <a:lstStyle/>
          <a:p>
            <a:endParaRPr lang="de-DE"/>
          </a:p>
        </p:txBody>
      </p:sp>
      <p:sp>
        <p:nvSpPr>
          <p:cNvPr id="1024" name="Accent 1024"/>
          <p:cNvSpPr/>
          <p:nvPr/>
        </p:nvSpPr>
        <p:spPr>
          <a:xfrm>
            <a:off x="5387200" y="805200"/>
            <a:ext cx="19200" cy="19200"/>
          </a:xfrm>
          <a:prstGeom prst="ellipse">
            <a:avLst/>
          </a:prstGeom>
          <a:solidFill>
            <a:srgbClr val="86BC25">
              <a:alpha val="77000"/>
            </a:srgbClr>
          </a:solidFill>
          <a:ln>
            <a:noFill/>
          </a:ln>
        </p:spPr>
        <p:txBody>
          <a:bodyPr/>
          <a:lstStyle/>
          <a:p>
            <a:endParaRPr lang="de-DE"/>
          </a:p>
        </p:txBody>
      </p:sp>
      <p:sp>
        <p:nvSpPr>
          <p:cNvPr id="1025" name="Accent 1025"/>
          <p:cNvSpPr/>
          <p:nvPr/>
        </p:nvSpPr>
        <p:spPr>
          <a:xfrm>
            <a:off x="6348000" y="902000"/>
            <a:ext cx="17600" cy="17600"/>
          </a:xfrm>
          <a:prstGeom prst="ellipse">
            <a:avLst/>
          </a:prstGeom>
          <a:solidFill>
            <a:srgbClr val="86BC25">
              <a:alpha val="70000"/>
            </a:srgbClr>
          </a:solidFill>
          <a:ln>
            <a:noFill/>
          </a:ln>
        </p:spPr>
        <p:txBody>
          <a:bodyPr/>
          <a:lstStyle/>
          <a:p>
            <a:endParaRPr lang="de-DE"/>
          </a:p>
        </p:txBody>
      </p:sp>
      <p:pic>
        <p:nvPicPr>
          <p:cNvPr id="10" name="Picture 9" descr="Deloitte logo">
            <a:extLst>
              <a:ext uri="{FF2B5EF4-FFF2-40B4-BE49-F238E27FC236}">
                <a16:creationId xmlns:a16="http://schemas.microsoft.com/office/drawing/2014/main" id="{D2F8A644-0F0B-F715-67BB-B99CBCD4D96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692" y="-5466"/>
            <a:ext cx="2779773" cy="130822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2">
    <p:bg>
      <p:bgPr>
        <a:solidFill>
          <a:srgbClr val="05080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50808"/>
          </a:solidFill>
          <a:ln w="12700">
            <a:solidFill>
              <a:srgbClr val="050808">
                <a:alpha val="0"/>
              </a:srgbClr>
            </a:solidFill>
            <a:prstDash val="solid"/>
          </a:ln>
        </p:spPr>
        <p:txBody>
          <a:bodyPr/>
          <a:lstStyle/>
          <a:p>
            <a:endParaRPr lang="de-DE"/>
          </a:p>
        </p:txBody>
      </p:sp>
      <p:sp>
        <p:nvSpPr>
          <p:cNvPr id="3" name="Shape 1"/>
          <p:cNvSpPr/>
          <p:nvPr/>
        </p:nvSpPr>
        <p:spPr>
          <a:xfrm>
            <a:off x="0" y="0"/>
            <a:ext cx="12191695" cy="6172200"/>
          </a:xfrm>
          <a:prstGeom prst="rect">
            <a:avLst/>
          </a:prstGeom>
          <a:solidFill>
            <a:srgbClr val="0A0F10">
              <a:alpha val="94000"/>
            </a:srgbClr>
          </a:solidFill>
          <a:ln w="12700">
            <a:solidFill>
              <a:srgbClr val="0A0F10">
                <a:alpha val="0"/>
              </a:srgbClr>
            </a:solidFill>
            <a:prstDash val="solid"/>
          </a:ln>
        </p:spPr>
        <p:txBody>
          <a:bodyPr/>
          <a:lstStyle/>
          <a:p>
            <a:endParaRPr lang="de-DE"/>
          </a:p>
        </p:txBody>
      </p:sp>
      <p:sp>
        <p:nvSpPr>
          <p:cNvPr id="6" name="Text 4"/>
          <p:cNvSpPr/>
          <p:nvPr/>
        </p:nvSpPr>
        <p:spPr>
          <a:xfrm>
            <a:off x="475488" y="932688"/>
            <a:ext cx="5943600" cy="228600"/>
          </a:xfrm>
          <a:prstGeom prst="rect">
            <a:avLst/>
          </a:prstGeom>
          <a:solidFill>
            <a:srgbClr val="FFFFFF">
              <a:alpha val="0"/>
            </a:srgbClr>
          </a:solidFill>
          <a:ln/>
        </p:spPr>
        <p:txBody>
          <a:bodyPr wrap="square" lIns="0" tIns="0" rIns="0" bIns="0" rtlCol="0" anchor="ctr"/>
          <a:lstStyle/>
          <a:p>
            <a:pPr indent="0">
              <a:buNone/>
            </a:pPr>
            <a:r>
              <a:rPr lang="en-US" sz="1250" spc="40">
                <a:solidFill>
                  <a:srgbClr val="86BC25"/>
                </a:solidFill>
              </a:rPr>
              <a:t>04  |  WARUM JETZT?</a:t>
            </a:r>
          </a:p>
        </p:txBody>
      </p:sp>
      <p:sp>
        <p:nvSpPr>
          <p:cNvPr id="7" name="Text 5"/>
          <p:cNvSpPr/>
          <p:nvPr/>
        </p:nvSpPr>
        <p:spPr>
          <a:xfrm>
            <a:off x="475488" y="1298448"/>
            <a:ext cx="5234000" cy="822960"/>
          </a:xfrm>
          <a:prstGeom prst="rect">
            <a:avLst/>
          </a:prstGeom>
          <a:solidFill>
            <a:srgbClr val="FFFFFF">
              <a:alpha val="0"/>
            </a:srgbClr>
          </a:solidFill>
          <a:ln/>
        </p:spPr>
        <p:txBody>
          <a:bodyPr wrap="square" lIns="0" tIns="0" rIns="0" bIns="0" rtlCol="0" anchor="ctr">
            <a:normAutofit fontScale="92500" lnSpcReduction="10000"/>
          </a:bodyPr>
          <a:lstStyle/>
          <a:p>
            <a:pPr marL="0" indent="0">
              <a:buNone/>
            </a:pPr>
            <a:r>
              <a:rPr lang="en-US" sz="3100" b="1" err="1">
                <a:solidFill>
                  <a:srgbClr val="FFFFFF"/>
                </a:solidFill>
              </a:rPr>
              <a:t>Warum</a:t>
            </a:r>
            <a:r>
              <a:rPr lang="en-US" sz="3100" b="1">
                <a:solidFill>
                  <a:srgbClr val="FFFFFF"/>
                </a:solidFill>
              </a:rPr>
              <a:t> Detection &amp; Response</a:t>
            </a:r>
            <a:endParaRPr lang="en-US" sz="3100"/>
          </a:p>
          <a:p>
            <a:pPr marL="0" indent="0">
              <a:buNone/>
            </a:pPr>
            <a:r>
              <a:rPr lang="en-US" sz="3100" b="1">
                <a:solidFill>
                  <a:srgbClr val="FFFFFF"/>
                </a:solidFill>
              </a:rPr>
              <a:t>ein </a:t>
            </a:r>
            <a:r>
              <a:rPr lang="en-US" sz="3100" b="1" err="1">
                <a:solidFill>
                  <a:srgbClr val="FFFFFF"/>
                </a:solidFill>
              </a:rPr>
              <a:t>Umdenken</a:t>
            </a:r>
            <a:r>
              <a:rPr lang="en-US" sz="3100" b="1">
                <a:solidFill>
                  <a:srgbClr val="FFFFFF"/>
                </a:solidFill>
              </a:rPr>
              <a:t> </a:t>
            </a:r>
            <a:r>
              <a:rPr lang="en-US" sz="3100" b="1" err="1">
                <a:solidFill>
                  <a:srgbClr val="FFFFFF"/>
                </a:solidFill>
              </a:rPr>
              <a:t>erfordert</a:t>
            </a:r>
            <a:endParaRPr lang="en-US" sz="3100"/>
          </a:p>
        </p:txBody>
      </p:sp>
      <p:sp>
        <p:nvSpPr>
          <p:cNvPr id="8" name="Text 6"/>
          <p:cNvSpPr/>
          <p:nvPr/>
        </p:nvSpPr>
        <p:spPr>
          <a:xfrm>
            <a:off x="493776" y="2331720"/>
            <a:ext cx="4709160" cy="548640"/>
          </a:xfrm>
          <a:prstGeom prst="rect">
            <a:avLst/>
          </a:prstGeom>
          <a:solidFill>
            <a:srgbClr val="FFFFFF">
              <a:alpha val="0"/>
            </a:srgbClr>
          </a:solidFill>
          <a:ln/>
        </p:spPr>
        <p:txBody>
          <a:bodyPr wrap="square" lIns="127" tIns="127" rIns="127" bIns="127" rtlCol="0" anchor="ctr">
            <a:normAutofit lnSpcReduction="10000"/>
          </a:bodyPr>
          <a:lstStyle/>
          <a:p>
            <a:pPr marL="0" indent="0">
              <a:buNone/>
            </a:pPr>
            <a:r>
              <a:rPr lang="en-US" sz="1200">
                <a:solidFill>
                  <a:srgbClr val="C8D0D2"/>
                </a:solidFill>
              </a:rPr>
              <a:t>Die </a:t>
            </a:r>
            <a:r>
              <a:rPr lang="en-US" sz="1200" err="1">
                <a:solidFill>
                  <a:srgbClr val="C8D0D2"/>
                </a:solidFill>
              </a:rPr>
              <a:t>Bedrohungslandschaft</a:t>
            </a:r>
            <a:r>
              <a:rPr lang="en-US" sz="1200">
                <a:solidFill>
                  <a:srgbClr val="C8D0D2"/>
                </a:solidFill>
              </a:rPr>
              <a:t> hat sich </a:t>
            </a:r>
            <a:r>
              <a:rPr lang="en-US" sz="1200" err="1">
                <a:solidFill>
                  <a:srgbClr val="C8D0D2"/>
                </a:solidFill>
              </a:rPr>
              <a:t>grundlegend</a:t>
            </a:r>
            <a:r>
              <a:rPr lang="en-US" sz="1200">
                <a:solidFill>
                  <a:srgbClr val="C8D0D2"/>
                </a:solidFill>
              </a:rPr>
              <a:t> verändert. Angreifer </a:t>
            </a:r>
            <a:r>
              <a:rPr lang="en-US" sz="1200" err="1">
                <a:solidFill>
                  <a:srgbClr val="C8D0D2"/>
                </a:solidFill>
              </a:rPr>
              <a:t>agieren</a:t>
            </a:r>
            <a:r>
              <a:rPr lang="en-US" sz="1200">
                <a:solidFill>
                  <a:srgbClr val="C8D0D2"/>
                </a:solidFill>
              </a:rPr>
              <a:t> schneller, </a:t>
            </a:r>
            <a:r>
              <a:rPr lang="en-US" sz="1200" err="1">
                <a:solidFill>
                  <a:srgbClr val="C8D0D2"/>
                </a:solidFill>
              </a:rPr>
              <a:t>über</a:t>
            </a:r>
            <a:r>
              <a:rPr lang="en-US" sz="1200">
                <a:solidFill>
                  <a:srgbClr val="C8D0D2"/>
                </a:solidFill>
              </a:rPr>
              <a:t> mehr </a:t>
            </a:r>
            <a:r>
              <a:rPr lang="en-US" sz="1200" err="1">
                <a:solidFill>
                  <a:srgbClr val="C8D0D2"/>
                </a:solidFill>
              </a:rPr>
              <a:t>Umgebungen</a:t>
            </a:r>
            <a:r>
              <a:rPr lang="en-US" sz="1200">
                <a:solidFill>
                  <a:srgbClr val="C8D0D2"/>
                </a:solidFill>
              </a:rPr>
              <a:t> </a:t>
            </a:r>
            <a:r>
              <a:rPr lang="en-US" sz="1200" err="1">
                <a:solidFill>
                  <a:srgbClr val="C8D0D2"/>
                </a:solidFill>
              </a:rPr>
              <a:t>hinweg</a:t>
            </a:r>
            <a:r>
              <a:rPr lang="en-US" sz="1200">
                <a:solidFill>
                  <a:srgbClr val="C8D0D2"/>
                </a:solidFill>
              </a:rPr>
              <a:t> und </a:t>
            </a:r>
            <a:r>
              <a:rPr lang="en-US" sz="1200" err="1">
                <a:solidFill>
                  <a:srgbClr val="C8D0D2"/>
                </a:solidFill>
              </a:rPr>
              <a:t>tarnen</a:t>
            </a:r>
            <a:r>
              <a:rPr lang="en-US" sz="1200">
                <a:solidFill>
                  <a:srgbClr val="C8D0D2"/>
                </a:solidFill>
              </a:rPr>
              <a:t> sich </a:t>
            </a:r>
            <a:r>
              <a:rPr lang="en-US" sz="1200" err="1">
                <a:solidFill>
                  <a:srgbClr val="C8D0D2"/>
                </a:solidFill>
              </a:rPr>
              <a:t>zunehmend</a:t>
            </a:r>
            <a:r>
              <a:rPr lang="en-US" sz="1200">
                <a:solidFill>
                  <a:srgbClr val="C8D0D2"/>
                </a:solidFill>
              </a:rPr>
              <a:t> </a:t>
            </a:r>
            <a:r>
              <a:rPr lang="en-US" sz="1200" err="1">
                <a:solidFill>
                  <a:srgbClr val="C8D0D2"/>
                </a:solidFill>
              </a:rPr>
              <a:t>über</a:t>
            </a:r>
            <a:r>
              <a:rPr lang="en-US" sz="1200">
                <a:solidFill>
                  <a:srgbClr val="C8D0D2"/>
                </a:solidFill>
              </a:rPr>
              <a:t> vertrauenswürdige Pfade.</a:t>
            </a:r>
            <a:endParaRPr lang="en-US" sz="1200"/>
          </a:p>
        </p:txBody>
      </p:sp>
      <p:sp>
        <p:nvSpPr>
          <p:cNvPr id="9" name="Shape 7"/>
          <p:cNvSpPr/>
          <p:nvPr/>
        </p:nvSpPr>
        <p:spPr>
          <a:xfrm>
            <a:off x="493776" y="2167128"/>
            <a:ext cx="685800" cy="0"/>
          </a:xfrm>
          <a:prstGeom prst="line">
            <a:avLst/>
          </a:prstGeom>
          <a:solidFill>
            <a:srgbClr val="FFFFFF">
              <a:alpha val="0"/>
            </a:srgbClr>
          </a:solidFill>
          <a:ln w="13970">
            <a:solidFill>
              <a:srgbClr val="86BC25"/>
            </a:solidFill>
            <a:prstDash val="solid"/>
          </a:ln>
        </p:spPr>
        <p:txBody>
          <a:bodyPr/>
          <a:lstStyle/>
          <a:p>
            <a:endParaRPr lang="de-DE"/>
          </a:p>
        </p:txBody>
      </p:sp>
      <p:sp>
        <p:nvSpPr>
          <p:cNvPr id="140" name="Acc140"/>
          <p:cNvSpPr/>
          <p:nvPr/>
        </p:nvSpPr>
        <p:spPr>
          <a:xfrm>
            <a:off x="6235000" y="1180000"/>
            <a:ext cx="0" cy="4520000"/>
          </a:xfrm>
          <a:prstGeom prst="line">
            <a:avLst/>
          </a:prstGeom>
          <a:ln w="9525">
            <a:solidFill>
              <a:srgbClr val="86BC25">
                <a:alpha val="20000"/>
              </a:srgbClr>
            </a:solidFill>
            <a:prstDash val="solid"/>
          </a:ln>
        </p:spPr>
        <p:txBody>
          <a:bodyPr/>
          <a:lstStyle/>
          <a:p>
            <a:endParaRPr lang="de-DE"/>
          </a:p>
        </p:txBody>
      </p:sp>
      <p:sp>
        <p:nvSpPr>
          <p:cNvPr id="141" name="Acc141"/>
          <p:cNvSpPr/>
          <p:nvPr/>
        </p:nvSpPr>
        <p:spPr>
          <a:xfrm>
            <a:off x="6151000" y="1425000"/>
            <a:ext cx="168000" cy="150000"/>
          </a:xfrm>
          <a:prstGeom prst="hexagon">
            <a:avLst/>
          </a:prstGeom>
          <a:noFill/>
          <a:ln w="12700">
            <a:solidFill>
              <a:srgbClr val="86BC25">
                <a:alpha val="42000"/>
              </a:srgbClr>
            </a:solidFill>
            <a:prstDash val="solid"/>
          </a:ln>
        </p:spPr>
        <p:txBody>
          <a:bodyPr/>
          <a:lstStyle/>
          <a:p>
            <a:endParaRPr lang="de-DE"/>
          </a:p>
        </p:txBody>
      </p:sp>
      <p:sp>
        <p:nvSpPr>
          <p:cNvPr id="142" name="Acc142"/>
          <p:cNvSpPr/>
          <p:nvPr/>
        </p:nvSpPr>
        <p:spPr>
          <a:xfrm>
            <a:off x="6209000" y="1474000"/>
            <a:ext cx="52000" cy="52000"/>
          </a:xfrm>
          <a:prstGeom prst="ellipse">
            <a:avLst/>
          </a:prstGeom>
          <a:solidFill>
            <a:srgbClr val="86BC25">
              <a:alpha val="85000"/>
            </a:srgbClr>
          </a:solidFill>
          <a:ln w="9525">
            <a:solidFill>
              <a:srgbClr val="86BC25">
                <a:alpha val="85000"/>
              </a:srgbClr>
            </a:solidFill>
          </a:ln>
        </p:spPr>
        <p:txBody>
          <a:bodyPr/>
          <a:lstStyle/>
          <a:p>
            <a:endParaRPr lang="de-DE"/>
          </a:p>
        </p:txBody>
      </p:sp>
      <p:sp>
        <p:nvSpPr>
          <p:cNvPr id="143" name="Acc143"/>
          <p:cNvSpPr/>
          <p:nvPr/>
        </p:nvSpPr>
        <p:spPr>
          <a:xfrm>
            <a:off x="6151000" y="2605000"/>
            <a:ext cx="168000" cy="150000"/>
          </a:xfrm>
          <a:prstGeom prst="hexagon">
            <a:avLst/>
          </a:prstGeom>
          <a:noFill/>
          <a:ln w="12700">
            <a:solidFill>
              <a:srgbClr val="86BC25">
                <a:alpha val="42000"/>
              </a:srgbClr>
            </a:solidFill>
            <a:prstDash val="solid"/>
          </a:ln>
        </p:spPr>
        <p:txBody>
          <a:bodyPr/>
          <a:lstStyle/>
          <a:p>
            <a:endParaRPr lang="de-DE"/>
          </a:p>
        </p:txBody>
      </p:sp>
      <p:sp>
        <p:nvSpPr>
          <p:cNvPr id="144" name="Acc144"/>
          <p:cNvSpPr/>
          <p:nvPr/>
        </p:nvSpPr>
        <p:spPr>
          <a:xfrm>
            <a:off x="6209000" y="2654000"/>
            <a:ext cx="52000" cy="52000"/>
          </a:xfrm>
          <a:prstGeom prst="ellipse">
            <a:avLst/>
          </a:prstGeom>
          <a:solidFill>
            <a:srgbClr val="86BC25">
              <a:alpha val="85000"/>
            </a:srgbClr>
          </a:solidFill>
          <a:ln w="9525">
            <a:solidFill>
              <a:srgbClr val="86BC25">
                <a:alpha val="85000"/>
              </a:srgbClr>
            </a:solidFill>
          </a:ln>
        </p:spPr>
        <p:txBody>
          <a:bodyPr/>
          <a:lstStyle/>
          <a:p>
            <a:endParaRPr lang="de-DE"/>
          </a:p>
        </p:txBody>
      </p:sp>
      <p:sp>
        <p:nvSpPr>
          <p:cNvPr id="145" name="Acc145"/>
          <p:cNvSpPr/>
          <p:nvPr/>
        </p:nvSpPr>
        <p:spPr>
          <a:xfrm>
            <a:off x="6151000" y="3785000"/>
            <a:ext cx="168000" cy="150000"/>
          </a:xfrm>
          <a:prstGeom prst="hexagon">
            <a:avLst/>
          </a:prstGeom>
          <a:noFill/>
          <a:ln w="12700">
            <a:solidFill>
              <a:srgbClr val="86BC25">
                <a:alpha val="42000"/>
              </a:srgbClr>
            </a:solidFill>
            <a:prstDash val="solid"/>
          </a:ln>
        </p:spPr>
        <p:txBody>
          <a:bodyPr/>
          <a:lstStyle/>
          <a:p>
            <a:endParaRPr lang="de-DE"/>
          </a:p>
        </p:txBody>
      </p:sp>
      <p:sp>
        <p:nvSpPr>
          <p:cNvPr id="146" name="Acc146"/>
          <p:cNvSpPr/>
          <p:nvPr/>
        </p:nvSpPr>
        <p:spPr>
          <a:xfrm>
            <a:off x="6209000" y="3834000"/>
            <a:ext cx="52000" cy="52000"/>
          </a:xfrm>
          <a:prstGeom prst="ellipse">
            <a:avLst/>
          </a:prstGeom>
          <a:solidFill>
            <a:srgbClr val="86BC25">
              <a:alpha val="85000"/>
            </a:srgbClr>
          </a:solidFill>
          <a:ln w="9525">
            <a:solidFill>
              <a:srgbClr val="86BC25">
                <a:alpha val="85000"/>
              </a:srgbClr>
            </a:solidFill>
          </a:ln>
        </p:spPr>
        <p:txBody>
          <a:bodyPr/>
          <a:lstStyle/>
          <a:p>
            <a:endParaRPr lang="de-DE"/>
          </a:p>
        </p:txBody>
      </p:sp>
      <p:sp>
        <p:nvSpPr>
          <p:cNvPr id="147" name="Acc147"/>
          <p:cNvSpPr/>
          <p:nvPr/>
        </p:nvSpPr>
        <p:spPr>
          <a:xfrm>
            <a:off x="6151000" y="4965000"/>
            <a:ext cx="168000" cy="150000"/>
          </a:xfrm>
          <a:prstGeom prst="hexagon">
            <a:avLst/>
          </a:prstGeom>
          <a:noFill/>
          <a:ln w="12700">
            <a:solidFill>
              <a:srgbClr val="86BC25">
                <a:alpha val="42000"/>
              </a:srgbClr>
            </a:solidFill>
            <a:prstDash val="solid"/>
          </a:ln>
        </p:spPr>
        <p:txBody>
          <a:bodyPr/>
          <a:lstStyle/>
          <a:p>
            <a:endParaRPr lang="de-DE"/>
          </a:p>
        </p:txBody>
      </p:sp>
      <p:sp>
        <p:nvSpPr>
          <p:cNvPr id="148" name="Acc148"/>
          <p:cNvSpPr/>
          <p:nvPr/>
        </p:nvSpPr>
        <p:spPr>
          <a:xfrm>
            <a:off x="6209000" y="5014000"/>
            <a:ext cx="52000" cy="52000"/>
          </a:xfrm>
          <a:prstGeom prst="ellipse">
            <a:avLst/>
          </a:prstGeom>
          <a:solidFill>
            <a:srgbClr val="86BC25">
              <a:alpha val="85000"/>
            </a:srgbClr>
          </a:solidFill>
          <a:ln w="9525">
            <a:solidFill>
              <a:srgbClr val="86BC25">
                <a:alpha val="85000"/>
              </a:srgbClr>
            </a:solidFill>
          </a:ln>
        </p:spPr>
        <p:txBody>
          <a:bodyPr/>
          <a:lstStyle/>
          <a:p>
            <a:endParaRPr lang="de-DE"/>
          </a:p>
        </p:txBody>
      </p:sp>
      <p:sp>
        <p:nvSpPr>
          <p:cNvPr id="150" name="Acc150"/>
          <p:cNvSpPr/>
          <p:nvPr/>
        </p:nvSpPr>
        <p:spPr>
          <a:xfrm>
            <a:off x="6235000" y="2090000"/>
            <a:ext cx="170000" cy="0"/>
          </a:xfrm>
          <a:prstGeom prst="line">
            <a:avLst/>
          </a:prstGeom>
          <a:ln w="7620">
            <a:solidFill>
              <a:srgbClr val="86BC25">
                <a:alpha val="30000"/>
              </a:srgbClr>
            </a:solidFill>
            <a:prstDash val="solid"/>
          </a:ln>
        </p:spPr>
        <p:txBody>
          <a:bodyPr/>
          <a:lstStyle/>
          <a:p>
            <a:endParaRPr lang="de-DE"/>
          </a:p>
        </p:txBody>
      </p:sp>
      <p:sp>
        <p:nvSpPr>
          <p:cNvPr id="151" name="Acc151"/>
          <p:cNvSpPr/>
          <p:nvPr/>
        </p:nvSpPr>
        <p:spPr>
          <a:xfrm>
            <a:off x="6235000" y="3270000"/>
            <a:ext cx="170000" cy="0"/>
          </a:xfrm>
          <a:prstGeom prst="line">
            <a:avLst/>
          </a:prstGeom>
          <a:ln w="7620">
            <a:solidFill>
              <a:srgbClr val="86BC25">
                <a:alpha val="30000"/>
              </a:srgbClr>
            </a:solidFill>
            <a:prstDash val="solid"/>
          </a:ln>
        </p:spPr>
        <p:txBody>
          <a:bodyPr/>
          <a:lstStyle/>
          <a:p>
            <a:endParaRPr lang="de-DE"/>
          </a:p>
        </p:txBody>
      </p:sp>
      <p:sp>
        <p:nvSpPr>
          <p:cNvPr id="152" name="Acc152"/>
          <p:cNvSpPr/>
          <p:nvPr/>
        </p:nvSpPr>
        <p:spPr>
          <a:xfrm>
            <a:off x="6235000" y="4450000"/>
            <a:ext cx="170000" cy="0"/>
          </a:xfrm>
          <a:prstGeom prst="line">
            <a:avLst/>
          </a:prstGeom>
          <a:ln w="7620">
            <a:solidFill>
              <a:srgbClr val="86BC25">
                <a:alpha val="30000"/>
              </a:srgbClr>
            </a:solidFill>
            <a:prstDash val="solid"/>
          </a:ln>
        </p:spPr>
        <p:txBody>
          <a:bodyPr/>
          <a:lstStyle/>
          <a:p>
            <a:endParaRPr lang="de-DE"/>
          </a:p>
        </p:txBody>
      </p:sp>
      <p:sp>
        <p:nvSpPr>
          <p:cNvPr id="153" name="Acc153"/>
          <p:cNvSpPr/>
          <p:nvPr/>
        </p:nvSpPr>
        <p:spPr>
          <a:xfrm>
            <a:off x="6643680" y="1065840"/>
            <a:ext cx="300000" cy="0"/>
          </a:xfrm>
          <a:prstGeom prst="line">
            <a:avLst/>
          </a:prstGeom>
          <a:ln w="12700">
            <a:solidFill>
              <a:srgbClr val="86BC25">
                <a:alpha val="60000"/>
              </a:srgbClr>
            </a:solidFill>
            <a:prstDash val="solid"/>
          </a:ln>
        </p:spPr>
        <p:txBody>
          <a:bodyPr/>
          <a:lstStyle/>
          <a:p>
            <a:endParaRPr lang="de-DE"/>
          </a:p>
        </p:txBody>
      </p:sp>
      <p:sp>
        <p:nvSpPr>
          <p:cNvPr id="154" name="Acc154"/>
          <p:cNvSpPr/>
          <p:nvPr/>
        </p:nvSpPr>
        <p:spPr>
          <a:xfrm>
            <a:off x="6643680" y="1065840"/>
            <a:ext cx="0" cy="300000"/>
          </a:xfrm>
          <a:prstGeom prst="line">
            <a:avLst/>
          </a:prstGeom>
          <a:ln w="12700">
            <a:solidFill>
              <a:srgbClr val="86BC25">
                <a:alpha val="60000"/>
              </a:srgbClr>
            </a:solidFill>
            <a:prstDash val="solid"/>
          </a:ln>
        </p:spPr>
        <p:txBody>
          <a:bodyPr/>
          <a:lstStyle/>
          <a:p>
            <a:endParaRPr lang="de-DE"/>
          </a:p>
        </p:txBody>
      </p:sp>
      <p:sp>
        <p:nvSpPr>
          <p:cNvPr id="155" name="Acc155"/>
          <p:cNvSpPr/>
          <p:nvPr/>
        </p:nvSpPr>
        <p:spPr>
          <a:xfrm>
            <a:off x="11115720" y="5426400"/>
            <a:ext cx="300000" cy="0"/>
          </a:xfrm>
          <a:prstGeom prst="line">
            <a:avLst/>
          </a:prstGeom>
          <a:ln w="12700">
            <a:solidFill>
              <a:srgbClr val="86BC25">
                <a:alpha val="60000"/>
              </a:srgbClr>
            </a:solidFill>
            <a:prstDash val="solid"/>
          </a:ln>
        </p:spPr>
        <p:txBody>
          <a:bodyPr/>
          <a:lstStyle/>
          <a:p>
            <a:endParaRPr lang="de-DE"/>
          </a:p>
        </p:txBody>
      </p:sp>
      <p:sp>
        <p:nvSpPr>
          <p:cNvPr id="156" name="Acc156"/>
          <p:cNvSpPr/>
          <p:nvPr/>
        </p:nvSpPr>
        <p:spPr>
          <a:xfrm>
            <a:off x="11415720" y="5126400"/>
            <a:ext cx="0" cy="300000"/>
          </a:xfrm>
          <a:prstGeom prst="line">
            <a:avLst/>
          </a:prstGeom>
          <a:ln w="12700">
            <a:solidFill>
              <a:srgbClr val="86BC25">
                <a:alpha val="60000"/>
              </a:srgbClr>
            </a:solidFill>
            <a:prstDash val="solid"/>
          </a:ln>
        </p:spPr>
        <p:txBody>
          <a:bodyPr/>
          <a:lstStyle/>
          <a:p>
            <a:endParaRPr lang="de-DE"/>
          </a:p>
        </p:txBody>
      </p:sp>
      <p:sp>
        <p:nvSpPr>
          <p:cNvPr id="60" name="Card 1"/>
          <p:cNvSpPr/>
          <p:nvPr/>
        </p:nvSpPr>
        <p:spPr>
          <a:xfrm>
            <a:off x="475488" y="3135865"/>
            <a:ext cx="2540000" cy="1209999"/>
          </a:xfrm>
          <a:prstGeom prst="roundRect">
            <a:avLst>
              <a:gd name="adj" fmla="val 4200"/>
            </a:avLst>
          </a:prstGeom>
          <a:solidFill>
            <a:srgbClr val="0B1616"/>
          </a:solidFill>
          <a:ln w="12700">
            <a:solidFill>
              <a:srgbClr val="86BC25">
                <a:alpha val="42000"/>
              </a:srgbClr>
            </a:solidFill>
            <a:prstDash val="solid"/>
          </a:ln>
        </p:spPr>
        <p:txBody>
          <a:bodyPr/>
          <a:lstStyle/>
          <a:p>
            <a:endParaRPr lang="de-DE"/>
          </a:p>
        </p:txBody>
      </p:sp>
      <p:sp>
        <p:nvSpPr>
          <p:cNvPr id="61" name="Badge 1"/>
          <p:cNvSpPr/>
          <p:nvPr/>
        </p:nvSpPr>
        <p:spPr>
          <a:xfrm>
            <a:off x="645488" y="3300865"/>
            <a:ext cx="380000" cy="336000"/>
          </a:xfrm>
          <a:prstGeom prst="hexagon">
            <a:avLst/>
          </a:prstGeom>
          <a:solidFill>
            <a:srgbClr val="0A1410"/>
          </a:solidFill>
          <a:ln w="17780">
            <a:solidFill>
              <a:srgbClr val="86BC25"/>
            </a:solidFill>
            <a:prstDash val="solid"/>
          </a:ln>
        </p:spPr>
        <p:txBody>
          <a:bodyPr wrap="square" lIns="0" tIns="0" rIns="0" bIns="0" rtlCol="0" anchor="ctr"/>
          <a:lstStyle/>
          <a:p>
            <a:pPr marL="0" indent="0" algn="ctr">
              <a:buNone/>
            </a:pPr>
            <a:r>
              <a:rPr lang="en-US" sz="1100" b="1">
                <a:solidFill>
                  <a:srgbClr val="86BC25"/>
                </a:solidFill>
              </a:rPr>
              <a:t>01</a:t>
            </a:r>
            <a:endParaRPr lang="en-US" sz="1100"/>
          </a:p>
        </p:txBody>
      </p:sp>
      <p:sp>
        <p:nvSpPr>
          <p:cNvPr id="62" name="CardTitle 1"/>
          <p:cNvSpPr/>
          <p:nvPr/>
        </p:nvSpPr>
        <p:spPr>
          <a:xfrm>
            <a:off x="1115488" y="3310865"/>
            <a:ext cx="1780000" cy="336000"/>
          </a:xfrm>
          <a:prstGeom prst="rect">
            <a:avLst/>
          </a:prstGeom>
          <a:solidFill>
            <a:srgbClr val="FFFFFF">
              <a:alpha val="0"/>
            </a:srgbClr>
          </a:solidFill>
          <a:ln/>
        </p:spPr>
        <p:txBody>
          <a:bodyPr wrap="square" lIns="0" tIns="0" rIns="0" bIns="0" rtlCol="0" anchor="ctr"/>
          <a:lstStyle/>
          <a:p>
            <a:pPr marL="0" indent="0">
              <a:buNone/>
            </a:pPr>
            <a:r>
              <a:rPr lang="en-US" sz="1150" b="1">
                <a:solidFill>
                  <a:srgbClr val="86BC25"/>
                </a:solidFill>
              </a:rPr>
              <a:t>Schnellere Angriffe</a:t>
            </a:r>
            <a:endParaRPr lang="en-US" sz="1150"/>
          </a:p>
        </p:txBody>
      </p:sp>
      <p:sp>
        <p:nvSpPr>
          <p:cNvPr id="63" name="CardDesc 1"/>
          <p:cNvSpPr/>
          <p:nvPr/>
        </p:nvSpPr>
        <p:spPr>
          <a:xfrm>
            <a:off x="660488" y="3735865"/>
            <a:ext cx="2170000" cy="610000"/>
          </a:xfrm>
          <a:prstGeom prst="rect">
            <a:avLst/>
          </a:prstGeom>
          <a:solidFill>
            <a:srgbClr val="FFFFFF">
              <a:alpha val="0"/>
            </a:srgbClr>
          </a:solidFill>
          <a:ln/>
        </p:spPr>
        <p:txBody>
          <a:bodyPr wrap="square" lIns="0" tIns="0" rIns="0" bIns="0" rtlCol="0" anchor="t">
            <a:normAutofit/>
          </a:bodyPr>
          <a:lstStyle/>
          <a:p>
            <a:pPr marL="0" indent="0">
              <a:buNone/>
            </a:pPr>
            <a:r>
              <a:rPr lang="en-US" sz="950">
                <a:solidFill>
                  <a:srgbClr val="C8D0D2"/>
                </a:solidFill>
              </a:rPr>
              <a:t>Breakout- und Exfiltrationsfenster schrumpfen von Tagen auf Stunden oder Minuten.</a:t>
            </a:r>
            <a:endParaRPr lang="en-US" sz="950"/>
          </a:p>
        </p:txBody>
      </p:sp>
      <p:sp>
        <p:nvSpPr>
          <p:cNvPr id="70" name="Card 2"/>
          <p:cNvSpPr/>
          <p:nvPr/>
        </p:nvSpPr>
        <p:spPr>
          <a:xfrm>
            <a:off x="3289488" y="3135865"/>
            <a:ext cx="2540000" cy="1209999"/>
          </a:xfrm>
          <a:prstGeom prst="roundRect">
            <a:avLst>
              <a:gd name="adj" fmla="val 4200"/>
            </a:avLst>
          </a:prstGeom>
          <a:solidFill>
            <a:srgbClr val="0B1616"/>
          </a:solidFill>
          <a:ln w="12700">
            <a:solidFill>
              <a:srgbClr val="86BC25">
                <a:alpha val="42000"/>
              </a:srgbClr>
            </a:solidFill>
            <a:prstDash val="solid"/>
          </a:ln>
        </p:spPr>
        <p:txBody>
          <a:bodyPr/>
          <a:lstStyle/>
          <a:p>
            <a:endParaRPr lang="de-DE"/>
          </a:p>
        </p:txBody>
      </p:sp>
      <p:sp>
        <p:nvSpPr>
          <p:cNvPr id="71" name="Badge 2"/>
          <p:cNvSpPr/>
          <p:nvPr/>
        </p:nvSpPr>
        <p:spPr>
          <a:xfrm>
            <a:off x="3459488" y="3300865"/>
            <a:ext cx="380000" cy="336000"/>
          </a:xfrm>
          <a:prstGeom prst="hexagon">
            <a:avLst/>
          </a:prstGeom>
          <a:solidFill>
            <a:srgbClr val="0A1410"/>
          </a:solidFill>
          <a:ln w="17780">
            <a:solidFill>
              <a:srgbClr val="86BC25"/>
            </a:solidFill>
            <a:prstDash val="solid"/>
          </a:ln>
        </p:spPr>
        <p:txBody>
          <a:bodyPr wrap="square" lIns="0" tIns="0" rIns="0" bIns="0" rtlCol="0" anchor="ctr"/>
          <a:lstStyle/>
          <a:p>
            <a:pPr marL="0" indent="0" algn="ctr">
              <a:buNone/>
            </a:pPr>
            <a:r>
              <a:rPr lang="en-US" sz="1100" b="1">
                <a:solidFill>
                  <a:srgbClr val="86BC25"/>
                </a:solidFill>
              </a:rPr>
              <a:t>02</a:t>
            </a:r>
            <a:endParaRPr lang="en-US" sz="1100"/>
          </a:p>
        </p:txBody>
      </p:sp>
      <p:sp>
        <p:nvSpPr>
          <p:cNvPr id="72" name="CardTitle 2"/>
          <p:cNvSpPr/>
          <p:nvPr/>
        </p:nvSpPr>
        <p:spPr>
          <a:xfrm>
            <a:off x="3929488" y="3310865"/>
            <a:ext cx="1780000" cy="336000"/>
          </a:xfrm>
          <a:prstGeom prst="rect">
            <a:avLst/>
          </a:prstGeom>
          <a:solidFill>
            <a:srgbClr val="FFFFFF">
              <a:alpha val="0"/>
            </a:srgbClr>
          </a:solidFill>
          <a:ln/>
        </p:spPr>
        <p:txBody>
          <a:bodyPr wrap="square" lIns="0" tIns="0" rIns="0" bIns="0" rtlCol="0" anchor="ctr"/>
          <a:lstStyle/>
          <a:p>
            <a:pPr marL="0" indent="0">
              <a:buNone/>
            </a:pPr>
            <a:r>
              <a:rPr lang="en-US" sz="1150" b="1">
                <a:solidFill>
                  <a:srgbClr val="86BC25"/>
                </a:solidFill>
              </a:rPr>
              <a:t>Weniger Malware</a:t>
            </a:r>
            <a:endParaRPr lang="en-US" sz="1150"/>
          </a:p>
        </p:txBody>
      </p:sp>
      <p:sp>
        <p:nvSpPr>
          <p:cNvPr id="73" name="CardDesc 2"/>
          <p:cNvSpPr/>
          <p:nvPr/>
        </p:nvSpPr>
        <p:spPr>
          <a:xfrm>
            <a:off x="3474488" y="3735865"/>
            <a:ext cx="2170000" cy="610000"/>
          </a:xfrm>
          <a:prstGeom prst="rect">
            <a:avLst/>
          </a:prstGeom>
          <a:solidFill>
            <a:srgbClr val="FFFFFF">
              <a:alpha val="0"/>
            </a:srgbClr>
          </a:solidFill>
          <a:ln/>
        </p:spPr>
        <p:txBody>
          <a:bodyPr wrap="square" lIns="0" tIns="0" rIns="0" bIns="0" rtlCol="0" anchor="t">
            <a:normAutofit/>
          </a:bodyPr>
          <a:lstStyle/>
          <a:p>
            <a:pPr marL="0" indent="0">
              <a:buNone/>
            </a:pPr>
            <a:r>
              <a:rPr lang="en-US" sz="950">
                <a:solidFill>
                  <a:srgbClr val="C8D0D2"/>
                </a:solidFill>
              </a:rPr>
              <a:t>Living-off-the-Land und </a:t>
            </a:r>
            <a:r>
              <a:rPr lang="en-US" sz="950" err="1">
                <a:solidFill>
                  <a:srgbClr val="C8D0D2"/>
                </a:solidFill>
              </a:rPr>
              <a:t>gültige</a:t>
            </a:r>
            <a:r>
              <a:rPr lang="en-US" sz="950">
                <a:solidFill>
                  <a:srgbClr val="C8D0D2"/>
                </a:solidFill>
              </a:rPr>
              <a:t> </a:t>
            </a:r>
            <a:r>
              <a:rPr lang="en-US" sz="950" err="1">
                <a:solidFill>
                  <a:srgbClr val="C8D0D2"/>
                </a:solidFill>
              </a:rPr>
              <a:t>Konten</a:t>
            </a:r>
            <a:r>
              <a:rPr lang="en-US" sz="950">
                <a:solidFill>
                  <a:srgbClr val="C8D0D2"/>
                </a:solidFill>
              </a:rPr>
              <a:t> </a:t>
            </a:r>
            <a:r>
              <a:rPr lang="en-US" sz="950" err="1">
                <a:solidFill>
                  <a:srgbClr val="C8D0D2"/>
                </a:solidFill>
              </a:rPr>
              <a:t>reduzieren</a:t>
            </a:r>
            <a:r>
              <a:rPr lang="en-US" sz="950">
                <a:solidFill>
                  <a:srgbClr val="C8D0D2"/>
                </a:solidFill>
              </a:rPr>
              <a:t> klassische Malware-</a:t>
            </a:r>
            <a:r>
              <a:rPr lang="en-US" sz="950" err="1">
                <a:solidFill>
                  <a:srgbClr val="C8D0D2"/>
                </a:solidFill>
              </a:rPr>
              <a:t>Signale</a:t>
            </a:r>
            <a:r>
              <a:rPr lang="en-US" sz="950">
                <a:solidFill>
                  <a:srgbClr val="C8D0D2"/>
                </a:solidFill>
              </a:rPr>
              <a:t>.</a:t>
            </a:r>
            <a:endParaRPr lang="en-US" sz="950"/>
          </a:p>
        </p:txBody>
      </p:sp>
      <p:sp>
        <p:nvSpPr>
          <p:cNvPr id="80" name="Card 3"/>
          <p:cNvSpPr/>
          <p:nvPr/>
        </p:nvSpPr>
        <p:spPr>
          <a:xfrm>
            <a:off x="475488" y="4625865"/>
            <a:ext cx="2540000" cy="1209999"/>
          </a:xfrm>
          <a:prstGeom prst="roundRect">
            <a:avLst>
              <a:gd name="adj" fmla="val 4200"/>
            </a:avLst>
          </a:prstGeom>
          <a:solidFill>
            <a:srgbClr val="0B1616"/>
          </a:solidFill>
          <a:ln w="12700">
            <a:solidFill>
              <a:srgbClr val="86BC25">
                <a:alpha val="42000"/>
              </a:srgbClr>
            </a:solidFill>
            <a:prstDash val="solid"/>
          </a:ln>
        </p:spPr>
        <p:txBody>
          <a:bodyPr/>
          <a:lstStyle/>
          <a:p>
            <a:endParaRPr lang="de-DE"/>
          </a:p>
        </p:txBody>
      </p:sp>
      <p:sp>
        <p:nvSpPr>
          <p:cNvPr id="81" name="Badge 3"/>
          <p:cNvSpPr/>
          <p:nvPr/>
        </p:nvSpPr>
        <p:spPr>
          <a:xfrm>
            <a:off x="645488" y="4790865"/>
            <a:ext cx="380000" cy="336000"/>
          </a:xfrm>
          <a:prstGeom prst="hexagon">
            <a:avLst/>
          </a:prstGeom>
          <a:solidFill>
            <a:srgbClr val="0A1410"/>
          </a:solidFill>
          <a:ln w="17780">
            <a:solidFill>
              <a:srgbClr val="86BC25"/>
            </a:solidFill>
            <a:prstDash val="solid"/>
          </a:ln>
        </p:spPr>
        <p:txBody>
          <a:bodyPr wrap="square" lIns="0" tIns="0" rIns="0" bIns="0" rtlCol="0" anchor="ctr"/>
          <a:lstStyle/>
          <a:p>
            <a:pPr marL="0" indent="0" algn="ctr">
              <a:buNone/>
            </a:pPr>
            <a:r>
              <a:rPr lang="en-US" sz="1100" b="1">
                <a:solidFill>
                  <a:srgbClr val="86BC25"/>
                </a:solidFill>
              </a:rPr>
              <a:t>03</a:t>
            </a:r>
            <a:endParaRPr lang="en-US" sz="1100"/>
          </a:p>
        </p:txBody>
      </p:sp>
      <p:sp>
        <p:nvSpPr>
          <p:cNvPr id="82" name="CardTitle 3"/>
          <p:cNvSpPr/>
          <p:nvPr/>
        </p:nvSpPr>
        <p:spPr>
          <a:xfrm>
            <a:off x="1115488" y="4800865"/>
            <a:ext cx="1780000" cy="336000"/>
          </a:xfrm>
          <a:prstGeom prst="rect">
            <a:avLst/>
          </a:prstGeom>
          <a:solidFill>
            <a:srgbClr val="FFFFFF">
              <a:alpha val="0"/>
            </a:srgbClr>
          </a:solidFill>
          <a:ln/>
        </p:spPr>
        <p:txBody>
          <a:bodyPr wrap="square" lIns="0" tIns="0" rIns="0" bIns="0" rtlCol="0" anchor="ctr"/>
          <a:lstStyle/>
          <a:p>
            <a:pPr marL="0" indent="0">
              <a:buNone/>
            </a:pPr>
            <a:r>
              <a:rPr lang="en-US" sz="1150" b="1">
                <a:solidFill>
                  <a:srgbClr val="86BC25"/>
                </a:solidFill>
              </a:rPr>
              <a:t>Überall</a:t>
            </a:r>
            <a:endParaRPr lang="en-US" sz="1150"/>
          </a:p>
        </p:txBody>
      </p:sp>
      <p:sp>
        <p:nvSpPr>
          <p:cNvPr id="83" name="CardDesc 3"/>
          <p:cNvSpPr/>
          <p:nvPr/>
        </p:nvSpPr>
        <p:spPr>
          <a:xfrm>
            <a:off x="660488" y="5225865"/>
            <a:ext cx="2170000" cy="610000"/>
          </a:xfrm>
          <a:prstGeom prst="rect">
            <a:avLst/>
          </a:prstGeom>
          <a:solidFill>
            <a:srgbClr val="FFFFFF">
              <a:alpha val="0"/>
            </a:srgbClr>
          </a:solidFill>
          <a:ln/>
        </p:spPr>
        <p:txBody>
          <a:bodyPr wrap="square" lIns="0" tIns="0" rIns="0" bIns="0" rtlCol="0" anchor="t">
            <a:normAutofit/>
          </a:bodyPr>
          <a:lstStyle/>
          <a:p>
            <a:pPr marL="0" indent="0">
              <a:buNone/>
            </a:pPr>
            <a:r>
              <a:rPr lang="en-US" sz="950">
                <a:solidFill>
                  <a:srgbClr val="C8D0D2"/>
                </a:solidFill>
              </a:rPr>
              <a:t>Endpoint, Identität, Cloud, SaaS und E-Mail gehören zur selben Angriffsfläche.</a:t>
            </a:r>
            <a:endParaRPr lang="en-US" sz="950"/>
          </a:p>
        </p:txBody>
      </p:sp>
      <p:sp>
        <p:nvSpPr>
          <p:cNvPr id="90" name="Card 4"/>
          <p:cNvSpPr/>
          <p:nvPr/>
        </p:nvSpPr>
        <p:spPr>
          <a:xfrm>
            <a:off x="3289488" y="4625865"/>
            <a:ext cx="2540000" cy="1209999"/>
          </a:xfrm>
          <a:prstGeom prst="roundRect">
            <a:avLst>
              <a:gd name="adj" fmla="val 4200"/>
            </a:avLst>
          </a:prstGeom>
          <a:solidFill>
            <a:srgbClr val="0B1616"/>
          </a:solidFill>
          <a:ln w="12700">
            <a:solidFill>
              <a:srgbClr val="86BC25">
                <a:alpha val="42000"/>
              </a:srgbClr>
            </a:solidFill>
            <a:prstDash val="solid"/>
          </a:ln>
        </p:spPr>
        <p:txBody>
          <a:bodyPr/>
          <a:lstStyle/>
          <a:p>
            <a:endParaRPr lang="de-DE"/>
          </a:p>
        </p:txBody>
      </p:sp>
      <p:sp>
        <p:nvSpPr>
          <p:cNvPr id="91" name="Badge 4"/>
          <p:cNvSpPr/>
          <p:nvPr/>
        </p:nvSpPr>
        <p:spPr>
          <a:xfrm>
            <a:off x="3459488" y="4790865"/>
            <a:ext cx="380000" cy="336000"/>
          </a:xfrm>
          <a:prstGeom prst="hexagon">
            <a:avLst/>
          </a:prstGeom>
          <a:solidFill>
            <a:srgbClr val="0A1410"/>
          </a:solidFill>
          <a:ln w="17780">
            <a:solidFill>
              <a:srgbClr val="86BC25"/>
            </a:solidFill>
            <a:prstDash val="solid"/>
          </a:ln>
        </p:spPr>
        <p:txBody>
          <a:bodyPr wrap="square" lIns="0" tIns="0" rIns="0" bIns="0" rtlCol="0" anchor="ctr"/>
          <a:lstStyle/>
          <a:p>
            <a:pPr marL="0" indent="0" algn="ctr">
              <a:buNone/>
            </a:pPr>
            <a:r>
              <a:rPr lang="en-US" sz="1100" b="1">
                <a:solidFill>
                  <a:srgbClr val="86BC25"/>
                </a:solidFill>
              </a:rPr>
              <a:t>04</a:t>
            </a:r>
            <a:endParaRPr lang="en-US" sz="1100"/>
          </a:p>
        </p:txBody>
      </p:sp>
      <p:sp>
        <p:nvSpPr>
          <p:cNvPr id="92" name="CardTitle 4"/>
          <p:cNvSpPr/>
          <p:nvPr/>
        </p:nvSpPr>
        <p:spPr>
          <a:xfrm>
            <a:off x="3929488" y="4800865"/>
            <a:ext cx="1780000" cy="336000"/>
          </a:xfrm>
          <a:prstGeom prst="rect">
            <a:avLst/>
          </a:prstGeom>
          <a:solidFill>
            <a:srgbClr val="FFFFFF">
              <a:alpha val="0"/>
            </a:srgbClr>
          </a:solidFill>
          <a:ln/>
        </p:spPr>
        <p:txBody>
          <a:bodyPr wrap="square" lIns="0" tIns="0" rIns="0" bIns="0" rtlCol="0" anchor="ctr"/>
          <a:lstStyle/>
          <a:p>
            <a:pPr marL="0" indent="0">
              <a:buNone/>
            </a:pPr>
            <a:r>
              <a:rPr lang="en-US" sz="1150" b="1">
                <a:solidFill>
                  <a:srgbClr val="86BC25"/>
                </a:solidFill>
              </a:rPr>
              <a:t>Mehr Druck</a:t>
            </a:r>
            <a:endParaRPr lang="en-US" sz="1150"/>
          </a:p>
        </p:txBody>
      </p:sp>
      <p:sp>
        <p:nvSpPr>
          <p:cNvPr id="93" name="CardDesc 4"/>
          <p:cNvSpPr/>
          <p:nvPr/>
        </p:nvSpPr>
        <p:spPr>
          <a:xfrm>
            <a:off x="3474488" y="5225865"/>
            <a:ext cx="2170000" cy="610000"/>
          </a:xfrm>
          <a:prstGeom prst="rect">
            <a:avLst/>
          </a:prstGeom>
          <a:solidFill>
            <a:srgbClr val="FFFFFF">
              <a:alpha val="0"/>
            </a:srgbClr>
          </a:solidFill>
          <a:ln/>
        </p:spPr>
        <p:txBody>
          <a:bodyPr wrap="square" lIns="0" tIns="0" rIns="0" bIns="0" rtlCol="0" anchor="t">
            <a:normAutofit/>
          </a:bodyPr>
          <a:lstStyle/>
          <a:p>
            <a:pPr marL="0" indent="0">
              <a:buNone/>
            </a:pPr>
            <a:r>
              <a:rPr lang="en-US" sz="950">
                <a:solidFill>
                  <a:srgbClr val="C8D0D2"/>
                </a:solidFill>
              </a:rPr>
              <a:t>Regulierung, Budgets und Personalengpässe erhöhen die Anforderungen an den Betrieb.</a:t>
            </a:r>
            <a:endParaRPr lang="en-US" sz="950"/>
          </a:p>
        </p:txBody>
      </p:sp>
      <p:sp>
        <p:nvSpPr>
          <p:cNvPr id="30" name="Shape 28"/>
          <p:cNvSpPr/>
          <p:nvPr/>
        </p:nvSpPr>
        <p:spPr>
          <a:xfrm>
            <a:off x="6583680" y="1005840"/>
            <a:ext cx="4892040" cy="4480560"/>
          </a:xfrm>
          <a:prstGeom prst="roundRect">
            <a:avLst>
              <a:gd name="adj" fmla="val 1633"/>
            </a:avLst>
          </a:prstGeom>
          <a:solidFill>
            <a:srgbClr val="0B1616">
              <a:alpha val="95000"/>
            </a:srgbClr>
          </a:solidFill>
          <a:ln w="10160">
            <a:solidFill>
              <a:srgbClr val="24464A"/>
            </a:solidFill>
            <a:prstDash val="solid"/>
          </a:ln>
        </p:spPr>
        <p:txBody>
          <a:bodyPr/>
          <a:lstStyle/>
          <a:p>
            <a:endParaRPr lang="de-DE"/>
          </a:p>
        </p:txBody>
      </p:sp>
      <p:sp>
        <p:nvSpPr>
          <p:cNvPr id="31" name="Text 29"/>
          <p:cNvSpPr/>
          <p:nvPr/>
        </p:nvSpPr>
        <p:spPr>
          <a:xfrm>
            <a:off x="6903720" y="1298448"/>
            <a:ext cx="3017520" cy="228600"/>
          </a:xfrm>
          <a:prstGeom prst="rect">
            <a:avLst/>
          </a:prstGeom>
          <a:solidFill>
            <a:srgbClr val="FFFFFF">
              <a:alpha val="0"/>
            </a:srgbClr>
          </a:solidFill>
          <a:ln/>
        </p:spPr>
        <p:txBody>
          <a:bodyPr wrap="square" lIns="0" tIns="0" rIns="0" bIns="0" rtlCol="0" anchor="ctr"/>
          <a:lstStyle/>
          <a:p>
            <a:pPr marL="0" indent="0">
              <a:buNone/>
            </a:pPr>
            <a:r>
              <a:rPr lang="en-US" sz="1500" b="1">
                <a:solidFill>
                  <a:srgbClr val="FFFFFF"/>
                </a:solidFill>
              </a:rPr>
              <a:t>Die operative Herausforderung</a:t>
            </a:r>
            <a:endParaRPr lang="en-US" sz="1500"/>
          </a:p>
        </p:txBody>
      </p:sp>
      <p:sp>
        <p:nvSpPr>
          <p:cNvPr id="10" name="GridH1"/>
          <p:cNvSpPr/>
          <p:nvPr/>
        </p:nvSpPr>
        <p:spPr>
          <a:xfrm>
            <a:off x="7050000" y="3550000"/>
            <a:ext cx="4100000" cy="0"/>
          </a:xfrm>
          <a:prstGeom prst="line">
            <a:avLst/>
          </a:prstGeom>
          <a:ln w="6350">
            <a:solidFill>
              <a:srgbClr val="24464A">
                <a:alpha val="55000"/>
              </a:srgbClr>
            </a:solidFill>
            <a:prstDash val="dash"/>
          </a:ln>
        </p:spPr>
        <p:txBody>
          <a:bodyPr/>
          <a:lstStyle/>
          <a:p>
            <a:endParaRPr lang="de-DE"/>
          </a:p>
        </p:txBody>
      </p:sp>
      <p:sp>
        <p:nvSpPr>
          <p:cNvPr id="11" name="GridH2"/>
          <p:cNvSpPr/>
          <p:nvPr/>
        </p:nvSpPr>
        <p:spPr>
          <a:xfrm>
            <a:off x="7050000" y="2550000"/>
            <a:ext cx="4100000" cy="0"/>
          </a:xfrm>
          <a:prstGeom prst="line">
            <a:avLst/>
          </a:prstGeom>
          <a:ln w="6350">
            <a:solidFill>
              <a:srgbClr val="24464A">
                <a:alpha val="55000"/>
              </a:srgbClr>
            </a:solidFill>
            <a:prstDash val="dash"/>
          </a:ln>
        </p:spPr>
        <p:txBody>
          <a:bodyPr/>
          <a:lstStyle/>
          <a:p>
            <a:endParaRPr lang="de-DE"/>
          </a:p>
        </p:txBody>
      </p:sp>
      <p:sp>
        <p:nvSpPr>
          <p:cNvPr id="12" name="GridV1"/>
          <p:cNvSpPr/>
          <p:nvPr/>
        </p:nvSpPr>
        <p:spPr>
          <a:xfrm>
            <a:off x="8400000" y="1880000"/>
            <a:ext cx="0" cy="2880000"/>
          </a:xfrm>
          <a:prstGeom prst="line">
            <a:avLst/>
          </a:prstGeom>
          <a:ln w="6350">
            <a:solidFill>
              <a:srgbClr val="24464A">
                <a:alpha val="45000"/>
              </a:srgbClr>
            </a:solidFill>
            <a:prstDash val="dash"/>
          </a:ln>
        </p:spPr>
        <p:txBody>
          <a:bodyPr/>
          <a:lstStyle/>
          <a:p>
            <a:endParaRPr lang="de-DE"/>
          </a:p>
        </p:txBody>
      </p:sp>
      <p:sp>
        <p:nvSpPr>
          <p:cNvPr id="13" name="GridV2"/>
          <p:cNvSpPr/>
          <p:nvPr/>
        </p:nvSpPr>
        <p:spPr>
          <a:xfrm>
            <a:off x="9750000" y="1880000"/>
            <a:ext cx="0" cy="2880000"/>
          </a:xfrm>
          <a:prstGeom prst="line">
            <a:avLst/>
          </a:prstGeom>
          <a:ln w="6350">
            <a:solidFill>
              <a:srgbClr val="24464A">
                <a:alpha val="45000"/>
              </a:srgbClr>
            </a:solidFill>
            <a:prstDash val="dash"/>
          </a:ln>
        </p:spPr>
        <p:txBody>
          <a:bodyPr/>
          <a:lstStyle/>
          <a:p>
            <a:endParaRPr lang="de-DE"/>
          </a:p>
        </p:txBody>
      </p:sp>
      <p:sp>
        <p:nvSpPr>
          <p:cNvPr id="32" name="YAxis"/>
          <p:cNvSpPr/>
          <p:nvPr/>
        </p:nvSpPr>
        <p:spPr>
          <a:xfrm>
            <a:off x="7050000" y="1880000"/>
            <a:ext cx="0" cy="2880000"/>
          </a:xfrm>
          <a:prstGeom prst="line">
            <a:avLst/>
          </a:prstGeom>
          <a:ln w="15240">
            <a:solidFill>
              <a:srgbClr val="8D999C"/>
            </a:solidFill>
            <a:prstDash val="solid"/>
            <a:headEnd type="triangle"/>
          </a:ln>
        </p:spPr>
        <p:txBody>
          <a:bodyPr/>
          <a:lstStyle/>
          <a:p>
            <a:endParaRPr lang="de-DE"/>
          </a:p>
        </p:txBody>
      </p:sp>
      <p:sp>
        <p:nvSpPr>
          <p:cNvPr id="33" name="XAxis"/>
          <p:cNvSpPr/>
          <p:nvPr/>
        </p:nvSpPr>
        <p:spPr>
          <a:xfrm>
            <a:off x="7050000" y="4760000"/>
            <a:ext cx="4100000" cy="0"/>
          </a:xfrm>
          <a:prstGeom prst="line">
            <a:avLst/>
          </a:prstGeom>
          <a:ln w="15240">
            <a:solidFill>
              <a:srgbClr val="8D999C"/>
            </a:solidFill>
            <a:prstDash val="solid"/>
            <a:tailEnd type="triangle"/>
          </a:ln>
        </p:spPr>
        <p:txBody>
          <a:bodyPr/>
          <a:lstStyle/>
          <a:p>
            <a:endParaRPr lang="de-DE"/>
          </a:p>
        </p:txBody>
      </p:sp>
      <p:sp>
        <p:nvSpPr>
          <p:cNvPr id="42" name="Trend"/>
          <p:cNvSpPr/>
          <p:nvPr/>
        </p:nvSpPr>
        <p:spPr>
          <a:xfrm flipV="1">
            <a:off x="7600000" y="2450000"/>
            <a:ext cx="2800000" cy="1830000"/>
          </a:xfrm>
          <a:prstGeom prst="line">
            <a:avLst/>
          </a:prstGeom>
          <a:ln w="19050">
            <a:solidFill>
              <a:srgbClr val="86BC25"/>
            </a:solidFill>
            <a:prstDash val="dash"/>
            <a:tailEnd type="triangle"/>
          </a:ln>
        </p:spPr>
        <p:txBody>
          <a:bodyPr/>
          <a:lstStyle/>
          <a:p>
            <a:endParaRPr lang="de-DE"/>
          </a:p>
        </p:txBody>
      </p:sp>
      <p:sp>
        <p:nvSpPr>
          <p:cNvPr id="36" name="DotRed"/>
          <p:cNvSpPr/>
          <p:nvPr/>
        </p:nvSpPr>
        <p:spPr>
          <a:xfrm>
            <a:off x="7504750" y="4178905"/>
            <a:ext cx="190500" cy="190500"/>
          </a:xfrm>
          <a:prstGeom prst="ellipse">
            <a:avLst/>
          </a:prstGeom>
          <a:solidFill>
            <a:srgbClr val="D84343"/>
          </a:solidFill>
          <a:ln w="12700">
            <a:solidFill>
              <a:srgbClr val="D84343"/>
            </a:solidFill>
            <a:prstDash val="solid"/>
          </a:ln>
        </p:spPr>
        <p:txBody>
          <a:bodyPr/>
          <a:lstStyle/>
          <a:p>
            <a:endParaRPr lang="de-DE"/>
          </a:p>
        </p:txBody>
      </p:sp>
      <p:sp>
        <p:nvSpPr>
          <p:cNvPr id="38" name="DotYellow"/>
          <p:cNvSpPr/>
          <p:nvPr/>
        </p:nvSpPr>
        <p:spPr>
          <a:xfrm>
            <a:off x="8849501" y="3293078"/>
            <a:ext cx="190500" cy="190500"/>
          </a:xfrm>
          <a:prstGeom prst="ellipse">
            <a:avLst/>
          </a:prstGeom>
          <a:solidFill>
            <a:srgbClr val="F3C94E"/>
          </a:solidFill>
          <a:ln w="12700">
            <a:solidFill>
              <a:srgbClr val="F3C94E"/>
            </a:solidFill>
            <a:prstDash val="solid"/>
          </a:ln>
        </p:spPr>
        <p:txBody>
          <a:bodyPr/>
          <a:lstStyle/>
          <a:p>
            <a:endParaRPr lang="de-DE"/>
          </a:p>
        </p:txBody>
      </p:sp>
      <p:sp>
        <p:nvSpPr>
          <p:cNvPr id="40" name="DotGreen"/>
          <p:cNvSpPr/>
          <p:nvPr/>
        </p:nvSpPr>
        <p:spPr>
          <a:xfrm>
            <a:off x="10281128" y="2331128"/>
            <a:ext cx="237744" cy="237744"/>
          </a:xfrm>
          <a:prstGeom prst="ellipse">
            <a:avLst/>
          </a:prstGeom>
          <a:solidFill>
            <a:srgbClr val="86BC25"/>
          </a:solidFill>
          <a:ln w="12700">
            <a:solidFill>
              <a:srgbClr val="86BC25"/>
            </a:solidFill>
            <a:prstDash val="solid"/>
          </a:ln>
        </p:spPr>
        <p:txBody>
          <a:bodyPr/>
          <a:lstStyle/>
          <a:p>
            <a:endParaRPr lang="de-DE"/>
          </a:p>
        </p:txBody>
      </p:sp>
      <p:sp>
        <p:nvSpPr>
          <p:cNvPr id="37" name="LblRed"/>
          <p:cNvSpPr/>
          <p:nvPr/>
        </p:nvSpPr>
        <p:spPr>
          <a:xfrm>
            <a:off x="7760000" y="4185000"/>
            <a:ext cx="1100000" cy="200000"/>
          </a:xfrm>
          <a:prstGeom prst="rect">
            <a:avLst/>
          </a:prstGeom>
          <a:solidFill>
            <a:srgbClr val="FFFFFF">
              <a:alpha val="0"/>
            </a:srgbClr>
          </a:solidFill>
          <a:ln/>
        </p:spPr>
        <p:txBody>
          <a:bodyPr wrap="square" lIns="0" tIns="0" rIns="0" bIns="0" rtlCol="0" anchor="ctr"/>
          <a:lstStyle/>
          <a:p>
            <a:pPr marL="0" indent="0" algn="l">
              <a:buNone/>
            </a:pPr>
            <a:r>
              <a:rPr lang="en-US" sz="800">
                <a:solidFill>
                  <a:srgbClr val="C8D0D2"/>
                </a:solidFill>
              </a:rPr>
              <a:t>Alarmflut</a:t>
            </a:r>
            <a:endParaRPr lang="en-US" sz="800"/>
          </a:p>
        </p:txBody>
      </p:sp>
      <p:sp>
        <p:nvSpPr>
          <p:cNvPr id="39" name="LblYellow"/>
          <p:cNvSpPr/>
          <p:nvPr/>
        </p:nvSpPr>
        <p:spPr>
          <a:xfrm>
            <a:off x="9123168" y="3293078"/>
            <a:ext cx="1300000" cy="200000"/>
          </a:xfrm>
          <a:prstGeom prst="rect">
            <a:avLst/>
          </a:prstGeom>
          <a:solidFill>
            <a:srgbClr val="FFFFFF">
              <a:alpha val="0"/>
            </a:srgbClr>
          </a:solidFill>
          <a:ln/>
        </p:spPr>
        <p:txBody>
          <a:bodyPr wrap="square" lIns="0" tIns="0" rIns="0" bIns="0" rtlCol="0" anchor="ctr"/>
          <a:lstStyle/>
          <a:p>
            <a:pPr marL="0" indent="0" algn="l">
              <a:buNone/>
            </a:pPr>
            <a:r>
              <a:rPr lang="en-US" sz="800" err="1">
                <a:solidFill>
                  <a:srgbClr val="C8D0D2"/>
                </a:solidFill>
              </a:rPr>
              <a:t>Bessere</a:t>
            </a:r>
            <a:r>
              <a:rPr lang="en-US" sz="800">
                <a:solidFill>
                  <a:srgbClr val="C8D0D2"/>
                </a:solidFill>
              </a:rPr>
              <a:t> </a:t>
            </a:r>
            <a:r>
              <a:rPr lang="en-US" sz="800" err="1">
                <a:solidFill>
                  <a:srgbClr val="C8D0D2"/>
                </a:solidFill>
              </a:rPr>
              <a:t>Signale</a:t>
            </a:r>
            <a:endParaRPr lang="en-US" sz="800"/>
          </a:p>
        </p:txBody>
      </p:sp>
      <p:sp>
        <p:nvSpPr>
          <p:cNvPr id="41" name="LblGreen"/>
          <p:cNvSpPr/>
          <p:nvPr/>
        </p:nvSpPr>
        <p:spPr>
          <a:xfrm>
            <a:off x="9870000" y="2030000"/>
            <a:ext cx="1450000" cy="210000"/>
          </a:xfrm>
          <a:prstGeom prst="rect">
            <a:avLst/>
          </a:prstGeom>
          <a:solidFill>
            <a:srgbClr val="FFFFFF">
              <a:alpha val="0"/>
            </a:srgbClr>
          </a:solidFill>
          <a:ln/>
        </p:spPr>
        <p:txBody>
          <a:bodyPr wrap="square" lIns="0" tIns="0" rIns="0" bIns="0" rtlCol="0" anchor="ctr"/>
          <a:lstStyle/>
          <a:p>
            <a:pPr marL="0" indent="0" algn="l">
              <a:buNone/>
            </a:pPr>
            <a:r>
              <a:rPr lang="en-US" sz="950" b="1">
                <a:solidFill>
                  <a:srgbClr val="86BC25"/>
                </a:solidFill>
              </a:rPr>
              <a:t>Modernes D&amp;R</a:t>
            </a:r>
            <a:endParaRPr lang="en-US" sz="950"/>
          </a:p>
        </p:txBody>
      </p:sp>
      <p:sp>
        <p:nvSpPr>
          <p:cNvPr id="34" name="XLabel"/>
          <p:cNvSpPr/>
          <p:nvPr/>
        </p:nvSpPr>
        <p:spPr>
          <a:xfrm>
            <a:off x="7850000" y="4880000"/>
            <a:ext cx="2500000" cy="220000"/>
          </a:xfrm>
          <a:prstGeom prst="rect">
            <a:avLst/>
          </a:prstGeom>
          <a:solidFill>
            <a:srgbClr val="FFFFFF">
              <a:alpha val="0"/>
            </a:srgbClr>
          </a:solidFill>
          <a:ln/>
        </p:spPr>
        <p:txBody>
          <a:bodyPr wrap="square" lIns="0" tIns="0" rIns="0" bIns="0" rtlCol="0" anchor="ctr"/>
          <a:lstStyle/>
          <a:p>
            <a:pPr marL="0" indent="0" algn="ctr">
              <a:buNone/>
            </a:pPr>
            <a:r>
              <a:rPr lang="en-US" sz="850">
                <a:solidFill>
                  <a:srgbClr val="8D999C"/>
                </a:solidFill>
              </a:rPr>
              <a:t>Reaktionsgeschwindigkeit</a:t>
            </a:r>
            <a:endParaRPr lang="en-US" sz="850"/>
          </a:p>
        </p:txBody>
      </p:sp>
      <p:sp>
        <p:nvSpPr>
          <p:cNvPr id="35" name="YLabel"/>
          <p:cNvSpPr/>
          <p:nvPr/>
        </p:nvSpPr>
        <p:spPr>
          <a:xfrm rot="-5400000">
            <a:off x="5970000" y="3175000"/>
            <a:ext cx="1600000" cy="250000"/>
          </a:xfrm>
          <a:prstGeom prst="rect">
            <a:avLst/>
          </a:prstGeom>
          <a:solidFill>
            <a:srgbClr val="FFFFFF">
              <a:alpha val="0"/>
            </a:srgbClr>
          </a:solidFill>
          <a:ln/>
        </p:spPr>
        <p:txBody>
          <a:bodyPr wrap="square" lIns="0" tIns="0" rIns="0" bIns="0" rtlCol="0" anchor="ctr"/>
          <a:lstStyle/>
          <a:p>
            <a:pPr marL="0" indent="0" algn="ctr">
              <a:buNone/>
            </a:pPr>
            <a:r>
              <a:rPr lang="en-US" sz="850">
                <a:solidFill>
                  <a:srgbClr val="8D999C"/>
                </a:solidFill>
              </a:rPr>
              <a:t>Sichtbarkeit &amp; Kontext</a:t>
            </a:r>
            <a:endParaRPr lang="en-US" sz="850"/>
          </a:p>
        </p:txBody>
      </p:sp>
      <p:sp>
        <p:nvSpPr>
          <p:cNvPr id="43" name="Text 41"/>
          <p:cNvSpPr/>
          <p:nvPr/>
        </p:nvSpPr>
        <p:spPr>
          <a:xfrm>
            <a:off x="6903720" y="5066000"/>
            <a:ext cx="4343400" cy="365760"/>
          </a:xfrm>
          <a:prstGeom prst="rect">
            <a:avLst/>
          </a:prstGeom>
          <a:solidFill>
            <a:srgbClr val="FFFFFF">
              <a:alpha val="0"/>
            </a:srgbClr>
          </a:solidFill>
          <a:ln/>
        </p:spPr>
        <p:txBody>
          <a:bodyPr wrap="square" lIns="0" tIns="0" rIns="0" bIns="0" rtlCol="0" anchor="ctr">
            <a:normAutofit fontScale="77500" lnSpcReduction="20000"/>
          </a:bodyPr>
          <a:lstStyle/>
          <a:p>
            <a:pPr marL="0" indent="0">
              <a:buNone/>
            </a:pPr>
            <a:r>
              <a:rPr lang="en-US" sz="1130">
                <a:solidFill>
                  <a:srgbClr val="FFFFFF"/>
                </a:solidFill>
              </a:rPr>
              <a:t>Angreifer sind schneller, nutzen vertrauenswürdige Pfade und bleiben unter dem Radar.</a:t>
            </a:r>
            <a:endParaRPr lang="en-US" sz="1130"/>
          </a:p>
          <a:p>
            <a:pPr marL="0" indent="0">
              <a:buNone/>
            </a:pPr>
            <a:r>
              <a:rPr lang="en-US" sz="1130">
                <a:solidFill>
                  <a:srgbClr val="FFFFFF"/>
                </a:solidFill>
              </a:rPr>
              <a:t>Traditionelle Ansätze können allein nicht mithalten.</a:t>
            </a:r>
            <a:endParaRPr lang="en-US" sz="1130"/>
          </a:p>
        </p:txBody>
      </p:sp>
      <p:sp>
        <p:nvSpPr>
          <p:cNvPr id="44" name="Shape 42"/>
          <p:cNvSpPr/>
          <p:nvPr/>
        </p:nvSpPr>
        <p:spPr>
          <a:xfrm>
            <a:off x="0" y="6199632"/>
            <a:ext cx="12191695" cy="658368"/>
          </a:xfrm>
          <a:prstGeom prst="rect">
            <a:avLst/>
          </a:prstGeom>
          <a:solidFill>
            <a:srgbClr val="F5F5F2"/>
          </a:solidFill>
          <a:ln w="12700">
            <a:solidFill>
              <a:srgbClr val="F5F5F2">
                <a:alpha val="0"/>
              </a:srgbClr>
            </a:solidFill>
            <a:prstDash val="solid"/>
          </a:ln>
        </p:spPr>
        <p:txBody>
          <a:bodyPr/>
          <a:lstStyle/>
          <a:p>
            <a:endParaRPr lang="de-DE"/>
          </a:p>
        </p:txBody>
      </p:sp>
      <p:sp>
        <p:nvSpPr>
          <p:cNvPr id="46" name="Text 44"/>
          <p:cNvSpPr/>
          <p:nvPr/>
        </p:nvSpPr>
        <p:spPr>
          <a:xfrm>
            <a:off x="566928" y="6428232"/>
            <a:ext cx="105156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09.07.2026</a:t>
            </a:r>
            <a:endParaRPr lang="en-US" sz="950"/>
          </a:p>
        </p:txBody>
      </p:sp>
      <p:sp>
        <p:nvSpPr>
          <p:cNvPr id="47" name="Shape 45"/>
          <p:cNvSpPr/>
          <p:nvPr/>
        </p:nvSpPr>
        <p:spPr>
          <a:xfrm>
            <a:off x="2592781"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48" name="Text 46"/>
          <p:cNvSpPr/>
          <p:nvPr/>
        </p:nvSpPr>
        <p:spPr>
          <a:xfrm>
            <a:off x="3567074" y="6428232"/>
            <a:ext cx="132588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09:00 – 09:30 Uhr</a:t>
            </a:r>
            <a:endParaRPr lang="en-US" sz="950"/>
          </a:p>
        </p:txBody>
      </p:sp>
      <p:sp>
        <p:nvSpPr>
          <p:cNvPr id="49" name="Shape 47"/>
          <p:cNvSpPr/>
          <p:nvPr/>
        </p:nvSpPr>
        <p:spPr>
          <a:xfrm>
            <a:off x="5867247"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50" name="Text 48"/>
          <p:cNvSpPr/>
          <p:nvPr/>
        </p:nvSpPr>
        <p:spPr>
          <a:xfrm>
            <a:off x="6841540" y="6336792"/>
            <a:ext cx="2560320" cy="329184"/>
          </a:xfrm>
          <a:prstGeom prst="rect">
            <a:avLst/>
          </a:prstGeom>
          <a:solidFill>
            <a:srgbClr val="FFFFFF">
              <a:alpha val="0"/>
            </a:srgbClr>
          </a:solidFill>
          <a:ln/>
        </p:spPr>
        <p:txBody>
          <a:bodyPr wrap="square" lIns="0" tIns="0" rIns="0" bIns="0" rtlCol="0" anchor="ctr">
            <a:normAutofit/>
          </a:bodyPr>
          <a:lstStyle/>
          <a:p>
            <a:pPr marL="0" indent="0" algn="ctr">
              <a:buNone/>
            </a:pPr>
            <a:r>
              <a:rPr lang="en-US" sz="880">
                <a:solidFill>
                  <a:srgbClr val="161A1D"/>
                </a:solidFill>
              </a:rPr>
              <a:t>IT-SICHERHEIT Webkonferenz</a:t>
            </a:r>
            <a:endParaRPr lang="en-US" sz="880"/>
          </a:p>
          <a:p>
            <a:pPr marL="0" indent="0" algn="ctr">
              <a:buNone/>
            </a:pPr>
            <a:r>
              <a:rPr lang="en-US" sz="880">
                <a:solidFill>
                  <a:srgbClr val="161A1D"/>
                </a:solidFill>
              </a:rPr>
              <a:t>Detection und Response mit MDR/XDR</a:t>
            </a:r>
            <a:endParaRPr lang="en-US" sz="880"/>
          </a:p>
        </p:txBody>
      </p:sp>
      <p:sp>
        <p:nvSpPr>
          <p:cNvPr id="51" name="Shape 49"/>
          <p:cNvSpPr/>
          <p:nvPr/>
        </p:nvSpPr>
        <p:spPr>
          <a:xfrm>
            <a:off x="10376153"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54" name="Text 52"/>
          <p:cNvSpPr/>
          <p:nvPr/>
        </p:nvSpPr>
        <p:spPr>
          <a:xfrm>
            <a:off x="11350446" y="6446520"/>
            <a:ext cx="274320" cy="164592"/>
          </a:xfrm>
          <a:prstGeom prst="rect">
            <a:avLst/>
          </a:prstGeom>
          <a:solidFill>
            <a:srgbClr val="FFFFFF">
              <a:alpha val="0"/>
            </a:srgbClr>
          </a:solidFill>
          <a:ln/>
        </p:spPr>
        <p:txBody>
          <a:bodyPr wrap="square" lIns="0" tIns="0" rIns="0" bIns="0" rtlCol="0" anchor="ctr"/>
          <a:lstStyle/>
          <a:p>
            <a:pPr marL="0" indent="0" algn="r">
              <a:buNone/>
            </a:pPr>
            <a:r>
              <a:rPr lang="en-US" sz="800">
                <a:solidFill>
                  <a:srgbClr val="6B7476"/>
                </a:solidFill>
              </a:rPr>
              <a:t>04</a:t>
            </a:r>
            <a:endParaRPr lang="en-US" sz="800"/>
          </a:p>
        </p:txBody>
      </p:sp>
      <p:sp>
        <p:nvSpPr>
          <p:cNvPr id="15" name="Shape 35">
            <a:extLst>
              <a:ext uri="{FF2B5EF4-FFF2-40B4-BE49-F238E27FC236}">
                <a16:creationId xmlns:a16="http://schemas.microsoft.com/office/drawing/2014/main" id="{3BC8DD14-9F0B-3BCB-D22B-B799590A25C3}"/>
              </a:ext>
            </a:extLst>
          </p:cNvPr>
          <p:cNvSpPr/>
          <p:nvPr/>
        </p:nvSpPr>
        <p:spPr>
          <a:xfrm>
            <a:off x="0" y="6163056"/>
            <a:ext cx="12191695" cy="0"/>
          </a:xfrm>
          <a:prstGeom prst="line">
            <a:avLst/>
          </a:prstGeom>
          <a:solidFill>
            <a:srgbClr val="FFFFFF">
              <a:alpha val="0"/>
            </a:srgbClr>
          </a:solidFill>
          <a:ln w="13970">
            <a:solidFill>
              <a:srgbClr val="86BC25">
                <a:alpha val="85000"/>
              </a:srgbClr>
            </a:solidFill>
            <a:prstDash val="solid"/>
          </a:ln>
        </p:spPr>
        <p:txBody>
          <a:bodyPr/>
          <a:lstStyle/>
          <a:p>
            <a:endParaRPr lang="de-DE"/>
          </a:p>
        </p:txBody>
      </p:sp>
      <p:pic>
        <p:nvPicPr>
          <p:cNvPr id="14" name="Picture 13" descr="Deloitte logo">
            <a:extLst>
              <a:ext uri="{FF2B5EF4-FFF2-40B4-BE49-F238E27FC236}">
                <a16:creationId xmlns:a16="http://schemas.microsoft.com/office/drawing/2014/main" id="{BA5E168C-F29D-E4C4-8B41-A2598AE4220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692" y="-5466"/>
            <a:ext cx="2779773" cy="130822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3">
    <p:bg>
      <p:bgPr>
        <a:solidFill>
          <a:srgbClr val="050808"/>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50808"/>
          </a:solidFill>
          <a:ln w="12700">
            <a:solidFill>
              <a:srgbClr val="050808">
                <a:alpha val="0"/>
              </a:srgbClr>
            </a:solidFill>
            <a:prstDash val="solid"/>
          </a:ln>
        </p:spPr>
        <p:txBody>
          <a:bodyPr/>
          <a:lstStyle/>
          <a:p>
            <a:endParaRPr lang="de-DE"/>
          </a:p>
        </p:txBody>
      </p:sp>
      <p:sp>
        <p:nvSpPr>
          <p:cNvPr id="3" name="Shape 1"/>
          <p:cNvSpPr/>
          <p:nvPr/>
        </p:nvSpPr>
        <p:spPr>
          <a:xfrm>
            <a:off x="0" y="0"/>
            <a:ext cx="12191695" cy="6172200"/>
          </a:xfrm>
          <a:prstGeom prst="rect">
            <a:avLst/>
          </a:prstGeom>
          <a:solidFill>
            <a:srgbClr val="0A0F10">
              <a:alpha val="94000"/>
            </a:srgbClr>
          </a:solidFill>
          <a:ln w="12700">
            <a:solidFill>
              <a:srgbClr val="0A0F10">
                <a:alpha val="0"/>
              </a:srgbClr>
            </a:solidFill>
            <a:prstDash val="solid"/>
          </a:ln>
        </p:spPr>
        <p:txBody>
          <a:bodyPr/>
          <a:lstStyle/>
          <a:p>
            <a:endParaRPr lang="de-DE"/>
          </a:p>
        </p:txBody>
      </p:sp>
      <p:sp>
        <p:nvSpPr>
          <p:cNvPr id="6" name="Text 4"/>
          <p:cNvSpPr/>
          <p:nvPr/>
        </p:nvSpPr>
        <p:spPr>
          <a:xfrm>
            <a:off x="475488" y="932688"/>
            <a:ext cx="5943600" cy="228600"/>
          </a:xfrm>
          <a:prstGeom prst="rect">
            <a:avLst/>
          </a:prstGeom>
          <a:solidFill>
            <a:srgbClr val="FFFFFF">
              <a:alpha val="0"/>
            </a:srgbClr>
          </a:solidFill>
          <a:ln/>
        </p:spPr>
        <p:txBody>
          <a:bodyPr wrap="square" lIns="0" tIns="0" rIns="0" bIns="0" rtlCol="0" anchor="ctr"/>
          <a:lstStyle/>
          <a:p>
            <a:r>
              <a:rPr lang="en-US" sz="1250" spc="40">
                <a:solidFill>
                  <a:srgbClr val="86BC25"/>
                </a:solidFill>
              </a:rPr>
              <a:t>05  |  BEDROHUNGSLANDSCHAFT</a:t>
            </a:r>
          </a:p>
        </p:txBody>
      </p:sp>
      <p:sp>
        <p:nvSpPr>
          <p:cNvPr id="7" name="Text 5"/>
          <p:cNvSpPr/>
          <p:nvPr/>
        </p:nvSpPr>
        <p:spPr>
          <a:xfrm>
            <a:off x="475488" y="1298448"/>
            <a:ext cx="4892040" cy="822960"/>
          </a:xfrm>
          <a:prstGeom prst="rect">
            <a:avLst/>
          </a:prstGeom>
          <a:solidFill>
            <a:srgbClr val="FFFFFF">
              <a:alpha val="0"/>
            </a:srgbClr>
          </a:solidFill>
          <a:ln/>
        </p:spPr>
        <p:txBody>
          <a:bodyPr wrap="square" lIns="0" tIns="0" rIns="0" bIns="0" rtlCol="0" anchor="ctr">
            <a:normAutofit fontScale="92500" lnSpcReduction="10000"/>
          </a:bodyPr>
          <a:lstStyle/>
          <a:p>
            <a:pPr marL="0" indent="0">
              <a:buNone/>
            </a:pPr>
            <a:r>
              <a:rPr lang="en-US" sz="3100" b="1">
                <a:solidFill>
                  <a:srgbClr val="FFFFFF"/>
                </a:solidFill>
              </a:rPr>
              <a:t>Die neue Realität für</a:t>
            </a:r>
            <a:endParaRPr lang="en-US" sz="3100"/>
          </a:p>
          <a:p>
            <a:pPr marL="0" indent="0">
              <a:buNone/>
            </a:pPr>
            <a:r>
              <a:rPr lang="en-US" sz="3100" b="1">
                <a:solidFill>
                  <a:srgbClr val="FFFFFF"/>
                </a:solidFill>
              </a:rPr>
              <a:t>Security Operations</a:t>
            </a:r>
            <a:endParaRPr lang="en-US" sz="3100"/>
          </a:p>
        </p:txBody>
      </p:sp>
      <p:sp>
        <p:nvSpPr>
          <p:cNvPr id="8" name="Text 6"/>
          <p:cNvSpPr/>
          <p:nvPr/>
        </p:nvSpPr>
        <p:spPr>
          <a:xfrm>
            <a:off x="493776" y="2331720"/>
            <a:ext cx="4709160" cy="548640"/>
          </a:xfrm>
          <a:prstGeom prst="rect">
            <a:avLst/>
          </a:prstGeom>
          <a:solidFill>
            <a:srgbClr val="FFFFFF">
              <a:alpha val="0"/>
            </a:srgbClr>
          </a:solidFill>
          <a:ln/>
        </p:spPr>
        <p:txBody>
          <a:bodyPr wrap="square" lIns="127" tIns="127" rIns="127" bIns="127" rtlCol="0" anchor="ctr">
            <a:normAutofit lnSpcReduction="10000"/>
          </a:bodyPr>
          <a:lstStyle/>
          <a:p>
            <a:pPr marL="0" indent="0">
              <a:buNone/>
            </a:pPr>
            <a:r>
              <a:rPr lang="en-US" sz="1200">
                <a:solidFill>
                  <a:srgbClr val="C8D0D2"/>
                </a:solidFill>
              </a:rPr>
              <a:t>Aktuelle Bedrohungsberichte weisen in dieselbe Richtung: schnellere Bewegungen, mehr Identitätsmissbrauch, weniger klassische Malware und mehr Druck auf die Reaktionsfenster der SOCs.</a:t>
            </a:r>
            <a:endParaRPr lang="en-US" sz="1200"/>
          </a:p>
        </p:txBody>
      </p:sp>
      <p:sp>
        <p:nvSpPr>
          <p:cNvPr id="9" name="Shape 7"/>
          <p:cNvSpPr/>
          <p:nvPr/>
        </p:nvSpPr>
        <p:spPr>
          <a:xfrm>
            <a:off x="493776" y="2167128"/>
            <a:ext cx="685800" cy="0"/>
          </a:xfrm>
          <a:prstGeom prst="line">
            <a:avLst/>
          </a:prstGeom>
          <a:solidFill>
            <a:srgbClr val="FFFFFF">
              <a:alpha val="0"/>
            </a:srgbClr>
          </a:solidFill>
          <a:ln w="13970">
            <a:solidFill>
              <a:srgbClr val="86BC25"/>
            </a:solidFill>
            <a:prstDash val="solid"/>
          </a:ln>
        </p:spPr>
        <p:txBody>
          <a:bodyPr/>
          <a:lstStyle/>
          <a:p>
            <a:endParaRPr lang="de-DE"/>
          </a:p>
        </p:txBody>
      </p:sp>
      <p:sp>
        <p:nvSpPr>
          <p:cNvPr id="10" name="Shape 8"/>
          <p:cNvSpPr/>
          <p:nvPr/>
        </p:nvSpPr>
        <p:spPr>
          <a:xfrm>
            <a:off x="566928" y="3127248"/>
            <a:ext cx="1783080" cy="1389888"/>
          </a:xfrm>
          <a:prstGeom prst="roundRect">
            <a:avLst>
              <a:gd name="adj" fmla="val 5263"/>
            </a:avLst>
          </a:prstGeom>
          <a:solidFill>
            <a:srgbClr val="0B1616"/>
          </a:solidFill>
          <a:ln w="10160">
            <a:solidFill>
              <a:srgbClr val="86BC25">
                <a:alpha val="38000"/>
              </a:srgbClr>
            </a:solidFill>
            <a:prstDash val="solid"/>
          </a:ln>
        </p:spPr>
        <p:txBody>
          <a:bodyPr/>
          <a:lstStyle/>
          <a:p>
            <a:endParaRPr lang="de-DE"/>
          </a:p>
        </p:txBody>
      </p:sp>
      <p:sp>
        <p:nvSpPr>
          <p:cNvPr id="11" name="Text 9"/>
          <p:cNvSpPr/>
          <p:nvPr/>
        </p:nvSpPr>
        <p:spPr>
          <a:xfrm>
            <a:off x="694944" y="3264408"/>
            <a:ext cx="1527048" cy="192024"/>
          </a:xfrm>
          <a:prstGeom prst="rect">
            <a:avLst/>
          </a:prstGeom>
          <a:solidFill>
            <a:srgbClr val="FFFFFF">
              <a:alpha val="0"/>
            </a:srgbClr>
          </a:solidFill>
          <a:ln/>
        </p:spPr>
        <p:txBody>
          <a:bodyPr wrap="square" lIns="0" tIns="0" rIns="0" bIns="0" rtlCol="0" anchor="ctr">
            <a:normAutofit/>
          </a:bodyPr>
          <a:lstStyle/>
          <a:p>
            <a:pPr marL="0" indent="0" algn="ctr">
              <a:buNone/>
            </a:pPr>
            <a:r>
              <a:rPr lang="en-US" sz="860" b="1">
                <a:solidFill>
                  <a:srgbClr val="C8D0D2"/>
                </a:solidFill>
              </a:rPr>
              <a:t>BREAKOUT-ZEIT</a:t>
            </a:r>
            <a:endParaRPr lang="en-US" sz="860"/>
          </a:p>
        </p:txBody>
      </p:sp>
      <p:sp>
        <p:nvSpPr>
          <p:cNvPr id="12" name="Text 10"/>
          <p:cNvSpPr/>
          <p:nvPr/>
        </p:nvSpPr>
        <p:spPr>
          <a:xfrm>
            <a:off x="658368" y="3538728"/>
            <a:ext cx="1600200" cy="475488"/>
          </a:xfrm>
          <a:prstGeom prst="rect">
            <a:avLst/>
          </a:prstGeom>
          <a:solidFill>
            <a:srgbClr val="FFFFFF">
              <a:alpha val="0"/>
            </a:srgbClr>
          </a:solidFill>
          <a:ln/>
        </p:spPr>
        <p:txBody>
          <a:bodyPr wrap="square" lIns="0" tIns="0" rIns="0" bIns="0" rtlCol="0" anchor="ctr"/>
          <a:lstStyle/>
          <a:p>
            <a:pPr marL="0" indent="0" algn="ctr">
              <a:buNone/>
            </a:pPr>
            <a:r>
              <a:rPr lang="en-US" sz="2600" b="1">
                <a:solidFill>
                  <a:srgbClr val="86BC25"/>
                </a:solidFill>
              </a:rPr>
              <a:t>29 min</a:t>
            </a:r>
            <a:endParaRPr lang="en-US" sz="2600"/>
          </a:p>
        </p:txBody>
      </p:sp>
      <p:sp>
        <p:nvSpPr>
          <p:cNvPr id="13" name="Text 11"/>
          <p:cNvSpPr/>
          <p:nvPr/>
        </p:nvSpPr>
        <p:spPr>
          <a:xfrm>
            <a:off x="713232" y="4059936"/>
            <a:ext cx="1490472" cy="219456"/>
          </a:xfrm>
          <a:prstGeom prst="rect">
            <a:avLst/>
          </a:prstGeom>
          <a:solidFill>
            <a:srgbClr val="FFFFFF">
              <a:alpha val="0"/>
            </a:srgbClr>
          </a:solidFill>
          <a:ln/>
        </p:spPr>
        <p:txBody>
          <a:bodyPr wrap="square" lIns="0" tIns="0" rIns="0" bIns="0" rtlCol="0" anchor="ctr">
            <a:normAutofit lnSpcReduction="10000"/>
          </a:bodyPr>
          <a:lstStyle/>
          <a:p>
            <a:pPr marL="0" indent="0" algn="ctr">
              <a:buNone/>
            </a:pPr>
            <a:r>
              <a:rPr lang="en-US" sz="760">
                <a:solidFill>
                  <a:srgbClr val="FFFFFF"/>
                </a:solidFill>
              </a:rPr>
              <a:t>durchschnittliche eCrime-Breakout-Zeit im Jahr 2025</a:t>
            </a:r>
            <a:endParaRPr lang="en-US" sz="760"/>
          </a:p>
        </p:txBody>
      </p:sp>
      <p:sp>
        <p:nvSpPr>
          <p:cNvPr id="14" name="Text 12"/>
          <p:cNvSpPr/>
          <p:nvPr/>
        </p:nvSpPr>
        <p:spPr>
          <a:xfrm>
            <a:off x="676656" y="4306824"/>
            <a:ext cx="1563624" cy="146304"/>
          </a:xfrm>
          <a:prstGeom prst="rect">
            <a:avLst/>
          </a:prstGeom>
          <a:solidFill>
            <a:srgbClr val="FFFFFF">
              <a:alpha val="0"/>
            </a:srgbClr>
          </a:solidFill>
          <a:ln/>
        </p:spPr>
        <p:txBody>
          <a:bodyPr wrap="square" lIns="0" tIns="0" rIns="0" bIns="0" rtlCol="0" anchor="ctr">
            <a:normAutofit/>
          </a:bodyPr>
          <a:lstStyle/>
          <a:p>
            <a:pPr marL="0" indent="0" algn="ctr">
              <a:buNone/>
            </a:pPr>
            <a:r>
              <a:rPr lang="en-US" sz="590">
                <a:solidFill>
                  <a:srgbClr val="8D999C"/>
                </a:solidFill>
              </a:rPr>
              <a:t>CrowdStrike GTR 2026</a:t>
            </a:r>
            <a:endParaRPr lang="en-US" sz="590"/>
          </a:p>
        </p:txBody>
      </p:sp>
      <p:sp>
        <p:nvSpPr>
          <p:cNvPr id="15" name="Shape 13"/>
          <p:cNvSpPr/>
          <p:nvPr/>
        </p:nvSpPr>
        <p:spPr>
          <a:xfrm>
            <a:off x="2542032" y="3127248"/>
            <a:ext cx="1783080" cy="1389888"/>
          </a:xfrm>
          <a:prstGeom prst="roundRect">
            <a:avLst>
              <a:gd name="adj" fmla="val 5263"/>
            </a:avLst>
          </a:prstGeom>
          <a:solidFill>
            <a:srgbClr val="0B1616"/>
          </a:solidFill>
          <a:ln w="10160">
            <a:solidFill>
              <a:srgbClr val="86BC25">
                <a:alpha val="38000"/>
              </a:srgbClr>
            </a:solidFill>
            <a:prstDash val="solid"/>
          </a:ln>
        </p:spPr>
        <p:txBody>
          <a:bodyPr/>
          <a:lstStyle/>
          <a:p>
            <a:endParaRPr lang="de-DE"/>
          </a:p>
        </p:txBody>
      </p:sp>
      <p:sp>
        <p:nvSpPr>
          <p:cNvPr id="16" name="Text 14"/>
          <p:cNvSpPr/>
          <p:nvPr/>
        </p:nvSpPr>
        <p:spPr>
          <a:xfrm>
            <a:off x="2670048" y="3264408"/>
            <a:ext cx="1527048" cy="192024"/>
          </a:xfrm>
          <a:prstGeom prst="rect">
            <a:avLst/>
          </a:prstGeom>
          <a:solidFill>
            <a:srgbClr val="FFFFFF">
              <a:alpha val="0"/>
            </a:srgbClr>
          </a:solidFill>
          <a:ln/>
        </p:spPr>
        <p:txBody>
          <a:bodyPr wrap="square" lIns="0" tIns="0" rIns="0" bIns="0" rtlCol="0" anchor="ctr">
            <a:normAutofit/>
          </a:bodyPr>
          <a:lstStyle/>
          <a:p>
            <a:pPr marL="0" indent="0" algn="ctr">
              <a:buNone/>
            </a:pPr>
            <a:r>
              <a:rPr lang="en-US" sz="860" b="1">
                <a:solidFill>
                  <a:srgbClr val="C8D0D2"/>
                </a:solidFill>
              </a:rPr>
              <a:t>MALWARE-FREI</a:t>
            </a:r>
            <a:endParaRPr lang="en-US" sz="860"/>
          </a:p>
        </p:txBody>
      </p:sp>
      <p:sp>
        <p:nvSpPr>
          <p:cNvPr id="17" name="Text 15"/>
          <p:cNvSpPr/>
          <p:nvPr/>
        </p:nvSpPr>
        <p:spPr>
          <a:xfrm>
            <a:off x="2633472" y="3538728"/>
            <a:ext cx="1600200" cy="475488"/>
          </a:xfrm>
          <a:prstGeom prst="rect">
            <a:avLst/>
          </a:prstGeom>
          <a:solidFill>
            <a:srgbClr val="FFFFFF">
              <a:alpha val="0"/>
            </a:srgbClr>
          </a:solidFill>
          <a:ln/>
        </p:spPr>
        <p:txBody>
          <a:bodyPr wrap="square" lIns="0" tIns="0" rIns="0" bIns="0" rtlCol="0" anchor="ctr"/>
          <a:lstStyle/>
          <a:p>
            <a:pPr marL="0" indent="0" algn="ctr">
              <a:buNone/>
            </a:pPr>
            <a:r>
              <a:rPr lang="en-US" sz="2600" b="1">
                <a:solidFill>
                  <a:srgbClr val="86BC25"/>
                </a:solidFill>
              </a:rPr>
              <a:t>82%</a:t>
            </a:r>
            <a:endParaRPr lang="en-US" sz="2600"/>
          </a:p>
        </p:txBody>
      </p:sp>
      <p:sp>
        <p:nvSpPr>
          <p:cNvPr id="18" name="Text 16"/>
          <p:cNvSpPr/>
          <p:nvPr/>
        </p:nvSpPr>
        <p:spPr>
          <a:xfrm>
            <a:off x="2688336" y="4059936"/>
            <a:ext cx="1490472" cy="219456"/>
          </a:xfrm>
          <a:prstGeom prst="rect">
            <a:avLst/>
          </a:prstGeom>
          <a:solidFill>
            <a:srgbClr val="FFFFFF">
              <a:alpha val="0"/>
            </a:srgbClr>
          </a:solidFill>
          <a:ln/>
        </p:spPr>
        <p:txBody>
          <a:bodyPr wrap="square" lIns="0" tIns="0" rIns="0" bIns="0" rtlCol="0" anchor="ctr">
            <a:normAutofit lnSpcReduction="10000"/>
          </a:bodyPr>
          <a:lstStyle/>
          <a:p>
            <a:pPr marL="0" indent="0" algn="ctr">
              <a:buNone/>
            </a:pPr>
            <a:r>
              <a:rPr lang="en-US" sz="760">
                <a:solidFill>
                  <a:srgbClr val="FFFFFF"/>
                </a:solidFill>
              </a:rPr>
              <a:t>der Erkennungen waren malware-frei</a:t>
            </a:r>
            <a:endParaRPr lang="en-US" sz="760"/>
          </a:p>
        </p:txBody>
      </p:sp>
      <p:sp>
        <p:nvSpPr>
          <p:cNvPr id="19" name="Text 17"/>
          <p:cNvSpPr/>
          <p:nvPr/>
        </p:nvSpPr>
        <p:spPr>
          <a:xfrm>
            <a:off x="2651760" y="4306824"/>
            <a:ext cx="1563624" cy="146304"/>
          </a:xfrm>
          <a:prstGeom prst="rect">
            <a:avLst/>
          </a:prstGeom>
          <a:solidFill>
            <a:srgbClr val="FFFFFF">
              <a:alpha val="0"/>
            </a:srgbClr>
          </a:solidFill>
          <a:ln/>
        </p:spPr>
        <p:txBody>
          <a:bodyPr wrap="square" lIns="0" tIns="0" rIns="0" bIns="0" rtlCol="0" anchor="ctr">
            <a:normAutofit/>
          </a:bodyPr>
          <a:lstStyle/>
          <a:p>
            <a:pPr marL="0" indent="0" algn="ctr">
              <a:buNone/>
            </a:pPr>
            <a:r>
              <a:rPr lang="en-US" sz="590">
                <a:solidFill>
                  <a:srgbClr val="8D999C"/>
                </a:solidFill>
              </a:rPr>
              <a:t>CrowdStrike GTR 2026</a:t>
            </a:r>
            <a:endParaRPr lang="en-US" sz="590"/>
          </a:p>
        </p:txBody>
      </p:sp>
      <p:sp>
        <p:nvSpPr>
          <p:cNvPr id="20" name="Shape 18"/>
          <p:cNvSpPr/>
          <p:nvPr/>
        </p:nvSpPr>
        <p:spPr>
          <a:xfrm>
            <a:off x="4517136" y="3127248"/>
            <a:ext cx="1783080" cy="1389888"/>
          </a:xfrm>
          <a:prstGeom prst="roundRect">
            <a:avLst>
              <a:gd name="adj" fmla="val 5263"/>
            </a:avLst>
          </a:prstGeom>
          <a:solidFill>
            <a:srgbClr val="0B1616"/>
          </a:solidFill>
          <a:ln w="10160">
            <a:solidFill>
              <a:srgbClr val="86BC25">
                <a:alpha val="38000"/>
              </a:srgbClr>
            </a:solidFill>
            <a:prstDash val="solid"/>
          </a:ln>
        </p:spPr>
        <p:txBody>
          <a:bodyPr/>
          <a:lstStyle/>
          <a:p>
            <a:endParaRPr lang="de-DE"/>
          </a:p>
        </p:txBody>
      </p:sp>
      <p:sp>
        <p:nvSpPr>
          <p:cNvPr id="21" name="Text 19"/>
          <p:cNvSpPr/>
          <p:nvPr/>
        </p:nvSpPr>
        <p:spPr>
          <a:xfrm>
            <a:off x="4645152" y="3264408"/>
            <a:ext cx="1527048" cy="192024"/>
          </a:xfrm>
          <a:prstGeom prst="rect">
            <a:avLst/>
          </a:prstGeom>
          <a:solidFill>
            <a:srgbClr val="FFFFFF">
              <a:alpha val="0"/>
            </a:srgbClr>
          </a:solidFill>
          <a:ln/>
        </p:spPr>
        <p:txBody>
          <a:bodyPr wrap="square" lIns="0" tIns="0" rIns="0" bIns="0" rtlCol="0" anchor="ctr">
            <a:normAutofit/>
          </a:bodyPr>
          <a:lstStyle/>
          <a:p>
            <a:pPr marL="0" indent="0" algn="ctr">
              <a:buNone/>
            </a:pPr>
            <a:r>
              <a:rPr lang="en-US" sz="860" b="1">
                <a:solidFill>
                  <a:srgbClr val="C8D0D2"/>
                </a:solidFill>
              </a:rPr>
              <a:t>ZUGANGSDATEN</a:t>
            </a:r>
            <a:endParaRPr lang="en-US" sz="860"/>
          </a:p>
        </p:txBody>
      </p:sp>
      <p:sp>
        <p:nvSpPr>
          <p:cNvPr id="22" name="Text 20"/>
          <p:cNvSpPr/>
          <p:nvPr/>
        </p:nvSpPr>
        <p:spPr>
          <a:xfrm>
            <a:off x="4608576" y="3538728"/>
            <a:ext cx="1600200" cy="475488"/>
          </a:xfrm>
          <a:prstGeom prst="rect">
            <a:avLst/>
          </a:prstGeom>
          <a:solidFill>
            <a:srgbClr val="FFFFFF">
              <a:alpha val="0"/>
            </a:srgbClr>
          </a:solidFill>
          <a:ln/>
        </p:spPr>
        <p:txBody>
          <a:bodyPr wrap="square" lIns="0" tIns="0" rIns="0" bIns="0" rtlCol="0" anchor="ctr"/>
          <a:lstStyle/>
          <a:p>
            <a:pPr marL="0" indent="0" algn="ctr">
              <a:buNone/>
            </a:pPr>
            <a:r>
              <a:rPr lang="en-US" sz="2600" b="1">
                <a:solidFill>
                  <a:srgbClr val="86BC25"/>
                </a:solidFill>
              </a:rPr>
              <a:t>41%</a:t>
            </a:r>
            <a:endParaRPr lang="en-US" sz="2600"/>
          </a:p>
        </p:txBody>
      </p:sp>
      <p:sp>
        <p:nvSpPr>
          <p:cNvPr id="23" name="Text 21"/>
          <p:cNvSpPr/>
          <p:nvPr/>
        </p:nvSpPr>
        <p:spPr>
          <a:xfrm>
            <a:off x="4663440" y="4059936"/>
            <a:ext cx="1490472" cy="219456"/>
          </a:xfrm>
          <a:prstGeom prst="rect">
            <a:avLst/>
          </a:prstGeom>
          <a:solidFill>
            <a:srgbClr val="FFFFFF">
              <a:alpha val="0"/>
            </a:srgbClr>
          </a:solidFill>
          <a:ln/>
        </p:spPr>
        <p:txBody>
          <a:bodyPr wrap="square" lIns="0" tIns="0" rIns="0" bIns="0" rtlCol="0" anchor="ctr">
            <a:normAutofit lnSpcReduction="10000"/>
          </a:bodyPr>
          <a:lstStyle/>
          <a:p>
            <a:pPr marL="0" indent="0" algn="ctr">
              <a:buNone/>
            </a:pPr>
            <a:r>
              <a:rPr lang="en-US" sz="760">
                <a:solidFill>
                  <a:srgbClr val="FFFFFF"/>
                </a:solidFill>
              </a:rPr>
              <a:t>Ursache: kompromittierte Zugangsdaten</a:t>
            </a:r>
            <a:endParaRPr lang="en-US" sz="760"/>
          </a:p>
        </p:txBody>
      </p:sp>
      <p:sp>
        <p:nvSpPr>
          <p:cNvPr id="24" name="Text 22"/>
          <p:cNvSpPr/>
          <p:nvPr/>
        </p:nvSpPr>
        <p:spPr>
          <a:xfrm>
            <a:off x="4626864" y="4306824"/>
            <a:ext cx="1563624" cy="146304"/>
          </a:xfrm>
          <a:prstGeom prst="rect">
            <a:avLst/>
          </a:prstGeom>
          <a:solidFill>
            <a:srgbClr val="FFFFFF">
              <a:alpha val="0"/>
            </a:srgbClr>
          </a:solidFill>
          <a:ln/>
        </p:spPr>
        <p:txBody>
          <a:bodyPr wrap="square" lIns="0" tIns="0" rIns="0" bIns="0" rtlCol="0" anchor="ctr">
            <a:normAutofit/>
          </a:bodyPr>
          <a:lstStyle/>
          <a:p>
            <a:pPr marL="0" indent="0" algn="ctr">
              <a:buNone/>
            </a:pPr>
            <a:r>
              <a:rPr lang="en-US" sz="590">
                <a:solidFill>
                  <a:srgbClr val="8D999C"/>
                </a:solidFill>
              </a:rPr>
              <a:t>Sophos AAR 2025</a:t>
            </a:r>
            <a:endParaRPr lang="en-US" sz="590"/>
          </a:p>
        </p:txBody>
      </p:sp>
      <p:sp>
        <p:nvSpPr>
          <p:cNvPr id="25" name="Shape 23"/>
          <p:cNvSpPr/>
          <p:nvPr/>
        </p:nvSpPr>
        <p:spPr>
          <a:xfrm>
            <a:off x="6492240" y="3127248"/>
            <a:ext cx="1783080" cy="1389888"/>
          </a:xfrm>
          <a:prstGeom prst="roundRect">
            <a:avLst>
              <a:gd name="adj" fmla="val 5263"/>
            </a:avLst>
          </a:prstGeom>
          <a:solidFill>
            <a:srgbClr val="0B1616"/>
          </a:solidFill>
          <a:ln w="10160">
            <a:solidFill>
              <a:srgbClr val="86BC25">
                <a:alpha val="38000"/>
              </a:srgbClr>
            </a:solidFill>
            <a:prstDash val="solid"/>
          </a:ln>
        </p:spPr>
        <p:txBody>
          <a:bodyPr/>
          <a:lstStyle/>
          <a:p>
            <a:endParaRPr lang="de-DE"/>
          </a:p>
        </p:txBody>
      </p:sp>
      <p:sp>
        <p:nvSpPr>
          <p:cNvPr id="26" name="Text 24"/>
          <p:cNvSpPr/>
          <p:nvPr/>
        </p:nvSpPr>
        <p:spPr>
          <a:xfrm>
            <a:off x="6620256" y="3264408"/>
            <a:ext cx="1527048" cy="192024"/>
          </a:xfrm>
          <a:prstGeom prst="rect">
            <a:avLst/>
          </a:prstGeom>
          <a:solidFill>
            <a:srgbClr val="FFFFFF">
              <a:alpha val="0"/>
            </a:srgbClr>
          </a:solidFill>
          <a:ln/>
        </p:spPr>
        <p:txBody>
          <a:bodyPr wrap="square" lIns="0" tIns="0" rIns="0" bIns="0" rtlCol="0" anchor="ctr">
            <a:normAutofit/>
          </a:bodyPr>
          <a:lstStyle/>
          <a:p>
            <a:pPr marL="0" indent="0" algn="ctr">
              <a:buNone/>
            </a:pPr>
            <a:r>
              <a:rPr lang="en-US" sz="860" b="1">
                <a:solidFill>
                  <a:srgbClr val="C8D0D2"/>
                </a:solidFill>
              </a:rPr>
              <a:t>SCHWACHSTELLEN</a:t>
            </a:r>
            <a:endParaRPr lang="en-US" sz="860"/>
          </a:p>
        </p:txBody>
      </p:sp>
      <p:sp>
        <p:nvSpPr>
          <p:cNvPr id="27" name="Text 25"/>
          <p:cNvSpPr/>
          <p:nvPr/>
        </p:nvSpPr>
        <p:spPr>
          <a:xfrm>
            <a:off x="6583680" y="3538728"/>
            <a:ext cx="1600200" cy="475488"/>
          </a:xfrm>
          <a:prstGeom prst="rect">
            <a:avLst/>
          </a:prstGeom>
          <a:solidFill>
            <a:srgbClr val="FFFFFF">
              <a:alpha val="0"/>
            </a:srgbClr>
          </a:solidFill>
          <a:ln/>
        </p:spPr>
        <p:txBody>
          <a:bodyPr wrap="square" lIns="0" tIns="0" rIns="0" bIns="0" rtlCol="0" anchor="ctr"/>
          <a:lstStyle/>
          <a:p>
            <a:pPr marL="0" indent="0" algn="ctr">
              <a:buNone/>
            </a:pPr>
            <a:r>
              <a:rPr lang="en-US" sz="2600" b="1">
                <a:solidFill>
                  <a:srgbClr val="86BC25"/>
                </a:solidFill>
              </a:rPr>
              <a:t>31%</a:t>
            </a:r>
            <a:endParaRPr lang="en-US" sz="2600"/>
          </a:p>
        </p:txBody>
      </p:sp>
      <p:sp>
        <p:nvSpPr>
          <p:cNvPr id="28" name="Text 26"/>
          <p:cNvSpPr/>
          <p:nvPr/>
        </p:nvSpPr>
        <p:spPr>
          <a:xfrm>
            <a:off x="6638544" y="4059936"/>
            <a:ext cx="1490472" cy="219456"/>
          </a:xfrm>
          <a:prstGeom prst="rect">
            <a:avLst/>
          </a:prstGeom>
          <a:solidFill>
            <a:srgbClr val="FFFFFF">
              <a:alpha val="0"/>
            </a:srgbClr>
          </a:solidFill>
          <a:ln/>
        </p:spPr>
        <p:txBody>
          <a:bodyPr wrap="square" lIns="0" tIns="0" rIns="0" bIns="0" rtlCol="0" anchor="ctr">
            <a:normAutofit lnSpcReduction="10000"/>
          </a:bodyPr>
          <a:lstStyle/>
          <a:p>
            <a:pPr marL="0" indent="0" algn="ctr">
              <a:buNone/>
            </a:pPr>
            <a:r>
              <a:rPr lang="en-US" sz="760">
                <a:solidFill>
                  <a:srgbClr val="FFFFFF"/>
                </a:solidFill>
              </a:rPr>
              <a:t>der Angriffe </a:t>
            </a:r>
            <a:r>
              <a:rPr lang="de-DE" sz="760" noProof="0">
                <a:solidFill>
                  <a:srgbClr val="FFFFFF"/>
                </a:solidFill>
              </a:rPr>
              <a:t>beginnen</a:t>
            </a:r>
            <a:r>
              <a:rPr lang="en-US" sz="760">
                <a:solidFill>
                  <a:srgbClr val="FFFFFF"/>
                </a:solidFill>
              </a:rPr>
              <a:t> mit Software-</a:t>
            </a:r>
            <a:r>
              <a:rPr lang="en-US" sz="760" err="1">
                <a:solidFill>
                  <a:srgbClr val="FFFFFF"/>
                </a:solidFill>
              </a:rPr>
              <a:t>Schwachstellen</a:t>
            </a:r>
            <a:endParaRPr lang="en-US" sz="760"/>
          </a:p>
        </p:txBody>
      </p:sp>
      <p:sp>
        <p:nvSpPr>
          <p:cNvPr id="29" name="Text 27"/>
          <p:cNvSpPr/>
          <p:nvPr/>
        </p:nvSpPr>
        <p:spPr>
          <a:xfrm>
            <a:off x="6601968" y="4306824"/>
            <a:ext cx="1563624" cy="146304"/>
          </a:xfrm>
          <a:prstGeom prst="rect">
            <a:avLst/>
          </a:prstGeom>
          <a:solidFill>
            <a:srgbClr val="FFFFFF">
              <a:alpha val="0"/>
            </a:srgbClr>
          </a:solidFill>
          <a:ln/>
        </p:spPr>
        <p:txBody>
          <a:bodyPr wrap="square" lIns="0" tIns="0" rIns="0" bIns="0" rtlCol="0" anchor="ctr">
            <a:normAutofit/>
          </a:bodyPr>
          <a:lstStyle/>
          <a:p>
            <a:pPr marL="0" indent="0" algn="ctr">
              <a:buNone/>
            </a:pPr>
            <a:r>
              <a:rPr lang="en-US" sz="590">
                <a:solidFill>
                  <a:srgbClr val="8D999C"/>
                </a:solidFill>
              </a:rPr>
              <a:t>Verizon DBIR 2026</a:t>
            </a:r>
            <a:endParaRPr lang="en-US" sz="590"/>
          </a:p>
        </p:txBody>
      </p:sp>
      <p:sp>
        <p:nvSpPr>
          <p:cNvPr id="30" name="Shape 28"/>
          <p:cNvSpPr/>
          <p:nvPr/>
        </p:nvSpPr>
        <p:spPr>
          <a:xfrm>
            <a:off x="8467344" y="3127248"/>
            <a:ext cx="1783080" cy="1389888"/>
          </a:xfrm>
          <a:prstGeom prst="roundRect">
            <a:avLst>
              <a:gd name="adj" fmla="val 5263"/>
            </a:avLst>
          </a:prstGeom>
          <a:solidFill>
            <a:srgbClr val="0B1616"/>
          </a:solidFill>
          <a:ln w="10160">
            <a:solidFill>
              <a:srgbClr val="86BC25">
                <a:alpha val="38000"/>
              </a:srgbClr>
            </a:solidFill>
            <a:prstDash val="solid"/>
          </a:ln>
        </p:spPr>
        <p:txBody>
          <a:bodyPr/>
          <a:lstStyle/>
          <a:p>
            <a:endParaRPr lang="de-DE"/>
          </a:p>
        </p:txBody>
      </p:sp>
      <p:sp>
        <p:nvSpPr>
          <p:cNvPr id="31" name="Text 29"/>
          <p:cNvSpPr/>
          <p:nvPr/>
        </p:nvSpPr>
        <p:spPr>
          <a:xfrm>
            <a:off x="8595360" y="3264408"/>
            <a:ext cx="1527048" cy="192024"/>
          </a:xfrm>
          <a:prstGeom prst="rect">
            <a:avLst/>
          </a:prstGeom>
          <a:solidFill>
            <a:srgbClr val="FFFFFF">
              <a:alpha val="0"/>
            </a:srgbClr>
          </a:solidFill>
          <a:ln/>
        </p:spPr>
        <p:txBody>
          <a:bodyPr wrap="square" lIns="0" tIns="0" rIns="0" bIns="0" rtlCol="0" anchor="ctr">
            <a:normAutofit/>
          </a:bodyPr>
          <a:lstStyle/>
          <a:p>
            <a:pPr marL="0" indent="0" algn="ctr">
              <a:buNone/>
            </a:pPr>
            <a:r>
              <a:rPr lang="en-US" sz="860" b="1">
                <a:solidFill>
                  <a:srgbClr val="C8D0D2"/>
                </a:solidFill>
              </a:rPr>
              <a:t>SCHNELLE EXFILTRATION</a:t>
            </a:r>
            <a:endParaRPr lang="en-US" sz="860"/>
          </a:p>
        </p:txBody>
      </p:sp>
      <p:sp>
        <p:nvSpPr>
          <p:cNvPr id="32" name="Text 30"/>
          <p:cNvSpPr/>
          <p:nvPr/>
        </p:nvSpPr>
        <p:spPr>
          <a:xfrm>
            <a:off x="8558784" y="3538728"/>
            <a:ext cx="1600200" cy="475488"/>
          </a:xfrm>
          <a:prstGeom prst="rect">
            <a:avLst/>
          </a:prstGeom>
          <a:solidFill>
            <a:srgbClr val="FFFFFF">
              <a:alpha val="0"/>
            </a:srgbClr>
          </a:solidFill>
          <a:ln/>
        </p:spPr>
        <p:txBody>
          <a:bodyPr wrap="square" lIns="0" tIns="0" rIns="0" bIns="0" rtlCol="0" anchor="ctr"/>
          <a:lstStyle/>
          <a:p>
            <a:pPr marL="0" indent="0" algn="ctr">
              <a:buNone/>
            </a:pPr>
            <a:r>
              <a:rPr lang="en-US" sz="2600" b="1">
                <a:solidFill>
                  <a:srgbClr val="86BC25"/>
                </a:solidFill>
              </a:rPr>
              <a:t>72 min</a:t>
            </a:r>
            <a:endParaRPr lang="en-US" sz="2600"/>
          </a:p>
        </p:txBody>
      </p:sp>
      <p:sp>
        <p:nvSpPr>
          <p:cNvPr id="33" name="Text 31"/>
          <p:cNvSpPr/>
          <p:nvPr/>
        </p:nvSpPr>
        <p:spPr>
          <a:xfrm>
            <a:off x="8613648" y="4059936"/>
            <a:ext cx="1490472" cy="219456"/>
          </a:xfrm>
          <a:prstGeom prst="rect">
            <a:avLst/>
          </a:prstGeom>
          <a:solidFill>
            <a:srgbClr val="FFFFFF">
              <a:alpha val="0"/>
            </a:srgbClr>
          </a:solidFill>
          <a:ln/>
        </p:spPr>
        <p:txBody>
          <a:bodyPr wrap="square" lIns="0" tIns="0" rIns="0" bIns="0" rtlCol="0" anchor="ctr">
            <a:normAutofit lnSpcReduction="10000"/>
          </a:bodyPr>
          <a:lstStyle/>
          <a:p>
            <a:pPr marL="0" indent="0" algn="ctr">
              <a:buNone/>
            </a:pPr>
            <a:r>
              <a:rPr lang="en-US" sz="760">
                <a:solidFill>
                  <a:srgbClr val="FFFFFF"/>
                </a:solidFill>
              </a:rPr>
              <a:t>schnellstes Quartil bis zur Exfiltration</a:t>
            </a:r>
            <a:endParaRPr lang="en-US" sz="760"/>
          </a:p>
        </p:txBody>
      </p:sp>
      <p:sp>
        <p:nvSpPr>
          <p:cNvPr id="34" name="Text 32"/>
          <p:cNvSpPr/>
          <p:nvPr/>
        </p:nvSpPr>
        <p:spPr>
          <a:xfrm>
            <a:off x="8577072" y="4306824"/>
            <a:ext cx="1563624" cy="146304"/>
          </a:xfrm>
          <a:prstGeom prst="rect">
            <a:avLst/>
          </a:prstGeom>
          <a:solidFill>
            <a:srgbClr val="FFFFFF">
              <a:alpha val="0"/>
            </a:srgbClr>
          </a:solidFill>
          <a:ln/>
        </p:spPr>
        <p:txBody>
          <a:bodyPr wrap="square" lIns="0" tIns="0" rIns="0" bIns="0" rtlCol="0" anchor="ctr">
            <a:normAutofit/>
          </a:bodyPr>
          <a:lstStyle/>
          <a:p>
            <a:pPr marL="0" indent="0" algn="ctr">
              <a:buNone/>
            </a:pPr>
            <a:r>
              <a:rPr lang="en-US" sz="590">
                <a:solidFill>
                  <a:srgbClr val="8D999C"/>
                </a:solidFill>
              </a:rPr>
              <a:t>Unit 42 IR 2026</a:t>
            </a:r>
            <a:endParaRPr lang="en-US" sz="590"/>
          </a:p>
        </p:txBody>
      </p:sp>
      <p:sp>
        <p:nvSpPr>
          <p:cNvPr id="60" name="Emblem60"/>
          <p:cNvSpPr/>
          <p:nvPr/>
        </p:nvSpPr>
        <p:spPr>
          <a:xfrm>
            <a:off x="1370468" y="3047248"/>
            <a:ext cx="176000" cy="156000"/>
          </a:xfrm>
          <a:prstGeom prst="hexagon">
            <a:avLst/>
          </a:prstGeom>
          <a:solidFill>
            <a:srgbClr val="0B1616"/>
          </a:solidFill>
          <a:ln w="13970">
            <a:solidFill>
              <a:srgbClr val="86BC25">
                <a:alpha val="95000"/>
              </a:srgbClr>
            </a:solidFill>
            <a:prstDash val="solid"/>
          </a:ln>
        </p:spPr>
        <p:txBody>
          <a:bodyPr/>
          <a:lstStyle/>
          <a:p>
            <a:endParaRPr lang="de-DE"/>
          </a:p>
        </p:txBody>
      </p:sp>
      <p:sp>
        <p:nvSpPr>
          <p:cNvPr id="61" name="EmblemDot60"/>
          <p:cNvSpPr/>
          <p:nvPr/>
        </p:nvSpPr>
        <p:spPr>
          <a:xfrm>
            <a:off x="1430468" y="3097248"/>
            <a:ext cx="56000" cy="56000"/>
          </a:xfrm>
          <a:prstGeom prst="ellipse">
            <a:avLst/>
          </a:prstGeom>
          <a:solidFill>
            <a:srgbClr val="86BC25">
              <a:alpha val="95000"/>
            </a:srgbClr>
          </a:solidFill>
          <a:ln w="6350">
            <a:solidFill>
              <a:srgbClr val="86BC25">
                <a:alpha val="95000"/>
              </a:srgbClr>
            </a:solidFill>
          </a:ln>
        </p:spPr>
        <p:txBody>
          <a:bodyPr/>
          <a:lstStyle/>
          <a:p>
            <a:endParaRPr lang="de-DE"/>
          </a:p>
        </p:txBody>
      </p:sp>
      <p:sp>
        <p:nvSpPr>
          <p:cNvPr id="62" name="Emblem62"/>
          <p:cNvSpPr/>
          <p:nvPr/>
        </p:nvSpPr>
        <p:spPr>
          <a:xfrm>
            <a:off x="3345572" y="3047248"/>
            <a:ext cx="176000" cy="156000"/>
          </a:xfrm>
          <a:prstGeom prst="hexagon">
            <a:avLst/>
          </a:prstGeom>
          <a:solidFill>
            <a:srgbClr val="0B1616"/>
          </a:solidFill>
          <a:ln w="13970">
            <a:solidFill>
              <a:srgbClr val="86BC25">
                <a:alpha val="95000"/>
              </a:srgbClr>
            </a:solidFill>
            <a:prstDash val="solid"/>
          </a:ln>
        </p:spPr>
        <p:txBody>
          <a:bodyPr/>
          <a:lstStyle/>
          <a:p>
            <a:endParaRPr lang="de-DE"/>
          </a:p>
        </p:txBody>
      </p:sp>
      <p:sp>
        <p:nvSpPr>
          <p:cNvPr id="63" name="EmblemDot62"/>
          <p:cNvSpPr/>
          <p:nvPr/>
        </p:nvSpPr>
        <p:spPr>
          <a:xfrm>
            <a:off x="3405572" y="3097248"/>
            <a:ext cx="56000" cy="56000"/>
          </a:xfrm>
          <a:prstGeom prst="ellipse">
            <a:avLst/>
          </a:prstGeom>
          <a:solidFill>
            <a:srgbClr val="86BC25">
              <a:alpha val="95000"/>
            </a:srgbClr>
          </a:solidFill>
          <a:ln w="6350">
            <a:solidFill>
              <a:srgbClr val="86BC25">
                <a:alpha val="95000"/>
              </a:srgbClr>
            </a:solidFill>
          </a:ln>
        </p:spPr>
        <p:txBody>
          <a:bodyPr/>
          <a:lstStyle/>
          <a:p>
            <a:endParaRPr lang="de-DE"/>
          </a:p>
        </p:txBody>
      </p:sp>
      <p:sp>
        <p:nvSpPr>
          <p:cNvPr id="64" name="Emblem64"/>
          <p:cNvSpPr/>
          <p:nvPr/>
        </p:nvSpPr>
        <p:spPr>
          <a:xfrm>
            <a:off x="5320676" y="3047248"/>
            <a:ext cx="176000" cy="156000"/>
          </a:xfrm>
          <a:prstGeom prst="hexagon">
            <a:avLst/>
          </a:prstGeom>
          <a:solidFill>
            <a:srgbClr val="0B1616"/>
          </a:solidFill>
          <a:ln w="13970">
            <a:solidFill>
              <a:srgbClr val="86BC25">
                <a:alpha val="95000"/>
              </a:srgbClr>
            </a:solidFill>
            <a:prstDash val="solid"/>
          </a:ln>
        </p:spPr>
        <p:txBody>
          <a:bodyPr/>
          <a:lstStyle/>
          <a:p>
            <a:endParaRPr lang="de-DE"/>
          </a:p>
        </p:txBody>
      </p:sp>
      <p:sp>
        <p:nvSpPr>
          <p:cNvPr id="65" name="EmblemDot64"/>
          <p:cNvSpPr/>
          <p:nvPr/>
        </p:nvSpPr>
        <p:spPr>
          <a:xfrm>
            <a:off x="5380676" y="3097248"/>
            <a:ext cx="56000" cy="56000"/>
          </a:xfrm>
          <a:prstGeom prst="ellipse">
            <a:avLst/>
          </a:prstGeom>
          <a:solidFill>
            <a:srgbClr val="86BC25">
              <a:alpha val="95000"/>
            </a:srgbClr>
          </a:solidFill>
          <a:ln w="6350">
            <a:solidFill>
              <a:srgbClr val="86BC25">
                <a:alpha val="95000"/>
              </a:srgbClr>
            </a:solidFill>
          </a:ln>
        </p:spPr>
        <p:txBody>
          <a:bodyPr/>
          <a:lstStyle/>
          <a:p>
            <a:endParaRPr lang="de-DE"/>
          </a:p>
        </p:txBody>
      </p:sp>
      <p:sp>
        <p:nvSpPr>
          <p:cNvPr id="66" name="Emblem66"/>
          <p:cNvSpPr/>
          <p:nvPr/>
        </p:nvSpPr>
        <p:spPr>
          <a:xfrm>
            <a:off x="7295780" y="3047248"/>
            <a:ext cx="176000" cy="156000"/>
          </a:xfrm>
          <a:prstGeom prst="hexagon">
            <a:avLst/>
          </a:prstGeom>
          <a:solidFill>
            <a:srgbClr val="0B1616"/>
          </a:solidFill>
          <a:ln w="13970">
            <a:solidFill>
              <a:srgbClr val="86BC25">
                <a:alpha val="95000"/>
              </a:srgbClr>
            </a:solidFill>
            <a:prstDash val="solid"/>
          </a:ln>
        </p:spPr>
        <p:txBody>
          <a:bodyPr/>
          <a:lstStyle/>
          <a:p>
            <a:endParaRPr lang="de-DE"/>
          </a:p>
        </p:txBody>
      </p:sp>
      <p:sp>
        <p:nvSpPr>
          <p:cNvPr id="67" name="EmblemDot66"/>
          <p:cNvSpPr/>
          <p:nvPr/>
        </p:nvSpPr>
        <p:spPr>
          <a:xfrm>
            <a:off x="7355780" y="3097248"/>
            <a:ext cx="56000" cy="56000"/>
          </a:xfrm>
          <a:prstGeom prst="ellipse">
            <a:avLst/>
          </a:prstGeom>
          <a:solidFill>
            <a:srgbClr val="86BC25">
              <a:alpha val="95000"/>
            </a:srgbClr>
          </a:solidFill>
          <a:ln w="6350">
            <a:solidFill>
              <a:srgbClr val="86BC25">
                <a:alpha val="95000"/>
              </a:srgbClr>
            </a:solidFill>
          </a:ln>
        </p:spPr>
        <p:txBody>
          <a:bodyPr/>
          <a:lstStyle/>
          <a:p>
            <a:endParaRPr lang="de-DE"/>
          </a:p>
        </p:txBody>
      </p:sp>
      <p:sp>
        <p:nvSpPr>
          <p:cNvPr id="68" name="Emblem68"/>
          <p:cNvSpPr/>
          <p:nvPr/>
        </p:nvSpPr>
        <p:spPr>
          <a:xfrm>
            <a:off x="9270884" y="3047248"/>
            <a:ext cx="176000" cy="156000"/>
          </a:xfrm>
          <a:prstGeom prst="hexagon">
            <a:avLst/>
          </a:prstGeom>
          <a:solidFill>
            <a:srgbClr val="0B1616"/>
          </a:solidFill>
          <a:ln w="13970">
            <a:solidFill>
              <a:srgbClr val="86BC25">
                <a:alpha val="95000"/>
              </a:srgbClr>
            </a:solidFill>
            <a:prstDash val="solid"/>
          </a:ln>
        </p:spPr>
        <p:txBody>
          <a:bodyPr/>
          <a:lstStyle/>
          <a:p>
            <a:endParaRPr lang="de-DE"/>
          </a:p>
        </p:txBody>
      </p:sp>
      <p:sp>
        <p:nvSpPr>
          <p:cNvPr id="69" name="EmblemDot68"/>
          <p:cNvSpPr/>
          <p:nvPr/>
        </p:nvSpPr>
        <p:spPr>
          <a:xfrm>
            <a:off x="9330884" y="3097248"/>
            <a:ext cx="56000" cy="56000"/>
          </a:xfrm>
          <a:prstGeom prst="ellipse">
            <a:avLst/>
          </a:prstGeom>
          <a:solidFill>
            <a:srgbClr val="86BC25">
              <a:alpha val="95000"/>
            </a:srgbClr>
          </a:solidFill>
          <a:ln w="6350">
            <a:solidFill>
              <a:srgbClr val="86BC25">
                <a:alpha val="95000"/>
              </a:srgbClr>
            </a:solidFill>
          </a:ln>
        </p:spPr>
        <p:txBody>
          <a:bodyPr/>
          <a:lstStyle/>
          <a:p>
            <a:endParaRPr lang="de-DE"/>
          </a:p>
        </p:txBody>
      </p:sp>
      <p:sp>
        <p:nvSpPr>
          <p:cNvPr id="35" name="Shape 33"/>
          <p:cNvSpPr/>
          <p:nvPr/>
        </p:nvSpPr>
        <p:spPr>
          <a:xfrm>
            <a:off x="10533888" y="1307592"/>
            <a:ext cx="1240000" cy="4535424"/>
          </a:xfrm>
          <a:prstGeom prst="roundRect">
            <a:avLst>
              <a:gd name="adj" fmla="val 6667"/>
            </a:avLst>
          </a:prstGeom>
          <a:solidFill>
            <a:srgbClr val="10201D"/>
          </a:solidFill>
          <a:ln w="10160">
            <a:solidFill>
              <a:srgbClr val="86BC25">
                <a:alpha val="45000"/>
              </a:srgbClr>
            </a:solidFill>
            <a:prstDash val="solid"/>
          </a:ln>
        </p:spPr>
        <p:txBody>
          <a:bodyPr/>
          <a:lstStyle/>
          <a:p>
            <a:endParaRPr lang="de-DE"/>
          </a:p>
        </p:txBody>
      </p:sp>
      <p:sp>
        <p:nvSpPr>
          <p:cNvPr id="36" name="Text 34"/>
          <p:cNvSpPr/>
          <p:nvPr/>
        </p:nvSpPr>
        <p:spPr>
          <a:xfrm>
            <a:off x="10633888" y="1455000"/>
            <a:ext cx="1040000" cy="240000"/>
          </a:xfrm>
          <a:prstGeom prst="rect">
            <a:avLst/>
          </a:prstGeom>
          <a:solidFill>
            <a:srgbClr val="FFFFFF">
              <a:alpha val="0"/>
            </a:srgbClr>
          </a:solidFill>
          <a:ln/>
        </p:spPr>
        <p:txBody>
          <a:bodyPr wrap="square" lIns="0" tIns="0" rIns="0" bIns="0" rtlCol="0" anchor="ctr">
            <a:normAutofit/>
          </a:bodyPr>
          <a:lstStyle/>
          <a:p>
            <a:pPr marL="0" indent="0" algn="ctr">
              <a:buNone/>
            </a:pPr>
            <a:r>
              <a:rPr lang="en-US" sz="1150" b="1">
                <a:solidFill>
                  <a:srgbClr val="86BC25"/>
                </a:solidFill>
              </a:rPr>
              <a:t>Für SOCs</a:t>
            </a:r>
            <a:endParaRPr lang="en-US" sz="1150"/>
          </a:p>
        </p:txBody>
      </p:sp>
      <p:sp>
        <p:nvSpPr>
          <p:cNvPr id="70" name="TitleRule"/>
          <p:cNvSpPr/>
          <p:nvPr/>
        </p:nvSpPr>
        <p:spPr>
          <a:xfrm>
            <a:off x="10973888" y="1745000"/>
            <a:ext cx="360000" cy="0"/>
          </a:xfrm>
          <a:prstGeom prst="line">
            <a:avLst/>
          </a:prstGeom>
          <a:ln w="16510">
            <a:solidFill>
              <a:srgbClr val="86BC25">
                <a:alpha val="75000"/>
              </a:srgbClr>
            </a:solidFill>
            <a:prstDash val="solid"/>
          </a:ln>
        </p:spPr>
        <p:txBody>
          <a:bodyPr/>
          <a:lstStyle/>
          <a:p>
            <a:endParaRPr lang="de-DE"/>
          </a:p>
        </p:txBody>
      </p:sp>
      <p:sp>
        <p:nvSpPr>
          <p:cNvPr id="71" name="FIcon1"/>
          <p:cNvSpPr/>
          <p:nvPr/>
        </p:nvSpPr>
        <p:spPr>
          <a:xfrm>
            <a:off x="11048888" y="2007000"/>
            <a:ext cx="210000" cy="186000"/>
          </a:xfrm>
          <a:prstGeom prst="hexagon">
            <a:avLst/>
          </a:prstGeom>
          <a:solidFill>
            <a:srgbClr val="0B1616"/>
          </a:solidFill>
          <a:ln w="13970">
            <a:solidFill>
              <a:srgbClr val="86BC25">
                <a:alpha val="90000"/>
              </a:srgbClr>
            </a:solidFill>
            <a:prstDash val="solid"/>
          </a:ln>
        </p:spPr>
        <p:txBody>
          <a:bodyPr/>
          <a:lstStyle/>
          <a:p>
            <a:endParaRPr lang="de-DE"/>
          </a:p>
        </p:txBody>
      </p:sp>
      <p:sp>
        <p:nvSpPr>
          <p:cNvPr id="72" name="FDot1"/>
          <p:cNvSpPr/>
          <p:nvPr/>
        </p:nvSpPr>
        <p:spPr>
          <a:xfrm>
            <a:off x="11124888" y="2071000"/>
            <a:ext cx="58000" cy="58000"/>
          </a:xfrm>
          <a:prstGeom prst="ellipse">
            <a:avLst/>
          </a:prstGeom>
          <a:solidFill>
            <a:srgbClr val="86BC25">
              <a:alpha val="90000"/>
            </a:srgbClr>
          </a:solidFill>
          <a:ln w="6350">
            <a:solidFill>
              <a:srgbClr val="86BC25">
                <a:alpha val="90000"/>
              </a:srgbClr>
            </a:solidFill>
          </a:ln>
        </p:spPr>
        <p:txBody>
          <a:bodyPr/>
          <a:lstStyle/>
          <a:p>
            <a:endParaRPr lang="de-DE"/>
          </a:p>
        </p:txBody>
      </p:sp>
      <p:sp>
        <p:nvSpPr>
          <p:cNvPr id="73" name="FLbl1"/>
          <p:cNvSpPr/>
          <p:nvPr/>
        </p:nvSpPr>
        <p:spPr>
          <a:xfrm>
            <a:off x="10633888" y="2260000"/>
            <a:ext cx="1040000" cy="400000"/>
          </a:xfrm>
          <a:prstGeom prst="rect">
            <a:avLst/>
          </a:prstGeom>
          <a:solidFill>
            <a:srgbClr val="FFFFFF">
              <a:alpha val="0"/>
            </a:srgbClr>
          </a:solidFill>
          <a:ln/>
        </p:spPr>
        <p:txBody>
          <a:bodyPr wrap="square" lIns="0" tIns="0" rIns="0" bIns="0" rtlCol="0" anchor="t">
            <a:normAutofit/>
          </a:bodyPr>
          <a:lstStyle/>
          <a:p>
            <a:pPr marL="0" indent="0" algn="ctr">
              <a:buNone/>
            </a:pPr>
            <a:r>
              <a:rPr lang="en-US" sz="780">
                <a:solidFill>
                  <a:srgbClr val="C8D0D2"/>
                </a:solidFill>
              </a:rPr>
              <a:t>Domänenübergreifende Sichtbarkeit</a:t>
            </a:r>
            <a:endParaRPr lang="en-US" sz="780"/>
          </a:p>
        </p:txBody>
      </p:sp>
      <p:sp>
        <p:nvSpPr>
          <p:cNvPr id="74" name="FIcon2"/>
          <p:cNvSpPr/>
          <p:nvPr/>
        </p:nvSpPr>
        <p:spPr>
          <a:xfrm>
            <a:off x="11048888" y="2767000"/>
            <a:ext cx="210000" cy="186000"/>
          </a:xfrm>
          <a:prstGeom prst="hexagon">
            <a:avLst/>
          </a:prstGeom>
          <a:solidFill>
            <a:srgbClr val="0B1616"/>
          </a:solidFill>
          <a:ln w="13970">
            <a:solidFill>
              <a:srgbClr val="86BC25">
                <a:alpha val="90000"/>
              </a:srgbClr>
            </a:solidFill>
            <a:prstDash val="solid"/>
          </a:ln>
        </p:spPr>
        <p:txBody>
          <a:bodyPr/>
          <a:lstStyle/>
          <a:p>
            <a:endParaRPr lang="de-DE"/>
          </a:p>
        </p:txBody>
      </p:sp>
      <p:sp>
        <p:nvSpPr>
          <p:cNvPr id="75" name="FDot2"/>
          <p:cNvSpPr/>
          <p:nvPr/>
        </p:nvSpPr>
        <p:spPr>
          <a:xfrm>
            <a:off x="11124888" y="2831000"/>
            <a:ext cx="58000" cy="58000"/>
          </a:xfrm>
          <a:prstGeom prst="ellipse">
            <a:avLst/>
          </a:prstGeom>
          <a:solidFill>
            <a:srgbClr val="86BC25">
              <a:alpha val="90000"/>
            </a:srgbClr>
          </a:solidFill>
          <a:ln w="6350">
            <a:solidFill>
              <a:srgbClr val="86BC25">
                <a:alpha val="90000"/>
              </a:srgbClr>
            </a:solidFill>
          </a:ln>
        </p:spPr>
        <p:txBody>
          <a:bodyPr/>
          <a:lstStyle/>
          <a:p>
            <a:endParaRPr lang="de-DE"/>
          </a:p>
        </p:txBody>
      </p:sp>
      <p:sp>
        <p:nvSpPr>
          <p:cNvPr id="76" name="FLbl2"/>
          <p:cNvSpPr/>
          <p:nvPr/>
        </p:nvSpPr>
        <p:spPr>
          <a:xfrm>
            <a:off x="10633888" y="3020000"/>
            <a:ext cx="1040000" cy="400000"/>
          </a:xfrm>
          <a:prstGeom prst="rect">
            <a:avLst/>
          </a:prstGeom>
          <a:solidFill>
            <a:srgbClr val="FFFFFF">
              <a:alpha val="0"/>
            </a:srgbClr>
          </a:solidFill>
          <a:ln/>
        </p:spPr>
        <p:txBody>
          <a:bodyPr wrap="square" lIns="0" tIns="0" rIns="0" bIns="0" rtlCol="0" anchor="t">
            <a:normAutofit/>
          </a:bodyPr>
          <a:lstStyle/>
          <a:p>
            <a:pPr marL="0" indent="0" algn="ctr">
              <a:buNone/>
            </a:pPr>
            <a:r>
              <a:rPr lang="en-US" sz="780">
                <a:solidFill>
                  <a:srgbClr val="C8D0D2"/>
                </a:solidFill>
              </a:rPr>
              <a:t>Priorisierte Erkennungen</a:t>
            </a:r>
            <a:endParaRPr lang="en-US" sz="780"/>
          </a:p>
        </p:txBody>
      </p:sp>
      <p:sp>
        <p:nvSpPr>
          <p:cNvPr id="77" name="FIcon3"/>
          <p:cNvSpPr/>
          <p:nvPr/>
        </p:nvSpPr>
        <p:spPr>
          <a:xfrm>
            <a:off x="11048888" y="3527000"/>
            <a:ext cx="210000" cy="186000"/>
          </a:xfrm>
          <a:prstGeom prst="hexagon">
            <a:avLst/>
          </a:prstGeom>
          <a:solidFill>
            <a:srgbClr val="0B1616"/>
          </a:solidFill>
          <a:ln w="13970">
            <a:solidFill>
              <a:srgbClr val="86BC25">
                <a:alpha val="90000"/>
              </a:srgbClr>
            </a:solidFill>
            <a:prstDash val="solid"/>
          </a:ln>
        </p:spPr>
        <p:txBody>
          <a:bodyPr/>
          <a:lstStyle/>
          <a:p>
            <a:endParaRPr lang="de-DE"/>
          </a:p>
        </p:txBody>
      </p:sp>
      <p:sp>
        <p:nvSpPr>
          <p:cNvPr id="78" name="FDot3"/>
          <p:cNvSpPr/>
          <p:nvPr/>
        </p:nvSpPr>
        <p:spPr>
          <a:xfrm>
            <a:off x="11124888" y="3591000"/>
            <a:ext cx="58000" cy="58000"/>
          </a:xfrm>
          <a:prstGeom prst="ellipse">
            <a:avLst/>
          </a:prstGeom>
          <a:solidFill>
            <a:srgbClr val="86BC25">
              <a:alpha val="90000"/>
            </a:srgbClr>
          </a:solidFill>
          <a:ln w="6350">
            <a:solidFill>
              <a:srgbClr val="86BC25">
                <a:alpha val="90000"/>
              </a:srgbClr>
            </a:solidFill>
          </a:ln>
        </p:spPr>
        <p:txBody>
          <a:bodyPr/>
          <a:lstStyle/>
          <a:p>
            <a:endParaRPr lang="de-DE"/>
          </a:p>
        </p:txBody>
      </p:sp>
      <p:sp>
        <p:nvSpPr>
          <p:cNvPr id="79" name="FLbl3"/>
          <p:cNvSpPr/>
          <p:nvPr/>
        </p:nvSpPr>
        <p:spPr>
          <a:xfrm>
            <a:off x="10633888" y="3780000"/>
            <a:ext cx="1040000" cy="400000"/>
          </a:xfrm>
          <a:prstGeom prst="rect">
            <a:avLst/>
          </a:prstGeom>
          <a:solidFill>
            <a:srgbClr val="FFFFFF">
              <a:alpha val="0"/>
            </a:srgbClr>
          </a:solidFill>
          <a:ln/>
        </p:spPr>
        <p:txBody>
          <a:bodyPr wrap="square" lIns="0" tIns="0" rIns="0" bIns="0" rtlCol="0" anchor="t">
            <a:normAutofit/>
          </a:bodyPr>
          <a:lstStyle/>
          <a:p>
            <a:pPr marL="0" indent="0" algn="ctr">
              <a:buNone/>
            </a:pPr>
            <a:r>
              <a:rPr lang="en-US" sz="780">
                <a:solidFill>
                  <a:srgbClr val="C8D0D2"/>
                </a:solidFill>
              </a:rPr>
              <a:t>Schnellere Triage</a:t>
            </a:r>
            <a:endParaRPr lang="en-US" sz="780"/>
          </a:p>
        </p:txBody>
      </p:sp>
      <p:sp>
        <p:nvSpPr>
          <p:cNvPr id="80" name="FIcon4"/>
          <p:cNvSpPr/>
          <p:nvPr/>
        </p:nvSpPr>
        <p:spPr>
          <a:xfrm>
            <a:off x="11048888" y="4287000"/>
            <a:ext cx="210000" cy="186000"/>
          </a:xfrm>
          <a:prstGeom prst="hexagon">
            <a:avLst/>
          </a:prstGeom>
          <a:solidFill>
            <a:srgbClr val="0B1616"/>
          </a:solidFill>
          <a:ln w="13970">
            <a:solidFill>
              <a:srgbClr val="86BC25">
                <a:alpha val="90000"/>
              </a:srgbClr>
            </a:solidFill>
            <a:prstDash val="solid"/>
          </a:ln>
        </p:spPr>
        <p:txBody>
          <a:bodyPr/>
          <a:lstStyle/>
          <a:p>
            <a:endParaRPr lang="de-DE"/>
          </a:p>
        </p:txBody>
      </p:sp>
      <p:sp>
        <p:nvSpPr>
          <p:cNvPr id="81" name="FDot4"/>
          <p:cNvSpPr/>
          <p:nvPr/>
        </p:nvSpPr>
        <p:spPr>
          <a:xfrm>
            <a:off x="11124888" y="4351000"/>
            <a:ext cx="58000" cy="58000"/>
          </a:xfrm>
          <a:prstGeom prst="ellipse">
            <a:avLst/>
          </a:prstGeom>
          <a:solidFill>
            <a:srgbClr val="86BC25">
              <a:alpha val="90000"/>
            </a:srgbClr>
          </a:solidFill>
          <a:ln w="6350">
            <a:solidFill>
              <a:srgbClr val="86BC25">
                <a:alpha val="90000"/>
              </a:srgbClr>
            </a:solidFill>
          </a:ln>
        </p:spPr>
        <p:txBody>
          <a:bodyPr/>
          <a:lstStyle/>
          <a:p>
            <a:endParaRPr lang="de-DE"/>
          </a:p>
        </p:txBody>
      </p:sp>
      <p:sp>
        <p:nvSpPr>
          <p:cNvPr id="82" name="FLbl4"/>
          <p:cNvSpPr/>
          <p:nvPr/>
        </p:nvSpPr>
        <p:spPr>
          <a:xfrm>
            <a:off x="10633888" y="4540000"/>
            <a:ext cx="1040000" cy="400000"/>
          </a:xfrm>
          <a:prstGeom prst="rect">
            <a:avLst/>
          </a:prstGeom>
          <a:solidFill>
            <a:srgbClr val="FFFFFF">
              <a:alpha val="0"/>
            </a:srgbClr>
          </a:solidFill>
          <a:ln/>
        </p:spPr>
        <p:txBody>
          <a:bodyPr wrap="square" lIns="0" tIns="0" rIns="0" bIns="0" rtlCol="0" anchor="t">
            <a:normAutofit/>
          </a:bodyPr>
          <a:lstStyle/>
          <a:p>
            <a:pPr marL="0" indent="0" algn="ctr">
              <a:buNone/>
            </a:pPr>
            <a:r>
              <a:rPr lang="en-US" sz="780">
                <a:solidFill>
                  <a:srgbClr val="C8D0D2"/>
                </a:solidFill>
              </a:rPr>
              <a:t>Klare Reaktionsbefugnis</a:t>
            </a:r>
            <a:endParaRPr lang="en-US" sz="780"/>
          </a:p>
        </p:txBody>
      </p:sp>
      <p:sp>
        <p:nvSpPr>
          <p:cNvPr id="83" name="FIcon5"/>
          <p:cNvSpPr/>
          <p:nvPr/>
        </p:nvSpPr>
        <p:spPr>
          <a:xfrm>
            <a:off x="11048888" y="5047000"/>
            <a:ext cx="210000" cy="186000"/>
          </a:xfrm>
          <a:prstGeom prst="hexagon">
            <a:avLst/>
          </a:prstGeom>
          <a:solidFill>
            <a:srgbClr val="0B1616"/>
          </a:solidFill>
          <a:ln w="13970">
            <a:solidFill>
              <a:srgbClr val="86BC25">
                <a:alpha val="90000"/>
              </a:srgbClr>
            </a:solidFill>
            <a:prstDash val="solid"/>
          </a:ln>
        </p:spPr>
        <p:txBody>
          <a:bodyPr/>
          <a:lstStyle/>
          <a:p>
            <a:endParaRPr lang="de-DE"/>
          </a:p>
        </p:txBody>
      </p:sp>
      <p:sp>
        <p:nvSpPr>
          <p:cNvPr id="84" name="FDot5"/>
          <p:cNvSpPr/>
          <p:nvPr/>
        </p:nvSpPr>
        <p:spPr>
          <a:xfrm>
            <a:off x="11124888" y="5111000"/>
            <a:ext cx="58000" cy="58000"/>
          </a:xfrm>
          <a:prstGeom prst="ellipse">
            <a:avLst/>
          </a:prstGeom>
          <a:solidFill>
            <a:srgbClr val="86BC25">
              <a:alpha val="90000"/>
            </a:srgbClr>
          </a:solidFill>
          <a:ln w="6350">
            <a:solidFill>
              <a:srgbClr val="86BC25">
                <a:alpha val="90000"/>
              </a:srgbClr>
            </a:solidFill>
          </a:ln>
        </p:spPr>
        <p:txBody>
          <a:bodyPr/>
          <a:lstStyle/>
          <a:p>
            <a:endParaRPr lang="de-DE"/>
          </a:p>
        </p:txBody>
      </p:sp>
      <p:sp>
        <p:nvSpPr>
          <p:cNvPr id="85" name="FLbl5"/>
          <p:cNvSpPr/>
          <p:nvPr/>
        </p:nvSpPr>
        <p:spPr>
          <a:xfrm>
            <a:off x="10633888" y="5300000"/>
            <a:ext cx="1040000" cy="400000"/>
          </a:xfrm>
          <a:prstGeom prst="rect">
            <a:avLst/>
          </a:prstGeom>
          <a:solidFill>
            <a:srgbClr val="FFFFFF">
              <a:alpha val="0"/>
            </a:srgbClr>
          </a:solidFill>
          <a:ln/>
        </p:spPr>
        <p:txBody>
          <a:bodyPr wrap="square" lIns="0" tIns="0" rIns="0" bIns="0" rtlCol="0" anchor="t">
            <a:normAutofit/>
          </a:bodyPr>
          <a:lstStyle/>
          <a:p>
            <a:pPr marL="0" indent="0" algn="ctr">
              <a:buNone/>
            </a:pPr>
            <a:r>
              <a:rPr lang="en-US" sz="780">
                <a:solidFill>
                  <a:srgbClr val="C8D0D2"/>
                </a:solidFill>
              </a:rPr>
              <a:t>Kontinuierliches Tuning</a:t>
            </a:r>
            <a:endParaRPr lang="en-US" sz="780"/>
          </a:p>
        </p:txBody>
      </p:sp>
      <p:sp>
        <p:nvSpPr>
          <p:cNvPr id="38" name="Shape 36"/>
          <p:cNvSpPr/>
          <p:nvPr/>
        </p:nvSpPr>
        <p:spPr>
          <a:xfrm>
            <a:off x="566928" y="4892040"/>
            <a:ext cx="9692640" cy="530352"/>
          </a:xfrm>
          <a:prstGeom prst="roundRect">
            <a:avLst>
              <a:gd name="adj" fmla="val 12069"/>
            </a:avLst>
          </a:prstGeom>
          <a:solidFill>
            <a:srgbClr val="0E1C1B"/>
          </a:solidFill>
          <a:ln w="10160">
            <a:solidFill>
              <a:srgbClr val="86BC25">
                <a:alpha val="55000"/>
              </a:srgbClr>
            </a:solidFill>
            <a:prstDash val="solid"/>
          </a:ln>
        </p:spPr>
        <p:txBody>
          <a:bodyPr/>
          <a:lstStyle/>
          <a:p>
            <a:endParaRPr lang="de-DE"/>
          </a:p>
        </p:txBody>
      </p:sp>
      <p:sp>
        <p:nvSpPr>
          <p:cNvPr id="39" name="Text 37"/>
          <p:cNvSpPr/>
          <p:nvPr/>
        </p:nvSpPr>
        <p:spPr>
          <a:xfrm>
            <a:off x="822960" y="5065776"/>
            <a:ext cx="9052560" cy="164592"/>
          </a:xfrm>
          <a:prstGeom prst="rect">
            <a:avLst/>
          </a:prstGeom>
          <a:solidFill>
            <a:srgbClr val="FFFFFF">
              <a:alpha val="0"/>
            </a:srgbClr>
          </a:solidFill>
          <a:ln/>
        </p:spPr>
        <p:txBody>
          <a:bodyPr wrap="square" lIns="0" tIns="0" rIns="0" bIns="0" rtlCol="0" anchor="ctr">
            <a:normAutofit fontScale="77500" lnSpcReduction="20000"/>
          </a:bodyPr>
          <a:lstStyle/>
          <a:p>
            <a:pPr marL="0" indent="0">
              <a:buNone/>
            </a:pPr>
            <a:r>
              <a:rPr lang="en-US" sz="1060">
                <a:solidFill>
                  <a:srgbClr val="FFFFFF"/>
                </a:solidFill>
              </a:rPr>
              <a:t>Moderne Angriffe </a:t>
            </a:r>
            <a:r>
              <a:rPr lang="en-US" sz="1060" err="1">
                <a:solidFill>
                  <a:srgbClr val="FFFFFF"/>
                </a:solidFill>
              </a:rPr>
              <a:t>kombinieren</a:t>
            </a:r>
            <a:r>
              <a:rPr lang="en-US" sz="1060">
                <a:solidFill>
                  <a:srgbClr val="FFFFFF"/>
                </a:solidFill>
              </a:rPr>
              <a:t> Identitätsmissbrauch, Living-off-the-Land-</a:t>
            </a:r>
            <a:r>
              <a:rPr lang="en-US" sz="1060" err="1">
                <a:solidFill>
                  <a:srgbClr val="FFFFFF"/>
                </a:solidFill>
              </a:rPr>
              <a:t>Techniken</a:t>
            </a:r>
            <a:r>
              <a:rPr lang="en-US" sz="1060">
                <a:solidFill>
                  <a:srgbClr val="FFFFFF"/>
                </a:solidFill>
              </a:rPr>
              <a:t> und Cloud-/SaaS-</a:t>
            </a:r>
            <a:r>
              <a:rPr lang="en-US" sz="1060" err="1">
                <a:solidFill>
                  <a:srgbClr val="FFFFFF"/>
                </a:solidFill>
              </a:rPr>
              <a:t>Zugriffe</a:t>
            </a:r>
            <a:r>
              <a:rPr lang="en-US" sz="1060">
                <a:solidFill>
                  <a:srgbClr val="FFFFFF"/>
                </a:solidFill>
              </a:rPr>
              <a:t>, um sich schnell zu </a:t>
            </a:r>
            <a:r>
              <a:rPr lang="en-US" sz="1060" err="1">
                <a:solidFill>
                  <a:srgbClr val="FFFFFF"/>
                </a:solidFill>
              </a:rPr>
              <a:t>bewegen</a:t>
            </a:r>
            <a:r>
              <a:rPr lang="en-US" sz="1060">
                <a:solidFill>
                  <a:srgbClr val="FFFFFF"/>
                </a:solidFill>
              </a:rPr>
              <a:t>, </a:t>
            </a:r>
            <a:r>
              <a:rPr lang="en-US" sz="1060" err="1">
                <a:solidFill>
                  <a:srgbClr val="FFFFFF"/>
                </a:solidFill>
              </a:rPr>
              <a:t>verborgen</a:t>
            </a:r>
            <a:r>
              <a:rPr lang="en-US" sz="1060">
                <a:solidFill>
                  <a:srgbClr val="FFFFFF"/>
                </a:solidFill>
              </a:rPr>
              <a:t> zu bleiben und </a:t>
            </a:r>
            <a:r>
              <a:rPr lang="en-US" sz="1060" err="1">
                <a:solidFill>
                  <a:srgbClr val="FFFFFF"/>
                </a:solidFill>
              </a:rPr>
              <a:t>Wirkung</a:t>
            </a:r>
            <a:r>
              <a:rPr lang="en-US" sz="1060">
                <a:solidFill>
                  <a:srgbClr val="FFFFFF"/>
                </a:solidFill>
              </a:rPr>
              <a:t> zu </a:t>
            </a:r>
            <a:r>
              <a:rPr lang="en-US" sz="1060" err="1">
                <a:solidFill>
                  <a:srgbClr val="FFFFFF"/>
                </a:solidFill>
              </a:rPr>
              <a:t>erzielen</a:t>
            </a:r>
            <a:r>
              <a:rPr lang="en-US" sz="1060">
                <a:solidFill>
                  <a:srgbClr val="FFFFFF"/>
                </a:solidFill>
              </a:rPr>
              <a:t>.</a:t>
            </a:r>
            <a:endParaRPr lang="en-US" sz="1060"/>
          </a:p>
        </p:txBody>
      </p:sp>
      <p:sp>
        <p:nvSpPr>
          <p:cNvPr id="90" name="Connector"/>
          <p:cNvSpPr/>
          <p:nvPr/>
        </p:nvSpPr>
        <p:spPr>
          <a:xfrm>
            <a:off x="5650000" y="2120000"/>
            <a:ext cx="4650000" cy="0"/>
          </a:xfrm>
          <a:prstGeom prst="line">
            <a:avLst/>
          </a:prstGeom>
          <a:ln w="9525">
            <a:solidFill>
              <a:srgbClr val="86BC25">
                <a:alpha val="26000"/>
              </a:srgbClr>
            </a:solidFill>
            <a:prstDash val="dash"/>
          </a:ln>
        </p:spPr>
        <p:txBody>
          <a:bodyPr/>
          <a:lstStyle/>
          <a:p>
            <a:endParaRPr lang="de-DE"/>
          </a:p>
        </p:txBody>
      </p:sp>
      <p:sp>
        <p:nvSpPr>
          <p:cNvPr id="91" name="Node91"/>
          <p:cNvSpPr/>
          <p:nvPr/>
        </p:nvSpPr>
        <p:spPr>
          <a:xfrm>
            <a:off x="6016000" y="2045000"/>
            <a:ext cx="168000" cy="150000"/>
          </a:xfrm>
          <a:prstGeom prst="hexagon">
            <a:avLst/>
          </a:prstGeom>
          <a:noFill/>
          <a:ln w="12700">
            <a:solidFill>
              <a:srgbClr val="86BC25">
                <a:alpha val="48000"/>
              </a:srgbClr>
            </a:solidFill>
            <a:prstDash val="solid"/>
          </a:ln>
        </p:spPr>
        <p:txBody>
          <a:bodyPr/>
          <a:lstStyle/>
          <a:p>
            <a:endParaRPr lang="de-DE"/>
          </a:p>
        </p:txBody>
      </p:sp>
      <p:sp>
        <p:nvSpPr>
          <p:cNvPr id="92" name="NodeDot91"/>
          <p:cNvSpPr/>
          <p:nvPr/>
        </p:nvSpPr>
        <p:spPr>
          <a:xfrm>
            <a:off x="6074000" y="2094000"/>
            <a:ext cx="52000" cy="52000"/>
          </a:xfrm>
          <a:prstGeom prst="ellipse">
            <a:avLst/>
          </a:prstGeom>
          <a:solidFill>
            <a:srgbClr val="86BC25">
              <a:alpha val="80000"/>
            </a:srgbClr>
          </a:solidFill>
          <a:ln w="6350">
            <a:solidFill>
              <a:srgbClr val="86BC25">
                <a:alpha val="80000"/>
              </a:srgbClr>
            </a:solidFill>
          </a:ln>
        </p:spPr>
        <p:txBody>
          <a:bodyPr/>
          <a:lstStyle/>
          <a:p>
            <a:endParaRPr lang="de-DE"/>
          </a:p>
        </p:txBody>
      </p:sp>
      <p:sp>
        <p:nvSpPr>
          <p:cNvPr id="93" name="Node93"/>
          <p:cNvSpPr/>
          <p:nvPr/>
        </p:nvSpPr>
        <p:spPr>
          <a:xfrm>
            <a:off x="7216000" y="2045000"/>
            <a:ext cx="168000" cy="150000"/>
          </a:xfrm>
          <a:prstGeom prst="hexagon">
            <a:avLst/>
          </a:prstGeom>
          <a:noFill/>
          <a:ln w="12700">
            <a:solidFill>
              <a:srgbClr val="86BC25">
                <a:alpha val="48000"/>
              </a:srgbClr>
            </a:solidFill>
            <a:prstDash val="solid"/>
          </a:ln>
        </p:spPr>
        <p:txBody>
          <a:bodyPr/>
          <a:lstStyle/>
          <a:p>
            <a:endParaRPr lang="de-DE"/>
          </a:p>
        </p:txBody>
      </p:sp>
      <p:sp>
        <p:nvSpPr>
          <p:cNvPr id="94" name="NodeDot93"/>
          <p:cNvSpPr/>
          <p:nvPr/>
        </p:nvSpPr>
        <p:spPr>
          <a:xfrm>
            <a:off x="7274000" y="2094000"/>
            <a:ext cx="52000" cy="52000"/>
          </a:xfrm>
          <a:prstGeom prst="ellipse">
            <a:avLst/>
          </a:prstGeom>
          <a:solidFill>
            <a:srgbClr val="86BC25">
              <a:alpha val="80000"/>
            </a:srgbClr>
          </a:solidFill>
          <a:ln w="6350">
            <a:solidFill>
              <a:srgbClr val="86BC25">
                <a:alpha val="80000"/>
              </a:srgbClr>
            </a:solidFill>
          </a:ln>
        </p:spPr>
        <p:txBody>
          <a:bodyPr/>
          <a:lstStyle/>
          <a:p>
            <a:endParaRPr lang="de-DE"/>
          </a:p>
        </p:txBody>
      </p:sp>
      <p:sp>
        <p:nvSpPr>
          <p:cNvPr id="95" name="Node95"/>
          <p:cNvSpPr/>
          <p:nvPr/>
        </p:nvSpPr>
        <p:spPr>
          <a:xfrm>
            <a:off x="8416000" y="2045000"/>
            <a:ext cx="168000" cy="150000"/>
          </a:xfrm>
          <a:prstGeom prst="hexagon">
            <a:avLst/>
          </a:prstGeom>
          <a:noFill/>
          <a:ln w="12700">
            <a:solidFill>
              <a:srgbClr val="86BC25">
                <a:alpha val="48000"/>
              </a:srgbClr>
            </a:solidFill>
            <a:prstDash val="solid"/>
          </a:ln>
        </p:spPr>
        <p:txBody>
          <a:bodyPr/>
          <a:lstStyle/>
          <a:p>
            <a:endParaRPr lang="de-DE"/>
          </a:p>
        </p:txBody>
      </p:sp>
      <p:sp>
        <p:nvSpPr>
          <p:cNvPr id="96" name="NodeDot95"/>
          <p:cNvSpPr/>
          <p:nvPr/>
        </p:nvSpPr>
        <p:spPr>
          <a:xfrm>
            <a:off x="8474000" y="2094000"/>
            <a:ext cx="52000" cy="52000"/>
          </a:xfrm>
          <a:prstGeom prst="ellipse">
            <a:avLst/>
          </a:prstGeom>
          <a:solidFill>
            <a:srgbClr val="86BC25">
              <a:alpha val="80000"/>
            </a:srgbClr>
          </a:solidFill>
          <a:ln w="6350">
            <a:solidFill>
              <a:srgbClr val="86BC25">
                <a:alpha val="80000"/>
              </a:srgbClr>
            </a:solidFill>
          </a:ln>
        </p:spPr>
        <p:txBody>
          <a:bodyPr/>
          <a:lstStyle/>
          <a:p>
            <a:endParaRPr lang="de-DE"/>
          </a:p>
        </p:txBody>
      </p:sp>
      <p:sp>
        <p:nvSpPr>
          <p:cNvPr id="97" name="Node97"/>
          <p:cNvSpPr/>
          <p:nvPr/>
        </p:nvSpPr>
        <p:spPr>
          <a:xfrm>
            <a:off x="9616000" y="2045000"/>
            <a:ext cx="168000" cy="150000"/>
          </a:xfrm>
          <a:prstGeom prst="hexagon">
            <a:avLst/>
          </a:prstGeom>
          <a:noFill/>
          <a:ln w="12700">
            <a:solidFill>
              <a:srgbClr val="86BC25">
                <a:alpha val="48000"/>
              </a:srgbClr>
            </a:solidFill>
            <a:prstDash val="solid"/>
          </a:ln>
        </p:spPr>
        <p:txBody>
          <a:bodyPr/>
          <a:lstStyle/>
          <a:p>
            <a:endParaRPr lang="de-DE"/>
          </a:p>
        </p:txBody>
      </p:sp>
      <p:sp>
        <p:nvSpPr>
          <p:cNvPr id="98" name="NodeDot97"/>
          <p:cNvSpPr/>
          <p:nvPr/>
        </p:nvSpPr>
        <p:spPr>
          <a:xfrm>
            <a:off x="9674000" y="2094000"/>
            <a:ext cx="52000" cy="52000"/>
          </a:xfrm>
          <a:prstGeom prst="ellipse">
            <a:avLst/>
          </a:prstGeom>
          <a:solidFill>
            <a:srgbClr val="86BC25">
              <a:alpha val="80000"/>
            </a:srgbClr>
          </a:solidFill>
          <a:ln w="6350">
            <a:solidFill>
              <a:srgbClr val="86BC25">
                <a:alpha val="80000"/>
              </a:srgbClr>
            </a:solidFill>
          </a:ln>
        </p:spPr>
        <p:txBody>
          <a:bodyPr/>
          <a:lstStyle/>
          <a:p>
            <a:endParaRPr lang="de-DE"/>
          </a:p>
        </p:txBody>
      </p:sp>
      <p:sp>
        <p:nvSpPr>
          <p:cNvPr id="100" name="BrkTLh"/>
          <p:cNvSpPr/>
          <p:nvPr/>
        </p:nvSpPr>
        <p:spPr>
          <a:xfrm>
            <a:off x="616928" y="4942040"/>
            <a:ext cx="240000" cy="0"/>
          </a:xfrm>
          <a:prstGeom prst="line">
            <a:avLst/>
          </a:prstGeom>
          <a:ln w="12700">
            <a:solidFill>
              <a:srgbClr val="86BC25">
                <a:alpha val="60000"/>
              </a:srgbClr>
            </a:solidFill>
            <a:prstDash val="solid"/>
          </a:ln>
        </p:spPr>
        <p:txBody>
          <a:bodyPr/>
          <a:lstStyle/>
          <a:p>
            <a:endParaRPr lang="de-DE"/>
          </a:p>
        </p:txBody>
      </p:sp>
      <p:sp>
        <p:nvSpPr>
          <p:cNvPr id="101" name="BrkTLv"/>
          <p:cNvSpPr/>
          <p:nvPr/>
        </p:nvSpPr>
        <p:spPr>
          <a:xfrm>
            <a:off x="616928" y="4942040"/>
            <a:ext cx="0" cy="200000"/>
          </a:xfrm>
          <a:prstGeom prst="line">
            <a:avLst/>
          </a:prstGeom>
          <a:ln w="12700">
            <a:solidFill>
              <a:srgbClr val="86BC25">
                <a:alpha val="60000"/>
              </a:srgbClr>
            </a:solidFill>
            <a:prstDash val="solid"/>
          </a:ln>
        </p:spPr>
        <p:txBody>
          <a:bodyPr/>
          <a:lstStyle/>
          <a:p>
            <a:endParaRPr lang="de-DE"/>
          </a:p>
        </p:txBody>
      </p:sp>
      <p:sp>
        <p:nvSpPr>
          <p:cNvPr id="102" name="BrkBRh"/>
          <p:cNvSpPr/>
          <p:nvPr/>
        </p:nvSpPr>
        <p:spPr>
          <a:xfrm>
            <a:off x="9969568" y="5372392"/>
            <a:ext cx="240000" cy="0"/>
          </a:xfrm>
          <a:prstGeom prst="line">
            <a:avLst/>
          </a:prstGeom>
          <a:ln w="12700">
            <a:solidFill>
              <a:srgbClr val="86BC25">
                <a:alpha val="60000"/>
              </a:srgbClr>
            </a:solidFill>
            <a:prstDash val="solid"/>
          </a:ln>
        </p:spPr>
        <p:txBody>
          <a:bodyPr/>
          <a:lstStyle/>
          <a:p>
            <a:endParaRPr lang="de-DE"/>
          </a:p>
        </p:txBody>
      </p:sp>
      <p:sp>
        <p:nvSpPr>
          <p:cNvPr id="103" name="BrkBRv"/>
          <p:cNvSpPr/>
          <p:nvPr/>
        </p:nvSpPr>
        <p:spPr>
          <a:xfrm>
            <a:off x="10209568" y="5172392"/>
            <a:ext cx="0" cy="200000"/>
          </a:xfrm>
          <a:prstGeom prst="line">
            <a:avLst/>
          </a:prstGeom>
          <a:ln w="12700">
            <a:solidFill>
              <a:srgbClr val="86BC25">
                <a:alpha val="60000"/>
              </a:srgbClr>
            </a:solidFill>
            <a:prstDash val="solid"/>
          </a:ln>
        </p:spPr>
        <p:txBody>
          <a:bodyPr/>
          <a:lstStyle/>
          <a:p>
            <a:endParaRPr lang="de-DE"/>
          </a:p>
        </p:txBody>
      </p:sp>
      <p:sp>
        <p:nvSpPr>
          <p:cNvPr id="104" name="PBrkTLh"/>
          <p:cNvSpPr/>
          <p:nvPr/>
        </p:nvSpPr>
        <p:spPr>
          <a:xfrm>
            <a:off x="10583888" y="1357592"/>
            <a:ext cx="240000" cy="0"/>
          </a:xfrm>
          <a:prstGeom prst="line">
            <a:avLst/>
          </a:prstGeom>
          <a:ln w="12700">
            <a:solidFill>
              <a:srgbClr val="86BC25">
                <a:alpha val="55000"/>
              </a:srgbClr>
            </a:solidFill>
            <a:prstDash val="solid"/>
          </a:ln>
        </p:spPr>
        <p:txBody>
          <a:bodyPr/>
          <a:lstStyle/>
          <a:p>
            <a:endParaRPr lang="de-DE"/>
          </a:p>
        </p:txBody>
      </p:sp>
      <p:sp>
        <p:nvSpPr>
          <p:cNvPr id="105" name="PBrkTLv"/>
          <p:cNvSpPr/>
          <p:nvPr/>
        </p:nvSpPr>
        <p:spPr>
          <a:xfrm>
            <a:off x="10583888" y="1357592"/>
            <a:ext cx="0" cy="200000"/>
          </a:xfrm>
          <a:prstGeom prst="line">
            <a:avLst/>
          </a:prstGeom>
          <a:ln w="12700">
            <a:solidFill>
              <a:srgbClr val="86BC25">
                <a:alpha val="55000"/>
              </a:srgbClr>
            </a:solidFill>
            <a:prstDash val="solid"/>
          </a:ln>
        </p:spPr>
        <p:txBody>
          <a:bodyPr/>
          <a:lstStyle/>
          <a:p>
            <a:endParaRPr lang="de-DE"/>
          </a:p>
        </p:txBody>
      </p:sp>
      <p:sp>
        <p:nvSpPr>
          <p:cNvPr id="106" name="PBrkBRh"/>
          <p:cNvSpPr/>
          <p:nvPr/>
        </p:nvSpPr>
        <p:spPr>
          <a:xfrm>
            <a:off x="11483888" y="5793016"/>
            <a:ext cx="240000" cy="0"/>
          </a:xfrm>
          <a:prstGeom prst="line">
            <a:avLst/>
          </a:prstGeom>
          <a:ln w="12700">
            <a:solidFill>
              <a:srgbClr val="86BC25">
                <a:alpha val="55000"/>
              </a:srgbClr>
            </a:solidFill>
            <a:prstDash val="solid"/>
          </a:ln>
        </p:spPr>
        <p:txBody>
          <a:bodyPr/>
          <a:lstStyle/>
          <a:p>
            <a:endParaRPr lang="de-DE"/>
          </a:p>
        </p:txBody>
      </p:sp>
      <p:sp>
        <p:nvSpPr>
          <p:cNvPr id="107" name="PBrkBRv"/>
          <p:cNvSpPr/>
          <p:nvPr/>
        </p:nvSpPr>
        <p:spPr>
          <a:xfrm>
            <a:off x="11723888" y="5593016"/>
            <a:ext cx="0" cy="200000"/>
          </a:xfrm>
          <a:prstGeom prst="line">
            <a:avLst/>
          </a:prstGeom>
          <a:ln w="12700">
            <a:solidFill>
              <a:srgbClr val="86BC25">
                <a:alpha val="55000"/>
              </a:srgbClr>
            </a:solidFill>
            <a:prstDash val="solid"/>
          </a:ln>
        </p:spPr>
        <p:txBody>
          <a:bodyPr/>
          <a:lstStyle/>
          <a:p>
            <a:endParaRPr lang="de-DE"/>
          </a:p>
        </p:txBody>
      </p:sp>
      <p:sp>
        <p:nvSpPr>
          <p:cNvPr id="40" name="Shape 38"/>
          <p:cNvSpPr/>
          <p:nvPr/>
        </p:nvSpPr>
        <p:spPr>
          <a:xfrm>
            <a:off x="0" y="6199632"/>
            <a:ext cx="12191695" cy="658368"/>
          </a:xfrm>
          <a:prstGeom prst="rect">
            <a:avLst/>
          </a:prstGeom>
          <a:solidFill>
            <a:srgbClr val="F5F5F2"/>
          </a:solidFill>
          <a:ln w="12700">
            <a:solidFill>
              <a:srgbClr val="F5F5F2">
                <a:alpha val="0"/>
              </a:srgbClr>
            </a:solidFill>
            <a:prstDash val="solid"/>
          </a:ln>
        </p:spPr>
        <p:txBody>
          <a:bodyPr/>
          <a:lstStyle/>
          <a:p>
            <a:endParaRPr lang="de-DE"/>
          </a:p>
        </p:txBody>
      </p:sp>
      <p:sp>
        <p:nvSpPr>
          <p:cNvPr id="41" name="Shape 39"/>
          <p:cNvSpPr/>
          <p:nvPr/>
        </p:nvSpPr>
        <p:spPr>
          <a:xfrm>
            <a:off x="0" y="6163056"/>
            <a:ext cx="12191695" cy="0"/>
          </a:xfrm>
          <a:prstGeom prst="line">
            <a:avLst/>
          </a:prstGeom>
          <a:solidFill>
            <a:srgbClr val="FFFFFF">
              <a:alpha val="0"/>
            </a:srgbClr>
          </a:solidFill>
          <a:ln w="13970">
            <a:solidFill>
              <a:srgbClr val="86BC25">
                <a:alpha val="85000"/>
              </a:srgbClr>
            </a:solidFill>
            <a:prstDash val="solid"/>
          </a:ln>
        </p:spPr>
        <p:txBody>
          <a:bodyPr/>
          <a:lstStyle/>
          <a:p>
            <a:endParaRPr lang="de-DE"/>
          </a:p>
        </p:txBody>
      </p:sp>
      <p:sp>
        <p:nvSpPr>
          <p:cNvPr id="42" name="Text 40"/>
          <p:cNvSpPr/>
          <p:nvPr/>
        </p:nvSpPr>
        <p:spPr>
          <a:xfrm>
            <a:off x="566928" y="6428232"/>
            <a:ext cx="105156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09.07.2026</a:t>
            </a:r>
            <a:endParaRPr lang="en-US" sz="950"/>
          </a:p>
        </p:txBody>
      </p:sp>
      <p:sp>
        <p:nvSpPr>
          <p:cNvPr id="43" name="Shape 41"/>
          <p:cNvSpPr/>
          <p:nvPr/>
        </p:nvSpPr>
        <p:spPr>
          <a:xfrm>
            <a:off x="2592781"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44" name="Text 42"/>
          <p:cNvSpPr/>
          <p:nvPr/>
        </p:nvSpPr>
        <p:spPr>
          <a:xfrm>
            <a:off x="3567074" y="6428232"/>
            <a:ext cx="132588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09:00 – 09:30 Uhr</a:t>
            </a:r>
            <a:endParaRPr lang="en-US" sz="950"/>
          </a:p>
        </p:txBody>
      </p:sp>
      <p:sp>
        <p:nvSpPr>
          <p:cNvPr id="45" name="Shape 43"/>
          <p:cNvSpPr/>
          <p:nvPr/>
        </p:nvSpPr>
        <p:spPr>
          <a:xfrm>
            <a:off x="5867247"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46" name="Text 44"/>
          <p:cNvSpPr/>
          <p:nvPr/>
        </p:nvSpPr>
        <p:spPr>
          <a:xfrm>
            <a:off x="6841540" y="6336792"/>
            <a:ext cx="2560320" cy="329184"/>
          </a:xfrm>
          <a:prstGeom prst="rect">
            <a:avLst/>
          </a:prstGeom>
          <a:solidFill>
            <a:srgbClr val="FFFFFF">
              <a:alpha val="0"/>
            </a:srgbClr>
          </a:solidFill>
          <a:ln/>
        </p:spPr>
        <p:txBody>
          <a:bodyPr wrap="square" lIns="0" tIns="0" rIns="0" bIns="0" rtlCol="0" anchor="ctr">
            <a:normAutofit/>
          </a:bodyPr>
          <a:lstStyle/>
          <a:p>
            <a:pPr marL="0" indent="0" algn="ctr">
              <a:buNone/>
            </a:pPr>
            <a:r>
              <a:rPr lang="en-US" sz="880">
                <a:solidFill>
                  <a:srgbClr val="161A1D"/>
                </a:solidFill>
              </a:rPr>
              <a:t>IT-SICHERHEIT Webkonferenz</a:t>
            </a:r>
            <a:endParaRPr lang="en-US" sz="880"/>
          </a:p>
          <a:p>
            <a:pPr marL="0" indent="0" algn="ctr">
              <a:buNone/>
            </a:pPr>
            <a:r>
              <a:rPr lang="en-US" sz="880">
                <a:solidFill>
                  <a:srgbClr val="161A1D"/>
                </a:solidFill>
              </a:rPr>
              <a:t>Detection und Response mit MDR/XDR</a:t>
            </a:r>
            <a:endParaRPr lang="en-US" sz="880"/>
          </a:p>
        </p:txBody>
      </p:sp>
      <p:sp>
        <p:nvSpPr>
          <p:cNvPr id="47" name="Shape 45"/>
          <p:cNvSpPr/>
          <p:nvPr/>
        </p:nvSpPr>
        <p:spPr>
          <a:xfrm>
            <a:off x="10376153"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50" name="Text 48"/>
          <p:cNvSpPr/>
          <p:nvPr/>
        </p:nvSpPr>
        <p:spPr>
          <a:xfrm>
            <a:off x="11350446" y="6446520"/>
            <a:ext cx="274320" cy="164592"/>
          </a:xfrm>
          <a:prstGeom prst="rect">
            <a:avLst/>
          </a:prstGeom>
          <a:solidFill>
            <a:srgbClr val="FFFFFF">
              <a:alpha val="0"/>
            </a:srgbClr>
          </a:solidFill>
          <a:ln/>
        </p:spPr>
        <p:txBody>
          <a:bodyPr wrap="square" lIns="0" tIns="0" rIns="0" bIns="0" rtlCol="0" anchor="ctr"/>
          <a:lstStyle/>
          <a:p>
            <a:pPr marL="0" indent="0" algn="r">
              <a:buNone/>
            </a:pPr>
            <a:r>
              <a:rPr lang="en-US" sz="800">
                <a:solidFill>
                  <a:srgbClr val="6B7476"/>
                </a:solidFill>
              </a:rPr>
              <a:t>05</a:t>
            </a:r>
            <a:endParaRPr lang="en-US" sz="800"/>
          </a:p>
        </p:txBody>
      </p:sp>
      <p:sp>
        <p:nvSpPr>
          <p:cNvPr id="1000" name="Accent 1000"/>
          <p:cNvSpPr/>
          <p:nvPr/>
        </p:nvSpPr>
        <p:spPr>
          <a:xfrm>
            <a:off x="2508550" y="3862200"/>
            <a:ext cx="1085000" cy="967200"/>
          </a:xfrm>
          <a:prstGeom prst="hexagon">
            <a:avLst/>
          </a:prstGeom>
          <a:noFill/>
          <a:ln w="9525">
            <a:solidFill>
              <a:srgbClr val="86BC25">
                <a:alpha val="22400"/>
              </a:srgbClr>
            </a:solidFill>
          </a:ln>
        </p:spPr>
        <p:txBody>
          <a:bodyPr/>
          <a:lstStyle/>
          <a:p>
            <a:endParaRPr lang="de-DE"/>
          </a:p>
        </p:txBody>
      </p:sp>
      <p:sp>
        <p:nvSpPr>
          <p:cNvPr id="1001" name="Accent 1001"/>
          <p:cNvSpPr/>
          <p:nvPr/>
        </p:nvSpPr>
        <p:spPr>
          <a:xfrm rot="1200000">
            <a:off x="1649850" y="4717800"/>
            <a:ext cx="694400" cy="620000"/>
          </a:xfrm>
          <a:prstGeom prst="hexagon">
            <a:avLst/>
          </a:prstGeom>
          <a:noFill/>
          <a:ln w="9525">
            <a:solidFill>
              <a:srgbClr val="86BC25">
                <a:alpha val="15399"/>
              </a:srgbClr>
            </a:solidFill>
          </a:ln>
        </p:spPr>
        <p:txBody>
          <a:bodyPr/>
          <a:lstStyle/>
          <a:p>
            <a:endParaRPr lang="de-DE"/>
          </a:p>
        </p:txBody>
      </p:sp>
      <p:sp>
        <p:nvSpPr>
          <p:cNvPr id="1002" name="Accent 1002"/>
          <p:cNvSpPr/>
          <p:nvPr/>
        </p:nvSpPr>
        <p:spPr>
          <a:xfrm>
            <a:off x="2462050" y="4653940"/>
            <a:ext cx="186000" cy="164920"/>
          </a:xfrm>
          <a:prstGeom prst="hexagon">
            <a:avLst/>
          </a:prstGeom>
          <a:solidFill>
            <a:srgbClr val="0E1C1B"/>
          </a:solidFill>
          <a:ln w="9525">
            <a:solidFill>
              <a:srgbClr val="86BC25">
                <a:alpha val="84000"/>
              </a:srgbClr>
            </a:solidFill>
          </a:ln>
        </p:spPr>
        <p:txBody>
          <a:bodyPr/>
          <a:lstStyle/>
          <a:p>
            <a:endParaRPr lang="de-DE"/>
          </a:p>
        </p:txBody>
      </p:sp>
      <p:sp>
        <p:nvSpPr>
          <p:cNvPr id="1003" name="Accent 1003"/>
          <p:cNvSpPr/>
          <p:nvPr/>
        </p:nvSpPr>
        <p:spPr>
          <a:xfrm>
            <a:off x="2533350" y="4714700"/>
            <a:ext cx="43400" cy="43400"/>
          </a:xfrm>
          <a:prstGeom prst="ellipse">
            <a:avLst/>
          </a:prstGeom>
          <a:solidFill>
            <a:srgbClr val="86BC25">
              <a:alpha val="100000"/>
            </a:srgbClr>
          </a:solidFill>
          <a:ln>
            <a:noFill/>
          </a:ln>
        </p:spPr>
        <p:txBody>
          <a:bodyPr/>
          <a:lstStyle/>
          <a:p>
            <a:endParaRPr lang="de-DE"/>
          </a:p>
        </p:txBody>
      </p:sp>
      <p:sp>
        <p:nvSpPr>
          <p:cNvPr id="1004" name="Accent 1004"/>
          <p:cNvSpPr/>
          <p:nvPr/>
        </p:nvSpPr>
        <p:spPr>
          <a:xfrm>
            <a:off x="1606450" y="4513200"/>
            <a:ext cx="37200" cy="37200"/>
          </a:xfrm>
          <a:prstGeom prst="ellipse">
            <a:avLst/>
          </a:prstGeom>
          <a:solidFill>
            <a:srgbClr val="86BC25">
              <a:alpha val="77000"/>
            </a:srgbClr>
          </a:solidFill>
          <a:ln>
            <a:noFill/>
          </a:ln>
        </p:spPr>
        <p:txBody>
          <a:bodyPr/>
          <a:lstStyle/>
          <a:p>
            <a:endParaRPr lang="de-DE"/>
          </a:p>
        </p:txBody>
      </p:sp>
      <p:sp>
        <p:nvSpPr>
          <p:cNvPr id="1005" name="Accent 1005"/>
          <p:cNvSpPr/>
          <p:nvPr/>
        </p:nvSpPr>
        <p:spPr>
          <a:xfrm>
            <a:off x="3468000" y="4700750"/>
            <a:ext cx="34100" cy="34100"/>
          </a:xfrm>
          <a:prstGeom prst="ellipse">
            <a:avLst/>
          </a:prstGeom>
          <a:solidFill>
            <a:srgbClr val="86BC25">
              <a:alpha val="70000"/>
            </a:srgbClr>
          </a:solidFill>
          <a:ln>
            <a:noFill/>
          </a:ln>
        </p:spPr>
        <p:txBody>
          <a:bodyPr/>
          <a:lstStyle/>
          <a:p>
            <a:endParaRPr lang="de-DE"/>
          </a:p>
        </p:txBody>
      </p:sp>
      <p:sp>
        <p:nvSpPr>
          <p:cNvPr id="1010" name="Accent 1010"/>
          <p:cNvSpPr/>
          <p:nvPr/>
        </p:nvSpPr>
        <p:spPr>
          <a:xfrm>
            <a:off x="7211500" y="3986000"/>
            <a:ext cx="1050000" cy="936000"/>
          </a:xfrm>
          <a:prstGeom prst="hexagon">
            <a:avLst/>
          </a:prstGeom>
          <a:noFill/>
          <a:ln w="9525">
            <a:solidFill>
              <a:srgbClr val="86BC25">
                <a:alpha val="22400"/>
              </a:srgbClr>
            </a:solidFill>
          </a:ln>
        </p:spPr>
        <p:txBody>
          <a:bodyPr/>
          <a:lstStyle/>
          <a:p>
            <a:endParaRPr lang="de-DE"/>
          </a:p>
        </p:txBody>
      </p:sp>
      <p:sp>
        <p:nvSpPr>
          <p:cNvPr id="1011" name="Accent 1011"/>
          <p:cNvSpPr/>
          <p:nvPr/>
        </p:nvSpPr>
        <p:spPr>
          <a:xfrm rot="1200000">
            <a:off x="6380500" y="4814000"/>
            <a:ext cx="672000" cy="600000"/>
          </a:xfrm>
          <a:prstGeom prst="hexagon">
            <a:avLst/>
          </a:prstGeom>
          <a:noFill/>
          <a:ln w="9525">
            <a:solidFill>
              <a:srgbClr val="86BC25">
                <a:alpha val="15399"/>
              </a:srgbClr>
            </a:solidFill>
          </a:ln>
        </p:spPr>
        <p:txBody>
          <a:bodyPr/>
          <a:lstStyle/>
          <a:p>
            <a:endParaRPr lang="de-DE"/>
          </a:p>
        </p:txBody>
      </p:sp>
      <p:sp>
        <p:nvSpPr>
          <p:cNvPr id="1012" name="Accent 1012"/>
          <p:cNvSpPr/>
          <p:nvPr/>
        </p:nvSpPr>
        <p:spPr>
          <a:xfrm>
            <a:off x="7166500" y="4752200"/>
            <a:ext cx="180000" cy="159600"/>
          </a:xfrm>
          <a:prstGeom prst="hexagon">
            <a:avLst/>
          </a:prstGeom>
          <a:solidFill>
            <a:srgbClr val="0E1C1B"/>
          </a:solidFill>
          <a:ln w="9525">
            <a:solidFill>
              <a:srgbClr val="86BC25">
                <a:alpha val="84000"/>
              </a:srgbClr>
            </a:solidFill>
          </a:ln>
        </p:spPr>
        <p:txBody>
          <a:bodyPr/>
          <a:lstStyle/>
          <a:p>
            <a:endParaRPr lang="de-DE"/>
          </a:p>
        </p:txBody>
      </p:sp>
      <p:sp>
        <p:nvSpPr>
          <p:cNvPr id="1013" name="Accent 1013"/>
          <p:cNvSpPr/>
          <p:nvPr/>
        </p:nvSpPr>
        <p:spPr>
          <a:xfrm>
            <a:off x="7235500" y="4811000"/>
            <a:ext cx="42000" cy="42000"/>
          </a:xfrm>
          <a:prstGeom prst="ellipse">
            <a:avLst/>
          </a:prstGeom>
          <a:solidFill>
            <a:srgbClr val="86BC25">
              <a:alpha val="100000"/>
            </a:srgbClr>
          </a:solidFill>
          <a:ln>
            <a:noFill/>
          </a:ln>
        </p:spPr>
        <p:txBody>
          <a:bodyPr/>
          <a:lstStyle/>
          <a:p>
            <a:endParaRPr lang="de-DE"/>
          </a:p>
        </p:txBody>
      </p:sp>
      <p:sp>
        <p:nvSpPr>
          <p:cNvPr id="1014" name="Accent 1014"/>
          <p:cNvSpPr/>
          <p:nvPr/>
        </p:nvSpPr>
        <p:spPr>
          <a:xfrm>
            <a:off x="6338500" y="4616000"/>
            <a:ext cx="36000" cy="36000"/>
          </a:xfrm>
          <a:prstGeom prst="ellipse">
            <a:avLst/>
          </a:prstGeom>
          <a:solidFill>
            <a:srgbClr val="86BC25">
              <a:alpha val="77000"/>
            </a:srgbClr>
          </a:solidFill>
          <a:ln>
            <a:noFill/>
          </a:ln>
        </p:spPr>
        <p:txBody>
          <a:bodyPr/>
          <a:lstStyle/>
          <a:p>
            <a:endParaRPr lang="de-DE"/>
          </a:p>
        </p:txBody>
      </p:sp>
      <p:sp>
        <p:nvSpPr>
          <p:cNvPr id="1015" name="Accent 1015"/>
          <p:cNvSpPr/>
          <p:nvPr/>
        </p:nvSpPr>
        <p:spPr>
          <a:xfrm>
            <a:off x="8140000" y="4797500"/>
            <a:ext cx="33000" cy="33000"/>
          </a:xfrm>
          <a:prstGeom prst="ellipse">
            <a:avLst/>
          </a:prstGeom>
          <a:solidFill>
            <a:srgbClr val="86BC25">
              <a:alpha val="70000"/>
            </a:srgbClr>
          </a:solidFill>
          <a:ln>
            <a:noFill/>
          </a:ln>
        </p:spPr>
        <p:txBody>
          <a:bodyPr/>
          <a:lstStyle/>
          <a:p>
            <a:endParaRPr lang="de-DE"/>
          </a:p>
        </p:txBody>
      </p:sp>
      <p:sp>
        <p:nvSpPr>
          <p:cNvPr id="1020" name="Accent 1020"/>
          <p:cNvSpPr/>
          <p:nvPr/>
        </p:nvSpPr>
        <p:spPr>
          <a:xfrm>
            <a:off x="9248375" y="4583500"/>
            <a:ext cx="612500" cy="546000"/>
          </a:xfrm>
          <a:prstGeom prst="hexagon">
            <a:avLst/>
          </a:prstGeom>
          <a:noFill/>
          <a:ln w="9525">
            <a:solidFill>
              <a:srgbClr val="86BC25">
                <a:alpha val="22400"/>
              </a:srgbClr>
            </a:solidFill>
          </a:ln>
        </p:spPr>
        <p:txBody>
          <a:bodyPr/>
          <a:lstStyle/>
          <a:p>
            <a:endParaRPr lang="de-DE"/>
          </a:p>
        </p:txBody>
      </p:sp>
      <p:sp>
        <p:nvSpPr>
          <p:cNvPr id="1021" name="Accent 1021"/>
          <p:cNvSpPr/>
          <p:nvPr/>
        </p:nvSpPr>
        <p:spPr>
          <a:xfrm rot="1200000">
            <a:off x="8763625" y="5066500"/>
            <a:ext cx="392000" cy="350000"/>
          </a:xfrm>
          <a:prstGeom prst="hexagon">
            <a:avLst/>
          </a:prstGeom>
          <a:noFill/>
          <a:ln w="9525">
            <a:solidFill>
              <a:srgbClr val="86BC25">
                <a:alpha val="15399"/>
              </a:srgbClr>
            </a:solidFill>
          </a:ln>
        </p:spPr>
        <p:txBody>
          <a:bodyPr/>
          <a:lstStyle/>
          <a:p>
            <a:endParaRPr lang="de-DE"/>
          </a:p>
        </p:txBody>
      </p:sp>
      <p:sp>
        <p:nvSpPr>
          <p:cNvPr id="1022" name="Accent 1022"/>
          <p:cNvSpPr/>
          <p:nvPr/>
        </p:nvSpPr>
        <p:spPr>
          <a:xfrm>
            <a:off x="9222125" y="5030450"/>
            <a:ext cx="105000" cy="93100"/>
          </a:xfrm>
          <a:prstGeom prst="hexagon">
            <a:avLst/>
          </a:prstGeom>
          <a:solidFill>
            <a:srgbClr val="0E1C1B"/>
          </a:solidFill>
          <a:ln w="9525">
            <a:solidFill>
              <a:srgbClr val="86BC25">
                <a:alpha val="84000"/>
              </a:srgbClr>
            </a:solidFill>
          </a:ln>
        </p:spPr>
        <p:txBody>
          <a:bodyPr/>
          <a:lstStyle/>
          <a:p>
            <a:endParaRPr lang="de-DE"/>
          </a:p>
        </p:txBody>
      </p:sp>
      <p:sp>
        <p:nvSpPr>
          <p:cNvPr id="1023" name="Accent 1023"/>
          <p:cNvSpPr/>
          <p:nvPr/>
        </p:nvSpPr>
        <p:spPr>
          <a:xfrm>
            <a:off x="9262375" y="5064750"/>
            <a:ext cx="24500" cy="24500"/>
          </a:xfrm>
          <a:prstGeom prst="ellipse">
            <a:avLst/>
          </a:prstGeom>
          <a:solidFill>
            <a:srgbClr val="86BC25">
              <a:alpha val="100000"/>
            </a:srgbClr>
          </a:solidFill>
          <a:ln>
            <a:noFill/>
          </a:ln>
        </p:spPr>
        <p:txBody>
          <a:bodyPr/>
          <a:lstStyle/>
          <a:p>
            <a:endParaRPr lang="de-DE"/>
          </a:p>
        </p:txBody>
      </p:sp>
      <p:sp>
        <p:nvSpPr>
          <p:cNvPr id="1024" name="Accent 1024"/>
          <p:cNvSpPr/>
          <p:nvPr/>
        </p:nvSpPr>
        <p:spPr>
          <a:xfrm>
            <a:off x="8739125" y="4951000"/>
            <a:ext cx="21000" cy="21000"/>
          </a:xfrm>
          <a:prstGeom prst="ellipse">
            <a:avLst/>
          </a:prstGeom>
          <a:solidFill>
            <a:srgbClr val="86BC25">
              <a:alpha val="77000"/>
            </a:srgbClr>
          </a:solidFill>
          <a:ln>
            <a:noFill/>
          </a:ln>
        </p:spPr>
        <p:txBody>
          <a:bodyPr/>
          <a:lstStyle/>
          <a:p>
            <a:endParaRPr lang="de-DE"/>
          </a:p>
        </p:txBody>
      </p:sp>
      <p:sp>
        <p:nvSpPr>
          <p:cNvPr id="1025" name="Accent 1025"/>
          <p:cNvSpPr/>
          <p:nvPr/>
        </p:nvSpPr>
        <p:spPr>
          <a:xfrm>
            <a:off x="9790000" y="5056875"/>
            <a:ext cx="19250" cy="19250"/>
          </a:xfrm>
          <a:prstGeom prst="ellipse">
            <a:avLst/>
          </a:prstGeom>
          <a:solidFill>
            <a:srgbClr val="86BC25">
              <a:alpha val="70000"/>
            </a:srgbClr>
          </a:solidFill>
          <a:ln>
            <a:noFill/>
          </a:ln>
        </p:spPr>
        <p:txBody>
          <a:bodyPr/>
          <a:lstStyle/>
          <a:p>
            <a:endParaRPr lang="de-DE"/>
          </a:p>
        </p:txBody>
      </p:sp>
      <p:pic>
        <p:nvPicPr>
          <p:cNvPr id="37" name="Picture 36" descr="Deloitte logo">
            <a:extLst>
              <a:ext uri="{FF2B5EF4-FFF2-40B4-BE49-F238E27FC236}">
                <a16:creationId xmlns:a16="http://schemas.microsoft.com/office/drawing/2014/main" id="{DB99BADC-99BB-13E1-CC1B-0EA4360343D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692" y="-5466"/>
            <a:ext cx="2779773" cy="130822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The Detection Challenge">
    <p:bg>
      <p:bgPr>
        <a:solidFill>
          <a:srgbClr val="050808"/>
        </a:solidFill>
        <a:effectLst/>
      </p:bgPr>
    </p:bg>
    <p:spTree>
      <p:nvGrpSpPr>
        <p:cNvPr id="1" name=""/>
        <p:cNvGrpSpPr/>
        <p:nvPr/>
      </p:nvGrpSpPr>
      <p:grpSpPr>
        <a:xfrm>
          <a:off x="0" y="0"/>
          <a:ext cx="0" cy="0"/>
          <a:chOff x="0" y="0"/>
          <a:chExt cx="0" cy="0"/>
        </a:xfrm>
      </p:grpSpPr>
      <p:sp>
        <p:nvSpPr>
          <p:cNvPr id="2" name="Background"/>
          <p:cNvSpPr/>
          <p:nvPr/>
        </p:nvSpPr>
        <p:spPr>
          <a:xfrm>
            <a:off x="0" y="0"/>
            <a:ext cx="12191695" cy="6858000"/>
          </a:xfrm>
          <a:prstGeom prst="rect">
            <a:avLst/>
          </a:prstGeom>
          <a:solidFill>
            <a:srgbClr val="050808"/>
          </a:solidFill>
          <a:ln w="12700">
            <a:solidFill>
              <a:srgbClr val="050808">
                <a:alpha val="0"/>
              </a:srgbClr>
            </a:solidFill>
            <a:prstDash val="solid"/>
          </a:ln>
        </p:spPr>
        <p:txBody>
          <a:bodyPr/>
          <a:lstStyle/>
          <a:p>
            <a:endParaRPr lang="de-DE"/>
          </a:p>
        </p:txBody>
      </p:sp>
      <p:sp>
        <p:nvSpPr>
          <p:cNvPr id="3" name="Panel"/>
          <p:cNvSpPr/>
          <p:nvPr/>
        </p:nvSpPr>
        <p:spPr>
          <a:xfrm>
            <a:off x="0" y="0"/>
            <a:ext cx="12191695" cy="6172200"/>
          </a:xfrm>
          <a:prstGeom prst="rect">
            <a:avLst/>
          </a:prstGeom>
          <a:solidFill>
            <a:srgbClr val="0A0F10">
              <a:alpha val="94000"/>
            </a:srgbClr>
          </a:solidFill>
          <a:ln w="12700">
            <a:solidFill>
              <a:srgbClr val="0A0F10">
                <a:alpha val="0"/>
              </a:srgbClr>
            </a:solidFill>
            <a:prstDash val="solid"/>
          </a:ln>
        </p:spPr>
        <p:txBody>
          <a:bodyPr/>
          <a:lstStyle/>
          <a:p>
            <a:endParaRPr lang="de-DE"/>
          </a:p>
        </p:txBody>
      </p:sp>
      <p:sp>
        <p:nvSpPr>
          <p:cNvPr id="60" name="Accent Dot TR1"/>
          <p:cNvSpPr/>
          <p:nvPr/>
        </p:nvSpPr>
        <p:spPr>
          <a:xfrm>
            <a:off x="11250000" y="430000"/>
            <a:ext cx="50000" cy="50000"/>
          </a:xfrm>
          <a:prstGeom prst="ellipse">
            <a:avLst/>
          </a:prstGeom>
          <a:solidFill>
            <a:srgbClr val="86BC25">
              <a:alpha val="40000"/>
            </a:srgbClr>
          </a:solidFill>
          <a:ln>
            <a:noFill/>
          </a:ln>
        </p:spPr>
        <p:txBody>
          <a:bodyPr/>
          <a:lstStyle/>
          <a:p>
            <a:endParaRPr lang="de-DE"/>
          </a:p>
        </p:txBody>
      </p:sp>
      <p:sp>
        <p:nvSpPr>
          <p:cNvPr id="7" name="Title"/>
          <p:cNvSpPr/>
          <p:nvPr/>
        </p:nvSpPr>
        <p:spPr>
          <a:xfrm>
            <a:off x="475488" y="1230000"/>
            <a:ext cx="7400000" cy="620000"/>
          </a:xfrm>
          <a:prstGeom prst="rect">
            <a:avLst/>
          </a:prstGeom>
          <a:solidFill>
            <a:srgbClr val="FFFFFF">
              <a:alpha val="0"/>
            </a:srgbClr>
          </a:solidFill>
          <a:ln/>
        </p:spPr>
        <p:txBody>
          <a:bodyPr wrap="square" lIns="0" tIns="0" rIns="0" bIns="0" rtlCol="0" anchor="ctr"/>
          <a:lstStyle/>
          <a:p>
            <a:pPr marL="0" indent="0">
              <a:buNone/>
            </a:pPr>
            <a:r>
              <a:rPr lang="en-US" sz="3600" b="1">
                <a:solidFill>
                  <a:srgbClr val="FFFFFF"/>
                </a:solidFill>
              </a:rPr>
              <a:t>Die Detection-Herausforderung</a:t>
            </a:r>
            <a:endParaRPr lang="en-US" sz="3600"/>
          </a:p>
        </p:txBody>
      </p:sp>
      <p:sp>
        <p:nvSpPr>
          <p:cNvPr id="8" name="Title Underline"/>
          <p:cNvSpPr/>
          <p:nvPr/>
        </p:nvSpPr>
        <p:spPr>
          <a:xfrm>
            <a:off x="493776" y="1880000"/>
            <a:ext cx="685800" cy="0"/>
          </a:xfrm>
          <a:prstGeom prst="line">
            <a:avLst/>
          </a:prstGeom>
          <a:ln w="22860">
            <a:solidFill>
              <a:srgbClr val="86BC25"/>
            </a:solidFill>
            <a:prstDash val="solid"/>
          </a:ln>
        </p:spPr>
        <p:txBody>
          <a:bodyPr/>
          <a:lstStyle/>
          <a:p>
            <a:endParaRPr lang="de-DE"/>
          </a:p>
        </p:txBody>
      </p:sp>
      <p:sp>
        <p:nvSpPr>
          <p:cNvPr id="9" name="Subtitle"/>
          <p:cNvSpPr/>
          <p:nvPr/>
        </p:nvSpPr>
        <p:spPr>
          <a:xfrm>
            <a:off x="475488" y="1955000"/>
            <a:ext cx="11100000" cy="320000"/>
          </a:xfrm>
          <a:prstGeom prst="rect">
            <a:avLst/>
          </a:prstGeom>
          <a:noFill/>
          <a:ln/>
        </p:spPr>
        <p:txBody>
          <a:bodyPr wrap="square" lIns="0" tIns="0" rIns="0" bIns="0" rtlCol="0" anchor="ctr"/>
          <a:lstStyle/>
          <a:p>
            <a:pPr marL="0" indent="0">
              <a:buNone/>
            </a:pPr>
            <a:r>
              <a:rPr lang="en-US" sz="1400">
                <a:solidFill>
                  <a:srgbClr val="C8D0D2"/>
                </a:solidFill>
              </a:rPr>
              <a:t>Moderne </a:t>
            </a:r>
            <a:r>
              <a:rPr lang="en-US" sz="1400" err="1">
                <a:solidFill>
                  <a:srgbClr val="C8D0D2"/>
                </a:solidFill>
              </a:rPr>
              <a:t>Angriffe</a:t>
            </a:r>
            <a:r>
              <a:rPr lang="en-US" sz="1400">
                <a:solidFill>
                  <a:srgbClr val="C8D0D2"/>
                </a:solidFill>
              </a:rPr>
              <a:t> </a:t>
            </a:r>
            <a:r>
              <a:rPr lang="en-US" sz="1400" err="1">
                <a:solidFill>
                  <a:srgbClr val="C8D0D2"/>
                </a:solidFill>
              </a:rPr>
              <a:t>hinterlassen</a:t>
            </a:r>
            <a:r>
              <a:rPr lang="en-US" sz="1400">
                <a:solidFill>
                  <a:srgbClr val="C8D0D2"/>
                </a:solidFill>
              </a:rPr>
              <a:t> </a:t>
            </a:r>
            <a:r>
              <a:rPr lang="en-US" sz="1400" err="1">
                <a:solidFill>
                  <a:srgbClr val="C8D0D2"/>
                </a:solidFill>
              </a:rPr>
              <a:t>überall</a:t>
            </a:r>
            <a:r>
              <a:rPr lang="en-US" sz="1400">
                <a:solidFill>
                  <a:srgbClr val="C8D0D2"/>
                </a:solidFill>
              </a:rPr>
              <a:t> </a:t>
            </a:r>
            <a:r>
              <a:rPr lang="en-US" sz="1400" err="1">
                <a:solidFill>
                  <a:srgbClr val="C8D0D2"/>
                </a:solidFill>
              </a:rPr>
              <a:t>Signale</a:t>
            </a:r>
            <a:r>
              <a:rPr lang="en-US" sz="1400">
                <a:solidFill>
                  <a:srgbClr val="C8D0D2"/>
                </a:solidFill>
              </a:rPr>
              <a:t> — </a:t>
            </a:r>
            <a:r>
              <a:rPr lang="en-US" sz="1400" err="1">
                <a:solidFill>
                  <a:srgbClr val="C8D0D2"/>
                </a:solidFill>
              </a:rPr>
              <a:t>aber</a:t>
            </a:r>
            <a:r>
              <a:rPr lang="en-US" sz="1400">
                <a:solidFill>
                  <a:srgbClr val="C8D0D2"/>
                </a:solidFill>
              </a:rPr>
              <a:t> </a:t>
            </a:r>
            <a:r>
              <a:rPr lang="en-US" sz="1400" err="1">
                <a:solidFill>
                  <a:srgbClr val="C8D0D2"/>
                </a:solidFill>
              </a:rPr>
              <a:t>kein</a:t>
            </a:r>
            <a:r>
              <a:rPr lang="en-US" sz="1400">
                <a:solidFill>
                  <a:srgbClr val="C8D0D2"/>
                </a:solidFill>
              </a:rPr>
              <a:t> </a:t>
            </a:r>
            <a:r>
              <a:rPr lang="en-US" sz="1400" err="1">
                <a:solidFill>
                  <a:srgbClr val="C8D0D2"/>
                </a:solidFill>
              </a:rPr>
              <a:t>einzelnes</a:t>
            </a:r>
            <a:r>
              <a:rPr lang="en-US" sz="1400">
                <a:solidFill>
                  <a:srgbClr val="C8D0D2"/>
                </a:solidFill>
              </a:rPr>
              <a:t> Tool </a:t>
            </a:r>
            <a:r>
              <a:rPr lang="en-US" sz="1400" err="1">
                <a:solidFill>
                  <a:srgbClr val="C8D0D2"/>
                </a:solidFill>
              </a:rPr>
              <a:t>sieht</a:t>
            </a:r>
            <a:r>
              <a:rPr lang="en-US" sz="1400">
                <a:solidFill>
                  <a:srgbClr val="C8D0D2"/>
                </a:solidFill>
              </a:rPr>
              <a:t> das </a:t>
            </a:r>
            <a:r>
              <a:rPr lang="en-US" sz="1400" err="1">
                <a:solidFill>
                  <a:srgbClr val="C8D0D2"/>
                </a:solidFill>
              </a:rPr>
              <a:t>gesamte</a:t>
            </a:r>
            <a:r>
              <a:rPr lang="en-US" sz="1400">
                <a:solidFill>
                  <a:srgbClr val="C8D0D2"/>
                </a:solidFill>
              </a:rPr>
              <a:t> Bild.</a:t>
            </a:r>
            <a:endParaRPr lang="en-US" sz="1400"/>
          </a:p>
        </p:txBody>
      </p:sp>
      <p:sp>
        <p:nvSpPr>
          <p:cNvPr id="10" name="Top Sentence"/>
          <p:cNvSpPr/>
          <p:nvPr/>
        </p:nvSpPr>
        <p:spPr>
          <a:xfrm>
            <a:off x="2331538" y="2510000"/>
            <a:ext cx="7520000" cy="300000"/>
          </a:xfrm>
          <a:prstGeom prst="rect">
            <a:avLst/>
          </a:prstGeom>
          <a:noFill/>
          <a:ln/>
        </p:spPr>
        <p:txBody>
          <a:bodyPr wrap="square" lIns="0" tIns="0" rIns="0" bIns="0" rtlCol="0" anchor="ctr"/>
          <a:lstStyle/>
          <a:p>
            <a:pPr marL="0" indent="0" algn="ctr">
              <a:buNone/>
            </a:pPr>
            <a:r>
              <a:rPr lang="en-US" sz="1200" i="1">
                <a:solidFill>
                  <a:srgbClr val="9FA7A8"/>
                </a:solidFill>
              </a:rPr>
              <a:t>Für sich genommen wirkt jedes Signal unbedeutend.</a:t>
            </a:r>
            <a:endParaRPr lang="en-US" sz="1200" i="1"/>
          </a:p>
        </p:txBody>
      </p:sp>
      <p:sp>
        <p:nvSpPr>
          <p:cNvPr id="100" name="Station Card 1"/>
          <p:cNvSpPr/>
          <p:nvPr/>
        </p:nvSpPr>
        <p:spPr>
          <a:xfrm>
            <a:off x="2331538" y="2950000"/>
            <a:ext cx="1200000" cy="1770000"/>
          </a:xfrm>
          <a:prstGeom prst="roundRect">
            <a:avLst>
              <a:gd name="adj" fmla="val 6000"/>
            </a:avLst>
          </a:prstGeom>
          <a:solidFill>
            <a:srgbClr val="0C1311">
              <a:alpha val="80000"/>
            </a:srgbClr>
          </a:solidFill>
          <a:ln w="9525">
            <a:solidFill>
              <a:srgbClr val="86BC25">
                <a:alpha val="20000"/>
              </a:srgbClr>
            </a:solidFill>
            <a:prstDash val="solid"/>
          </a:ln>
        </p:spPr>
        <p:txBody>
          <a:bodyPr/>
          <a:lstStyle/>
          <a:p>
            <a:endParaRPr lang="de-DE"/>
          </a:p>
        </p:txBody>
      </p:sp>
      <p:sp>
        <p:nvSpPr>
          <p:cNvPr id="101" name="Station Card 2"/>
          <p:cNvSpPr/>
          <p:nvPr/>
        </p:nvSpPr>
        <p:spPr>
          <a:xfrm>
            <a:off x="3911538" y="2950000"/>
            <a:ext cx="1200000" cy="1770000"/>
          </a:xfrm>
          <a:prstGeom prst="roundRect">
            <a:avLst>
              <a:gd name="adj" fmla="val 6000"/>
            </a:avLst>
          </a:prstGeom>
          <a:solidFill>
            <a:srgbClr val="0C1311">
              <a:alpha val="80000"/>
            </a:srgbClr>
          </a:solidFill>
          <a:ln w="9525">
            <a:solidFill>
              <a:srgbClr val="86BC25">
                <a:alpha val="20000"/>
              </a:srgbClr>
            </a:solidFill>
            <a:prstDash val="solid"/>
          </a:ln>
        </p:spPr>
        <p:txBody>
          <a:bodyPr/>
          <a:lstStyle/>
          <a:p>
            <a:endParaRPr lang="de-DE"/>
          </a:p>
        </p:txBody>
      </p:sp>
      <p:sp>
        <p:nvSpPr>
          <p:cNvPr id="102" name="Station Card 3"/>
          <p:cNvSpPr/>
          <p:nvPr/>
        </p:nvSpPr>
        <p:spPr>
          <a:xfrm>
            <a:off x="5491538" y="2950000"/>
            <a:ext cx="1200000" cy="1770000"/>
          </a:xfrm>
          <a:prstGeom prst="roundRect">
            <a:avLst>
              <a:gd name="adj" fmla="val 6000"/>
            </a:avLst>
          </a:prstGeom>
          <a:solidFill>
            <a:srgbClr val="0C1311">
              <a:alpha val="80000"/>
            </a:srgbClr>
          </a:solidFill>
          <a:ln w="9525">
            <a:solidFill>
              <a:srgbClr val="86BC25">
                <a:alpha val="20000"/>
              </a:srgbClr>
            </a:solidFill>
            <a:prstDash val="solid"/>
          </a:ln>
        </p:spPr>
        <p:txBody>
          <a:bodyPr/>
          <a:lstStyle/>
          <a:p>
            <a:endParaRPr lang="de-DE"/>
          </a:p>
        </p:txBody>
      </p:sp>
      <p:sp>
        <p:nvSpPr>
          <p:cNvPr id="103" name="Station Card 4"/>
          <p:cNvSpPr/>
          <p:nvPr/>
        </p:nvSpPr>
        <p:spPr>
          <a:xfrm>
            <a:off x="7071538" y="2950000"/>
            <a:ext cx="1200000" cy="1770000"/>
          </a:xfrm>
          <a:prstGeom prst="roundRect">
            <a:avLst>
              <a:gd name="adj" fmla="val 6000"/>
            </a:avLst>
          </a:prstGeom>
          <a:solidFill>
            <a:srgbClr val="0C1311">
              <a:alpha val="80000"/>
            </a:srgbClr>
          </a:solidFill>
          <a:ln w="9525">
            <a:solidFill>
              <a:srgbClr val="86BC25">
                <a:alpha val="20000"/>
              </a:srgbClr>
            </a:solidFill>
            <a:prstDash val="solid"/>
          </a:ln>
        </p:spPr>
        <p:txBody>
          <a:bodyPr/>
          <a:lstStyle/>
          <a:p>
            <a:endParaRPr lang="de-DE"/>
          </a:p>
        </p:txBody>
      </p:sp>
      <p:sp>
        <p:nvSpPr>
          <p:cNvPr id="104" name="Station Card 5"/>
          <p:cNvSpPr/>
          <p:nvPr/>
        </p:nvSpPr>
        <p:spPr>
          <a:xfrm>
            <a:off x="8651538" y="2950000"/>
            <a:ext cx="1200000" cy="1770000"/>
          </a:xfrm>
          <a:prstGeom prst="roundRect">
            <a:avLst>
              <a:gd name="adj" fmla="val 6000"/>
            </a:avLst>
          </a:prstGeom>
          <a:solidFill>
            <a:srgbClr val="0C1311">
              <a:alpha val="80000"/>
            </a:srgbClr>
          </a:solidFill>
          <a:ln w="9525">
            <a:solidFill>
              <a:srgbClr val="86BC25">
                <a:alpha val="20000"/>
              </a:srgbClr>
            </a:solidFill>
            <a:prstDash val="solid"/>
          </a:ln>
        </p:spPr>
        <p:txBody>
          <a:bodyPr/>
          <a:lstStyle/>
          <a:p>
            <a:endParaRPr lang="de-DE"/>
          </a:p>
        </p:txBody>
      </p:sp>
      <p:cxnSp>
        <p:nvCxnSpPr>
          <p:cNvPr id="90" name="Chain Link 1"/>
          <p:cNvCxnSpPr/>
          <p:nvPr/>
        </p:nvCxnSpPr>
        <p:spPr>
          <a:xfrm>
            <a:off x="3531538" y="3632903"/>
            <a:ext cx="380000" cy="0"/>
          </a:xfrm>
          <a:prstGeom prst="line">
            <a:avLst/>
          </a:prstGeom>
          <a:ln w="15240">
            <a:solidFill>
              <a:srgbClr val="86BC25">
                <a:alpha val="60000"/>
              </a:srgbClr>
            </a:solidFill>
            <a:prstDash val="solid"/>
          </a:ln>
        </p:spPr>
      </p:cxnSp>
      <p:cxnSp>
        <p:nvCxnSpPr>
          <p:cNvPr id="91" name="Chain Link 2"/>
          <p:cNvCxnSpPr/>
          <p:nvPr/>
        </p:nvCxnSpPr>
        <p:spPr>
          <a:xfrm>
            <a:off x="5111538" y="3632903"/>
            <a:ext cx="380000" cy="0"/>
          </a:xfrm>
          <a:prstGeom prst="line">
            <a:avLst/>
          </a:prstGeom>
          <a:ln w="15240">
            <a:solidFill>
              <a:srgbClr val="86BC25">
                <a:alpha val="60000"/>
              </a:srgbClr>
            </a:solidFill>
            <a:prstDash val="solid"/>
          </a:ln>
        </p:spPr>
      </p:cxnSp>
      <p:cxnSp>
        <p:nvCxnSpPr>
          <p:cNvPr id="92" name="Chain Link 3"/>
          <p:cNvCxnSpPr/>
          <p:nvPr/>
        </p:nvCxnSpPr>
        <p:spPr>
          <a:xfrm>
            <a:off x="6691538" y="3632903"/>
            <a:ext cx="380000" cy="0"/>
          </a:xfrm>
          <a:prstGeom prst="line">
            <a:avLst/>
          </a:prstGeom>
          <a:ln w="15240">
            <a:solidFill>
              <a:srgbClr val="86BC25">
                <a:alpha val="60000"/>
              </a:srgbClr>
            </a:solidFill>
            <a:prstDash val="solid"/>
          </a:ln>
        </p:spPr>
      </p:cxnSp>
      <p:cxnSp>
        <p:nvCxnSpPr>
          <p:cNvPr id="93" name="Chain Link 4"/>
          <p:cNvCxnSpPr/>
          <p:nvPr/>
        </p:nvCxnSpPr>
        <p:spPr>
          <a:xfrm>
            <a:off x="8271538" y="3632903"/>
            <a:ext cx="380000" cy="0"/>
          </a:xfrm>
          <a:prstGeom prst="line">
            <a:avLst/>
          </a:prstGeom>
          <a:ln w="15240">
            <a:solidFill>
              <a:srgbClr val="86BC25">
                <a:alpha val="60000"/>
              </a:srgbClr>
            </a:solidFill>
            <a:prstDash val="solid"/>
            <a:tailEnd type="triangle" w="sm" len="sm"/>
          </a:ln>
        </p:spPr>
      </p:cxnSp>
      <p:sp>
        <p:nvSpPr>
          <p:cNvPr id="110" name="Icon1 Envelope Body"/>
          <p:cNvSpPr/>
          <p:nvPr/>
        </p:nvSpPr>
        <p:spPr>
          <a:xfrm>
            <a:off x="2711538" y="3472903"/>
            <a:ext cx="440000" cy="320000"/>
          </a:xfrm>
          <a:prstGeom prst="roundRect">
            <a:avLst>
              <a:gd name="adj" fmla="val 12000"/>
            </a:avLst>
          </a:prstGeom>
          <a:noFill/>
          <a:ln w="15240">
            <a:solidFill>
              <a:srgbClr val="86BC25"/>
            </a:solidFill>
            <a:prstDash val="solid"/>
          </a:ln>
        </p:spPr>
        <p:txBody>
          <a:bodyPr/>
          <a:lstStyle/>
          <a:p>
            <a:endParaRPr lang="de-DE"/>
          </a:p>
        </p:txBody>
      </p:sp>
      <p:cxnSp>
        <p:nvCxnSpPr>
          <p:cNvPr id="111" name="Icon1 Flap L"/>
          <p:cNvCxnSpPr/>
          <p:nvPr/>
        </p:nvCxnSpPr>
        <p:spPr>
          <a:xfrm>
            <a:off x="2711538" y="3472903"/>
            <a:ext cx="220000" cy="160000"/>
          </a:xfrm>
          <a:prstGeom prst="line">
            <a:avLst/>
          </a:prstGeom>
          <a:ln w="15240">
            <a:solidFill>
              <a:srgbClr val="86BC25"/>
            </a:solidFill>
            <a:prstDash val="solid"/>
          </a:ln>
        </p:spPr>
      </p:cxnSp>
      <p:cxnSp>
        <p:nvCxnSpPr>
          <p:cNvPr id="112" name="Icon1 Flap R"/>
          <p:cNvCxnSpPr/>
          <p:nvPr/>
        </p:nvCxnSpPr>
        <p:spPr>
          <a:xfrm flipH="1">
            <a:off x="2931538" y="3472903"/>
            <a:ext cx="220000" cy="160000"/>
          </a:xfrm>
          <a:prstGeom prst="line">
            <a:avLst/>
          </a:prstGeom>
          <a:ln w="15240">
            <a:solidFill>
              <a:srgbClr val="86BC25"/>
            </a:solidFill>
            <a:prstDash val="solid"/>
          </a:ln>
        </p:spPr>
      </p:cxnSp>
      <p:sp>
        <p:nvSpPr>
          <p:cNvPr id="113" name="Icon2 Head"/>
          <p:cNvSpPr/>
          <p:nvPr/>
        </p:nvSpPr>
        <p:spPr>
          <a:xfrm>
            <a:off x="4421538" y="3422903"/>
            <a:ext cx="180000" cy="180000"/>
          </a:xfrm>
          <a:prstGeom prst="ellipse">
            <a:avLst/>
          </a:prstGeom>
          <a:noFill/>
          <a:ln w="15240">
            <a:solidFill>
              <a:srgbClr val="86BC25"/>
            </a:solidFill>
            <a:prstDash val="solid"/>
          </a:ln>
        </p:spPr>
        <p:txBody>
          <a:bodyPr/>
          <a:lstStyle/>
          <a:p>
            <a:endParaRPr lang="de-DE"/>
          </a:p>
        </p:txBody>
      </p:sp>
      <p:sp>
        <p:nvSpPr>
          <p:cNvPr id="114" name="Icon2 Shoulders"/>
          <p:cNvSpPr/>
          <p:nvPr/>
        </p:nvSpPr>
        <p:spPr>
          <a:xfrm>
            <a:off x="4371538" y="3642903"/>
            <a:ext cx="280000" cy="200000"/>
          </a:xfrm>
          <a:prstGeom prst="round2SameRect">
            <a:avLst>
              <a:gd name="adj1" fmla="val 50000"/>
              <a:gd name="adj2" fmla="val 0"/>
            </a:avLst>
          </a:prstGeom>
          <a:noFill/>
          <a:ln w="15240">
            <a:solidFill>
              <a:srgbClr val="86BC25"/>
            </a:solidFill>
            <a:prstDash val="solid"/>
          </a:ln>
        </p:spPr>
        <p:txBody>
          <a:bodyPr/>
          <a:lstStyle/>
          <a:p>
            <a:endParaRPr lang="de-DE"/>
          </a:p>
        </p:txBody>
      </p:sp>
      <p:sp>
        <p:nvSpPr>
          <p:cNvPr id="115" name="Icon3 Screen"/>
          <p:cNvSpPr/>
          <p:nvPr/>
        </p:nvSpPr>
        <p:spPr>
          <a:xfrm>
            <a:off x="5891538" y="3432903"/>
            <a:ext cx="400000" cy="290000"/>
          </a:xfrm>
          <a:prstGeom prst="roundRect">
            <a:avLst>
              <a:gd name="adj" fmla="val 8000"/>
            </a:avLst>
          </a:prstGeom>
          <a:noFill/>
          <a:ln w="15240">
            <a:solidFill>
              <a:srgbClr val="86BC25"/>
            </a:solidFill>
            <a:prstDash val="solid"/>
          </a:ln>
        </p:spPr>
        <p:txBody>
          <a:bodyPr/>
          <a:lstStyle/>
          <a:p>
            <a:endParaRPr lang="de-DE"/>
          </a:p>
        </p:txBody>
      </p:sp>
      <p:cxnSp>
        <p:nvCxnSpPr>
          <p:cNvPr id="116" name="Icon3 Neck"/>
          <p:cNvCxnSpPr/>
          <p:nvPr/>
        </p:nvCxnSpPr>
        <p:spPr>
          <a:xfrm>
            <a:off x="6091538" y="3722903"/>
            <a:ext cx="0" cy="90000"/>
          </a:xfrm>
          <a:prstGeom prst="line">
            <a:avLst/>
          </a:prstGeom>
          <a:ln w="15240">
            <a:solidFill>
              <a:srgbClr val="86BC25"/>
            </a:solidFill>
            <a:prstDash val="solid"/>
          </a:ln>
        </p:spPr>
      </p:cxnSp>
      <p:cxnSp>
        <p:nvCxnSpPr>
          <p:cNvPr id="117" name="Icon3 Base"/>
          <p:cNvCxnSpPr/>
          <p:nvPr/>
        </p:nvCxnSpPr>
        <p:spPr>
          <a:xfrm>
            <a:off x="5981538" y="3812903"/>
            <a:ext cx="220000" cy="0"/>
          </a:xfrm>
          <a:prstGeom prst="line">
            <a:avLst/>
          </a:prstGeom>
          <a:ln w="15240">
            <a:solidFill>
              <a:srgbClr val="86BC25"/>
            </a:solidFill>
            <a:prstDash val="solid"/>
          </a:ln>
        </p:spPr>
      </p:cxnSp>
      <p:sp>
        <p:nvSpPr>
          <p:cNvPr id="118" name="Icon4 Cloud"/>
          <p:cNvSpPr/>
          <p:nvPr/>
        </p:nvSpPr>
        <p:spPr>
          <a:xfrm>
            <a:off x="7451538" y="3462903"/>
            <a:ext cx="440000" cy="300000"/>
          </a:xfrm>
          <a:prstGeom prst="cloud">
            <a:avLst/>
          </a:prstGeom>
          <a:noFill/>
          <a:ln w="15240">
            <a:solidFill>
              <a:srgbClr val="86BC25"/>
            </a:solidFill>
            <a:prstDash val="solid"/>
          </a:ln>
        </p:spPr>
        <p:txBody>
          <a:bodyPr/>
          <a:lstStyle/>
          <a:p>
            <a:endParaRPr lang="de-DE"/>
          </a:p>
        </p:txBody>
      </p:sp>
      <p:sp>
        <p:nvSpPr>
          <p:cNvPr id="119" name="Icon5 Node Top"/>
          <p:cNvSpPr/>
          <p:nvPr/>
        </p:nvSpPr>
        <p:spPr>
          <a:xfrm>
            <a:off x="9216538" y="3432903"/>
            <a:ext cx="80000" cy="80000"/>
          </a:xfrm>
          <a:prstGeom prst="ellipse">
            <a:avLst/>
          </a:prstGeom>
          <a:solidFill>
            <a:srgbClr val="86BC25"/>
          </a:solidFill>
          <a:ln>
            <a:noFill/>
          </a:ln>
        </p:spPr>
        <p:txBody>
          <a:bodyPr/>
          <a:lstStyle/>
          <a:p>
            <a:endParaRPr lang="de-DE"/>
          </a:p>
        </p:txBody>
      </p:sp>
      <p:sp>
        <p:nvSpPr>
          <p:cNvPr id="120" name="Icon5 Node BL"/>
          <p:cNvSpPr/>
          <p:nvPr/>
        </p:nvSpPr>
        <p:spPr>
          <a:xfrm>
            <a:off x="9071538" y="3722903"/>
            <a:ext cx="80000" cy="80000"/>
          </a:xfrm>
          <a:prstGeom prst="ellipse">
            <a:avLst/>
          </a:prstGeom>
          <a:solidFill>
            <a:srgbClr val="86BC25"/>
          </a:solidFill>
          <a:ln>
            <a:noFill/>
          </a:ln>
        </p:spPr>
        <p:txBody>
          <a:bodyPr/>
          <a:lstStyle/>
          <a:p>
            <a:endParaRPr lang="de-DE"/>
          </a:p>
        </p:txBody>
      </p:sp>
      <p:sp>
        <p:nvSpPr>
          <p:cNvPr id="121" name="Icon5 Node BR"/>
          <p:cNvSpPr/>
          <p:nvPr/>
        </p:nvSpPr>
        <p:spPr>
          <a:xfrm>
            <a:off x="9361538" y="3722903"/>
            <a:ext cx="80000" cy="80000"/>
          </a:xfrm>
          <a:prstGeom prst="ellipse">
            <a:avLst/>
          </a:prstGeom>
          <a:solidFill>
            <a:srgbClr val="86BC25"/>
          </a:solidFill>
          <a:ln>
            <a:noFill/>
          </a:ln>
        </p:spPr>
        <p:txBody>
          <a:bodyPr/>
          <a:lstStyle/>
          <a:p>
            <a:endParaRPr lang="de-DE"/>
          </a:p>
        </p:txBody>
      </p:sp>
      <p:cxnSp>
        <p:nvCxnSpPr>
          <p:cNvPr id="122" name="Icon5 Link TL"/>
          <p:cNvCxnSpPr/>
          <p:nvPr/>
        </p:nvCxnSpPr>
        <p:spPr>
          <a:xfrm flipH="1">
            <a:off x="9111538" y="3472903"/>
            <a:ext cx="145000" cy="290000"/>
          </a:xfrm>
          <a:prstGeom prst="line">
            <a:avLst/>
          </a:prstGeom>
          <a:ln w="9525">
            <a:solidFill>
              <a:srgbClr val="86BC25">
                <a:alpha val="70000"/>
              </a:srgbClr>
            </a:solidFill>
            <a:prstDash val="solid"/>
          </a:ln>
        </p:spPr>
      </p:cxnSp>
      <p:cxnSp>
        <p:nvCxnSpPr>
          <p:cNvPr id="123" name="Icon5 Link TR"/>
          <p:cNvCxnSpPr/>
          <p:nvPr/>
        </p:nvCxnSpPr>
        <p:spPr>
          <a:xfrm>
            <a:off x="9256538" y="3472903"/>
            <a:ext cx="145000" cy="290000"/>
          </a:xfrm>
          <a:prstGeom prst="line">
            <a:avLst/>
          </a:prstGeom>
          <a:ln w="9525">
            <a:solidFill>
              <a:srgbClr val="86BC25">
                <a:alpha val="70000"/>
              </a:srgbClr>
            </a:solidFill>
            <a:prstDash val="solid"/>
          </a:ln>
        </p:spPr>
      </p:cxnSp>
      <p:cxnSp>
        <p:nvCxnSpPr>
          <p:cNvPr id="124" name="Icon5 Link B"/>
          <p:cNvCxnSpPr/>
          <p:nvPr/>
        </p:nvCxnSpPr>
        <p:spPr>
          <a:xfrm>
            <a:off x="9111538" y="3762903"/>
            <a:ext cx="290000" cy="0"/>
          </a:xfrm>
          <a:prstGeom prst="line">
            <a:avLst/>
          </a:prstGeom>
          <a:ln w="9525">
            <a:solidFill>
              <a:srgbClr val="86BC25">
                <a:alpha val="70000"/>
              </a:srgbClr>
            </a:solidFill>
            <a:prstDash val="solid"/>
          </a:ln>
        </p:spPr>
      </p:cxnSp>
      <p:sp>
        <p:nvSpPr>
          <p:cNvPr id="130" name="Station Text 1"/>
          <p:cNvSpPr/>
          <p:nvPr/>
        </p:nvSpPr>
        <p:spPr>
          <a:xfrm>
            <a:off x="2371538" y="3902903"/>
            <a:ext cx="1120000" cy="1090000"/>
          </a:xfrm>
          <a:prstGeom prst="rect">
            <a:avLst/>
          </a:prstGeom>
          <a:noFill/>
          <a:ln/>
        </p:spPr>
        <p:txBody>
          <a:bodyPr wrap="square" lIns="0" tIns="0" rIns="0" bIns="0" rtlCol="0" anchor="t">
            <a:normAutofit/>
          </a:bodyPr>
          <a:lstStyle/>
          <a:p>
            <a:pPr marL="0" indent="0" algn="ctr">
              <a:spcAft>
                <a:spcPts val="300"/>
              </a:spcAft>
              <a:buNone/>
            </a:pPr>
            <a:r>
              <a:rPr lang="en-US" sz="1100" b="1">
                <a:solidFill>
                  <a:srgbClr val="FFFFFF"/>
                </a:solidFill>
              </a:rPr>
              <a:t>E-Mail</a:t>
            </a:r>
          </a:p>
          <a:p>
            <a:pPr marL="0" indent="0" algn="ctr">
              <a:buNone/>
            </a:pPr>
            <a:r>
              <a:rPr lang="en-US" sz="850">
                <a:solidFill>
                  <a:srgbClr val="C8D0D2"/>
                </a:solidFill>
              </a:rPr>
              <a:t>Phishing-Link geklickt</a:t>
            </a:r>
          </a:p>
        </p:txBody>
      </p:sp>
      <p:sp>
        <p:nvSpPr>
          <p:cNvPr id="131" name="Station Text 2"/>
          <p:cNvSpPr/>
          <p:nvPr/>
        </p:nvSpPr>
        <p:spPr>
          <a:xfrm>
            <a:off x="3951538" y="3902903"/>
            <a:ext cx="1120000" cy="1090000"/>
          </a:xfrm>
          <a:prstGeom prst="rect">
            <a:avLst/>
          </a:prstGeom>
          <a:noFill/>
          <a:ln/>
        </p:spPr>
        <p:txBody>
          <a:bodyPr wrap="square" lIns="0" tIns="0" rIns="0" bIns="0" rtlCol="0" anchor="t">
            <a:normAutofit/>
          </a:bodyPr>
          <a:lstStyle/>
          <a:p>
            <a:pPr marL="0" indent="0" algn="ctr">
              <a:spcAft>
                <a:spcPts val="300"/>
              </a:spcAft>
              <a:buNone/>
            </a:pPr>
            <a:r>
              <a:rPr lang="en-US" sz="1100" b="1">
                <a:solidFill>
                  <a:srgbClr val="FFFFFF"/>
                </a:solidFill>
              </a:rPr>
              <a:t>Identität</a:t>
            </a:r>
          </a:p>
          <a:p>
            <a:pPr marL="0" indent="0" algn="ctr">
              <a:buNone/>
            </a:pPr>
            <a:r>
              <a:rPr lang="en-US" sz="850">
                <a:solidFill>
                  <a:srgbClr val="C8D0D2"/>
                </a:solidFill>
              </a:rPr>
              <a:t>Ungewöhnlicher Login / MFA-Anomalie</a:t>
            </a:r>
          </a:p>
        </p:txBody>
      </p:sp>
      <p:sp>
        <p:nvSpPr>
          <p:cNvPr id="132" name="Station Text 3"/>
          <p:cNvSpPr/>
          <p:nvPr/>
        </p:nvSpPr>
        <p:spPr>
          <a:xfrm>
            <a:off x="5531538" y="3902903"/>
            <a:ext cx="1120000" cy="1090000"/>
          </a:xfrm>
          <a:prstGeom prst="rect">
            <a:avLst/>
          </a:prstGeom>
          <a:noFill/>
          <a:ln/>
        </p:spPr>
        <p:txBody>
          <a:bodyPr wrap="square" lIns="0" tIns="0" rIns="0" bIns="0" rtlCol="0" anchor="t">
            <a:normAutofit/>
          </a:bodyPr>
          <a:lstStyle/>
          <a:p>
            <a:pPr marL="0" indent="0" algn="ctr">
              <a:spcAft>
                <a:spcPts val="300"/>
              </a:spcAft>
              <a:buNone/>
            </a:pPr>
            <a:r>
              <a:rPr lang="en-US" sz="1100" b="1">
                <a:solidFill>
                  <a:srgbClr val="FFFFFF"/>
                </a:solidFill>
              </a:rPr>
              <a:t>Endpoint</a:t>
            </a:r>
          </a:p>
          <a:p>
            <a:pPr marL="0" indent="0" algn="ctr">
              <a:buNone/>
            </a:pPr>
            <a:r>
              <a:rPr lang="en-US" sz="850">
                <a:solidFill>
                  <a:srgbClr val="C8D0D2"/>
                </a:solidFill>
              </a:rPr>
              <a:t>Verdächtige Prozessaktivität</a:t>
            </a:r>
          </a:p>
        </p:txBody>
      </p:sp>
      <p:sp>
        <p:nvSpPr>
          <p:cNvPr id="133" name="Station Text 4"/>
          <p:cNvSpPr/>
          <p:nvPr/>
        </p:nvSpPr>
        <p:spPr>
          <a:xfrm>
            <a:off x="7111538" y="3902903"/>
            <a:ext cx="1120000" cy="1090000"/>
          </a:xfrm>
          <a:prstGeom prst="rect">
            <a:avLst/>
          </a:prstGeom>
          <a:noFill/>
          <a:ln/>
        </p:spPr>
        <p:txBody>
          <a:bodyPr wrap="square" lIns="0" tIns="0" rIns="0" bIns="0" rtlCol="0" anchor="t">
            <a:normAutofit/>
          </a:bodyPr>
          <a:lstStyle/>
          <a:p>
            <a:pPr marL="0" indent="0" algn="ctr">
              <a:spcAft>
                <a:spcPts val="300"/>
              </a:spcAft>
              <a:buNone/>
            </a:pPr>
            <a:r>
              <a:rPr lang="en-US" sz="1100" b="1">
                <a:solidFill>
                  <a:srgbClr val="FFFFFF"/>
                </a:solidFill>
              </a:rPr>
              <a:t>Cloud / SaaS</a:t>
            </a:r>
          </a:p>
          <a:p>
            <a:pPr marL="0" indent="0" algn="ctr">
              <a:buNone/>
            </a:pPr>
            <a:r>
              <a:rPr lang="en-US" sz="850">
                <a:solidFill>
                  <a:srgbClr val="C8D0D2"/>
                </a:solidFill>
              </a:rPr>
              <a:t>Ungewöhnlicher Datenzugriff</a:t>
            </a:r>
          </a:p>
        </p:txBody>
      </p:sp>
      <p:sp>
        <p:nvSpPr>
          <p:cNvPr id="134" name="Station Text 5"/>
          <p:cNvSpPr/>
          <p:nvPr/>
        </p:nvSpPr>
        <p:spPr>
          <a:xfrm>
            <a:off x="8691538" y="3902903"/>
            <a:ext cx="1120000" cy="1090000"/>
          </a:xfrm>
          <a:prstGeom prst="rect">
            <a:avLst/>
          </a:prstGeom>
          <a:noFill/>
          <a:ln/>
        </p:spPr>
        <p:txBody>
          <a:bodyPr wrap="square" lIns="0" tIns="0" rIns="0" bIns="0" rtlCol="0" anchor="t">
            <a:normAutofit/>
          </a:bodyPr>
          <a:lstStyle/>
          <a:p>
            <a:pPr marL="0" indent="0" algn="ctr">
              <a:spcAft>
                <a:spcPts val="300"/>
              </a:spcAft>
              <a:buNone/>
            </a:pPr>
            <a:r>
              <a:rPr lang="en-US" sz="1100" b="1">
                <a:solidFill>
                  <a:srgbClr val="FFFFFF"/>
                </a:solidFill>
              </a:rPr>
              <a:t>Netzwerk</a:t>
            </a:r>
          </a:p>
          <a:p>
            <a:pPr marL="0" indent="0" algn="ctr">
              <a:buNone/>
            </a:pPr>
            <a:r>
              <a:rPr lang="en-US" sz="850">
                <a:solidFill>
                  <a:srgbClr val="C8D0D2"/>
                </a:solidFill>
              </a:rPr>
              <a:t>Verbindung zu verdächtigem Ziel</a:t>
            </a:r>
          </a:p>
        </p:txBody>
      </p:sp>
      <p:sp>
        <p:nvSpPr>
          <p:cNvPr id="11" name="Bottom Sentence"/>
          <p:cNvSpPr/>
          <p:nvPr/>
        </p:nvSpPr>
        <p:spPr>
          <a:xfrm>
            <a:off x="2331538" y="4820000"/>
            <a:ext cx="7520000" cy="300000"/>
          </a:xfrm>
          <a:prstGeom prst="rect">
            <a:avLst/>
          </a:prstGeom>
          <a:noFill/>
          <a:ln/>
        </p:spPr>
        <p:txBody>
          <a:bodyPr wrap="square" lIns="0" tIns="0" rIns="0" bIns="0" rtlCol="0" anchor="ctr"/>
          <a:lstStyle/>
          <a:p>
            <a:pPr marL="0" indent="0" algn="ctr">
              <a:buNone/>
            </a:pPr>
            <a:r>
              <a:rPr lang="en-US" sz="1300" b="1">
                <a:solidFill>
                  <a:srgbClr val="FFFFFF"/>
                </a:solidFill>
              </a:rPr>
              <a:t>Zusammen ergeben sie die Angriffsgeschichte.</a:t>
            </a:r>
            <a:endParaRPr lang="en-US" sz="1300" b="1"/>
          </a:p>
        </p:txBody>
      </p:sp>
      <p:sp>
        <p:nvSpPr>
          <p:cNvPr id="150" name="Insight Box"/>
          <p:cNvSpPr/>
          <p:nvPr/>
        </p:nvSpPr>
        <p:spPr>
          <a:xfrm>
            <a:off x="8250000" y="362826"/>
            <a:ext cx="3400000" cy="1790554"/>
          </a:xfrm>
          <a:prstGeom prst="roundRect">
            <a:avLst>
              <a:gd name="adj" fmla="val 4000"/>
            </a:avLst>
          </a:prstGeom>
          <a:solidFill>
            <a:srgbClr val="0C1311">
              <a:alpha val="85000"/>
            </a:srgbClr>
          </a:solidFill>
          <a:ln w="9525">
            <a:solidFill>
              <a:srgbClr val="86BC25">
                <a:alpha val="35000"/>
              </a:srgbClr>
            </a:solidFill>
            <a:prstDash val="solid"/>
          </a:ln>
        </p:spPr>
        <p:txBody>
          <a:bodyPr/>
          <a:lstStyle/>
          <a:p>
            <a:endParaRPr lang="de-DE"/>
          </a:p>
        </p:txBody>
      </p:sp>
      <p:sp>
        <p:nvSpPr>
          <p:cNvPr id="151" name="Insight Accent"/>
          <p:cNvSpPr/>
          <p:nvPr/>
        </p:nvSpPr>
        <p:spPr>
          <a:xfrm>
            <a:off x="8250000" y="362826"/>
            <a:ext cx="68000" cy="1790554"/>
          </a:xfrm>
          <a:prstGeom prst="rect">
            <a:avLst/>
          </a:prstGeom>
          <a:solidFill>
            <a:srgbClr val="86BC25"/>
          </a:solidFill>
          <a:ln>
            <a:noFill/>
          </a:ln>
        </p:spPr>
        <p:txBody>
          <a:bodyPr/>
          <a:lstStyle/>
          <a:p>
            <a:endParaRPr lang="de-DE"/>
          </a:p>
        </p:txBody>
      </p:sp>
      <p:sp>
        <p:nvSpPr>
          <p:cNvPr id="152" name="Insight Title"/>
          <p:cNvSpPr/>
          <p:nvPr/>
        </p:nvSpPr>
        <p:spPr>
          <a:xfrm>
            <a:off x="8480000" y="522826"/>
            <a:ext cx="3030000" cy="280000"/>
          </a:xfrm>
          <a:prstGeom prst="rect">
            <a:avLst/>
          </a:prstGeom>
          <a:noFill/>
          <a:ln/>
        </p:spPr>
        <p:txBody>
          <a:bodyPr wrap="square" lIns="0" tIns="0" rIns="0" bIns="0" rtlCol="0" anchor="ctr"/>
          <a:lstStyle/>
          <a:p>
            <a:pPr marL="0" indent="0">
              <a:buNone/>
            </a:pPr>
            <a:r>
              <a:rPr lang="en-US" sz="1400" b="1">
                <a:solidFill>
                  <a:srgbClr val="FFFFFF"/>
                </a:solidFill>
              </a:rPr>
              <a:t>Warum Detection schwierig wird</a:t>
            </a:r>
            <a:endParaRPr lang="en-US" sz="1400"/>
          </a:p>
        </p:txBody>
      </p:sp>
      <p:sp>
        <p:nvSpPr>
          <p:cNvPr id="153" name="Insight Divider"/>
          <p:cNvSpPr/>
          <p:nvPr/>
        </p:nvSpPr>
        <p:spPr>
          <a:xfrm>
            <a:off x="8480000" y="862826"/>
            <a:ext cx="500000" cy="0"/>
          </a:xfrm>
          <a:prstGeom prst="line">
            <a:avLst/>
          </a:prstGeom>
          <a:ln w="22860">
            <a:solidFill>
              <a:srgbClr val="86BC25"/>
            </a:solidFill>
            <a:prstDash val="solid"/>
          </a:ln>
        </p:spPr>
        <p:txBody>
          <a:bodyPr/>
          <a:lstStyle/>
          <a:p>
            <a:endParaRPr lang="de-DE"/>
          </a:p>
        </p:txBody>
      </p:sp>
      <p:sp>
        <p:nvSpPr>
          <p:cNvPr id="154" name="Insight Bullets"/>
          <p:cNvSpPr/>
          <p:nvPr/>
        </p:nvSpPr>
        <p:spPr>
          <a:xfrm>
            <a:off x="8480000" y="1022826"/>
            <a:ext cx="3030000" cy="1280000"/>
          </a:xfrm>
          <a:prstGeom prst="rect">
            <a:avLst/>
          </a:prstGeom>
          <a:noFill/>
          <a:ln/>
        </p:spPr>
        <p:txBody>
          <a:bodyPr wrap="square" lIns="0" tIns="0" rIns="0" bIns="0" rtlCol="0" anchor="t">
            <a:normAutofit/>
          </a:bodyPr>
          <a:lstStyle/>
          <a:p>
            <a:pPr marL="190500" indent="-190500">
              <a:spcBef>
                <a:spcPts val="300"/>
              </a:spcBef>
              <a:spcAft>
                <a:spcPts val="600"/>
              </a:spcAft>
              <a:buClr>
                <a:srgbClr val="86BC25"/>
              </a:buClr>
              <a:buFont typeface="Arial"/>
              <a:buChar char="–"/>
            </a:pPr>
            <a:r>
              <a:rPr lang="en-US" sz="1050">
                <a:solidFill>
                  <a:srgbClr val="C8D0D2"/>
                </a:solidFill>
              </a:rPr>
              <a:t>Signale verteilen sich über viele Tools</a:t>
            </a:r>
          </a:p>
          <a:p>
            <a:pPr marL="190500" indent="-190500">
              <a:spcBef>
                <a:spcPts val="300"/>
              </a:spcBef>
              <a:spcAft>
                <a:spcPts val="600"/>
              </a:spcAft>
              <a:buClr>
                <a:srgbClr val="86BC25"/>
              </a:buClr>
              <a:buFont typeface="Arial"/>
              <a:buChar char="–"/>
            </a:pPr>
            <a:r>
              <a:rPr lang="en-US" sz="1050">
                <a:solidFill>
                  <a:srgbClr val="C8D0D2"/>
                </a:solidFill>
              </a:rPr>
              <a:t>Gültige Konten wirken legitim</a:t>
            </a:r>
          </a:p>
          <a:p>
            <a:pPr marL="190500" indent="-190500">
              <a:spcBef>
                <a:spcPts val="300"/>
              </a:spcBef>
              <a:spcAft>
                <a:spcPts val="600"/>
              </a:spcAft>
              <a:buClr>
                <a:srgbClr val="86BC25"/>
              </a:buClr>
              <a:buFont typeface="Arial"/>
              <a:buChar char="–"/>
            </a:pPr>
            <a:r>
              <a:rPr lang="en-US" sz="1050">
                <a:solidFill>
                  <a:srgbClr val="C8D0D2"/>
                </a:solidFill>
              </a:rPr>
              <a:t>Cloud und SaaS vergrößern die Angriffsfläche</a:t>
            </a:r>
          </a:p>
          <a:p>
            <a:pPr marL="190500" indent="-190500">
              <a:spcBef>
                <a:spcPts val="300"/>
              </a:spcBef>
              <a:spcAft>
                <a:spcPts val="600"/>
              </a:spcAft>
              <a:buClr>
                <a:srgbClr val="86BC25"/>
              </a:buClr>
              <a:buFont typeface="Arial"/>
              <a:buChar char="–"/>
            </a:pPr>
            <a:r>
              <a:rPr lang="en-US" sz="1050">
                <a:solidFill>
                  <a:srgbClr val="C8D0D2"/>
                </a:solidFill>
              </a:rPr>
              <a:t>Die Alert-Flut verdeckt das Wesentliche</a:t>
            </a:r>
          </a:p>
        </p:txBody>
      </p:sp>
      <p:sp>
        <p:nvSpPr>
          <p:cNvPr id="161" name="Takeaway"/>
          <p:cNvSpPr/>
          <p:nvPr/>
        </p:nvSpPr>
        <p:spPr>
          <a:xfrm>
            <a:off x="1092708" y="5602901"/>
            <a:ext cx="10010000" cy="500000"/>
          </a:xfrm>
          <a:prstGeom prst="rect">
            <a:avLst/>
          </a:prstGeom>
          <a:noFill/>
          <a:ln/>
        </p:spPr>
        <p:txBody>
          <a:bodyPr wrap="square" lIns="0" tIns="0" rIns="0" bIns="0" rtlCol="0" anchor="ctr"/>
          <a:lstStyle/>
          <a:p>
            <a:pPr marL="0" indent="0" algn="ctr">
              <a:buNone/>
            </a:pPr>
            <a:r>
              <a:rPr lang="en-US" sz="1500" b="1">
                <a:solidFill>
                  <a:srgbClr val="FFFFFF"/>
                </a:solidFill>
              </a:rPr>
              <a:t>Die Herausforderung ist nicht, mehr Daten zu sammeln — sondern die richtigen Signale in </a:t>
            </a:r>
            <a:r>
              <a:rPr lang="en-US" sz="1500" b="1">
                <a:solidFill>
                  <a:srgbClr val="86BC25"/>
                </a:solidFill>
              </a:rPr>
              <a:t>Kontext</a:t>
            </a:r>
            <a:r>
              <a:rPr lang="en-US" sz="1500" b="1">
                <a:solidFill>
                  <a:srgbClr val="FFFFFF"/>
                </a:solidFill>
              </a:rPr>
              <a:t> zu setzen.</a:t>
            </a:r>
            <a:endParaRPr lang="en-US" sz="1500" b="1"/>
          </a:p>
        </p:txBody>
      </p:sp>
      <p:sp>
        <p:nvSpPr>
          <p:cNvPr id="200" name="Footer Bar"/>
          <p:cNvSpPr/>
          <p:nvPr/>
        </p:nvSpPr>
        <p:spPr>
          <a:xfrm>
            <a:off x="0" y="6199632"/>
            <a:ext cx="12191695" cy="658368"/>
          </a:xfrm>
          <a:prstGeom prst="rect">
            <a:avLst/>
          </a:prstGeom>
          <a:solidFill>
            <a:srgbClr val="F5F5F2"/>
          </a:solidFill>
          <a:ln w="12700">
            <a:solidFill>
              <a:srgbClr val="F5F5F2">
                <a:alpha val="0"/>
              </a:srgbClr>
            </a:solidFill>
            <a:prstDash val="solid"/>
          </a:ln>
        </p:spPr>
        <p:txBody>
          <a:bodyPr/>
          <a:lstStyle/>
          <a:p>
            <a:endParaRPr lang="de-DE"/>
          </a:p>
        </p:txBody>
      </p:sp>
      <p:sp>
        <p:nvSpPr>
          <p:cNvPr id="201" name="Footer Date"/>
          <p:cNvSpPr/>
          <p:nvPr/>
        </p:nvSpPr>
        <p:spPr>
          <a:xfrm>
            <a:off x="566928" y="6428232"/>
            <a:ext cx="105156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09.07.2026</a:t>
            </a:r>
            <a:endParaRPr lang="en-US" sz="950"/>
          </a:p>
        </p:txBody>
      </p:sp>
      <p:sp>
        <p:nvSpPr>
          <p:cNvPr id="202" name="Footer Sep 1"/>
          <p:cNvSpPr/>
          <p:nvPr/>
        </p:nvSpPr>
        <p:spPr>
          <a:xfrm>
            <a:off x="2592781" y="6355080"/>
            <a:ext cx="0" cy="320040"/>
          </a:xfrm>
          <a:prstGeom prst="line">
            <a:avLst/>
          </a:prstGeom>
          <a:ln w="7620">
            <a:solidFill>
              <a:srgbClr val="9FA7A8"/>
            </a:solidFill>
            <a:prstDash val="solid"/>
          </a:ln>
        </p:spPr>
        <p:txBody>
          <a:bodyPr/>
          <a:lstStyle/>
          <a:p>
            <a:endParaRPr lang="de-DE"/>
          </a:p>
        </p:txBody>
      </p:sp>
      <p:sp>
        <p:nvSpPr>
          <p:cNvPr id="203" name="Footer Time"/>
          <p:cNvSpPr/>
          <p:nvPr/>
        </p:nvSpPr>
        <p:spPr>
          <a:xfrm>
            <a:off x="3567074" y="6428232"/>
            <a:ext cx="132588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09:00 – 09:30 Uhr</a:t>
            </a:r>
            <a:endParaRPr lang="en-US" sz="950"/>
          </a:p>
        </p:txBody>
      </p:sp>
      <p:sp>
        <p:nvSpPr>
          <p:cNvPr id="204" name="Footer Sep 2"/>
          <p:cNvSpPr/>
          <p:nvPr/>
        </p:nvSpPr>
        <p:spPr>
          <a:xfrm>
            <a:off x="5867247" y="6355080"/>
            <a:ext cx="0" cy="320040"/>
          </a:xfrm>
          <a:prstGeom prst="line">
            <a:avLst/>
          </a:prstGeom>
          <a:ln w="7620">
            <a:solidFill>
              <a:srgbClr val="9FA7A8"/>
            </a:solidFill>
            <a:prstDash val="solid"/>
          </a:ln>
        </p:spPr>
        <p:txBody>
          <a:bodyPr/>
          <a:lstStyle/>
          <a:p>
            <a:endParaRPr lang="de-DE"/>
          </a:p>
        </p:txBody>
      </p:sp>
      <p:sp>
        <p:nvSpPr>
          <p:cNvPr id="205" name="Footer Conf"/>
          <p:cNvSpPr/>
          <p:nvPr/>
        </p:nvSpPr>
        <p:spPr>
          <a:xfrm>
            <a:off x="6841540" y="6336792"/>
            <a:ext cx="2560320" cy="329184"/>
          </a:xfrm>
          <a:prstGeom prst="rect">
            <a:avLst/>
          </a:prstGeom>
          <a:solidFill>
            <a:srgbClr val="FFFFFF">
              <a:alpha val="0"/>
            </a:srgbClr>
          </a:solidFill>
          <a:ln/>
        </p:spPr>
        <p:txBody>
          <a:bodyPr wrap="square" lIns="0" tIns="0" rIns="0" bIns="0" rtlCol="0" anchor="ctr">
            <a:normAutofit/>
          </a:bodyPr>
          <a:lstStyle/>
          <a:p>
            <a:pPr marL="0" indent="0" algn="ctr">
              <a:buNone/>
            </a:pPr>
            <a:r>
              <a:rPr lang="en-US" sz="880">
                <a:solidFill>
                  <a:srgbClr val="161A1D"/>
                </a:solidFill>
              </a:rPr>
              <a:t>IT-SICHERHEIT Webkonferenz</a:t>
            </a:r>
            <a:endParaRPr lang="en-US" sz="880"/>
          </a:p>
          <a:p>
            <a:pPr marL="0" indent="0" algn="ctr">
              <a:buNone/>
            </a:pPr>
            <a:r>
              <a:rPr lang="en-US" sz="880">
                <a:solidFill>
                  <a:srgbClr val="161A1D"/>
                </a:solidFill>
              </a:rPr>
              <a:t>Detection und Response mit MDR/XDR</a:t>
            </a:r>
            <a:endParaRPr lang="en-US" sz="880"/>
          </a:p>
        </p:txBody>
      </p:sp>
      <p:sp>
        <p:nvSpPr>
          <p:cNvPr id="206" name="Footer Sep 3"/>
          <p:cNvSpPr/>
          <p:nvPr/>
        </p:nvSpPr>
        <p:spPr>
          <a:xfrm>
            <a:off x="10376153" y="6355080"/>
            <a:ext cx="0" cy="320040"/>
          </a:xfrm>
          <a:prstGeom prst="line">
            <a:avLst/>
          </a:prstGeom>
          <a:ln w="7620">
            <a:solidFill>
              <a:srgbClr val="9FA7A8"/>
            </a:solidFill>
            <a:prstDash val="solid"/>
          </a:ln>
        </p:spPr>
        <p:txBody>
          <a:bodyPr/>
          <a:lstStyle/>
          <a:p>
            <a:endParaRPr lang="de-DE"/>
          </a:p>
        </p:txBody>
      </p:sp>
      <p:sp>
        <p:nvSpPr>
          <p:cNvPr id="900" name="Page Number"/>
          <p:cNvSpPr/>
          <p:nvPr/>
        </p:nvSpPr>
        <p:spPr>
          <a:xfrm>
            <a:off x="11350446" y="6446520"/>
            <a:ext cx="274320" cy="164592"/>
          </a:xfrm>
          <a:prstGeom prst="rect">
            <a:avLst/>
          </a:prstGeom>
          <a:solidFill>
            <a:srgbClr val="FFFFFF">
              <a:alpha val="0"/>
            </a:srgbClr>
          </a:solidFill>
          <a:ln/>
        </p:spPr>
        <p:txBody>
          <a:bodyPr wrap="square" lIns="0" tIns="0" rIns="0" bIns="0" rtlCol="0" anchor="ctr"/>
          <a:lstStyle/>
          <a:p>
            <a:pPr marL="0" indent="0" algn="r">
              <a:buNone/>
            </a:pPr>
            <a:r>
              <a:rPr lang="en-US" sz="800">
                <a:solidFill>
                  <a:srgbClr val="6B7476"/>
                </a:solidFill>
              </a:rPr>
              <a:t>06</a:t>
            </a:r>
            <a:endParaRPr lang="en-US" sz="800"/>
          </a:p>
        </p:txBody>
      </p:sp>
      <p:cxnSp>
        <p:nvCxnSpPr>
          <p:cNvPr id="15" name="c874">
            <a:extLst>
              <a:ext uri="{FF2B5EF4-FFF2-40B4-BE49-F238E27FC236}">
                <a16:creationId xmlns:a16="http://schemas.microsoft.com/office/drawing/2014/main" id="{BA15AFED-76C5-5A59-EAD4-0BE86001D44F}"/>
              </a:ext>
            </a:extLst>
          </p:cNvPr>
          <p:cNvCxnSpPr/>
          <p:nvPr/>
        </p:nvCxnSpPr>
        <p:spPr>
          <a:xfrm>
            <a:off x="5156000" y="5594301"/>
            <a:ext cx="1880000" cy="0"/>
          </a:xfrm>
          <a:prstGeom prst="line">
            <a:avLst/>
          </a:prstGeom>
          <a:ln w="12700">
            <a:solidFill>
              <a:srgbClr val="A4D65E">
                <a:alpha val="70000"/>
              </a:srgbClr>
            </a:solidFill>
          </a:ln>
        </p:spPr>
      </p:cxnSp>
      <p:sp>
        <p:nvSpPr>
          <p:cNvPr id="16" name="s875">
            <a:extLst>
              <a:ext uri="{FF2B5EF4-FFF2-40B4-BE49-F238E27FC236}">
                <a16:creationId xmlns:a16="http://schemas.microsoft.com/office/drawing/2014/main" id="{84F52754-339E-5406-268D-2E4A988721CE}"/>
              </a:ext>
            </a:extLst>
          </p:cNvPr>
          <p:cNvSpPr/>
          <p:nvPr/>
        </p:nvSpPr>
        <p:spPr>
          <a:xfrm>
            <a:off x="5126000" y="5564301"/>
            <a:ext cx="60000" cy="60000"/>
          </a:xfrm>
          <a:prstGeom prst="ellipse">
            <a:avLst/>
          </a:prstGeom>
          <a:solidFill>
            <a:srgbClr val="A4D65E"/>
          </a:solidFill>
          <a:ln>
            <a:noFill/>
          </a:ln>
          <a:effectLst>
            <a:glow rad="22000">
              <a:srgbClr val="86BC25">
                <a:alpha val="50000"/>
              </a:srgbClr>
            </a:glow>
          </a:effectLst>
        </p:spPr>
        <p:txBody>
          <a:bodyPr/>
          <a:lstStyle/>
          <a:p>
            <a:endParaRPr lang="en-US"/>
          </a:p>
        </p:txBody>
      </p:sp>
      <p:sp>
        <p:nvSpPr>
          <p:cNvPr id="17" name="s876">
            <a:extLst>
              <a:ext uri="{FF2B5EF4-FFF2-40B4-BE49-F238E27FC236}">
                <a16:creationId xmlns:a16="http://schemas.microsoft.com/office/drawing/2014/main" id="{3E9D7C71-A6EA-40D3-4F9F-2CA04FD83C2C}"/>
              </a:ext>
            </a:extLst>
          </p:cNvPr>
          <p:cNvSpPr/>
          <p:nvPr/>
        </p:nvSpPr>
        <p:spPr>
          <a:xfrm>
            <a:off x="7006000" y="5564301"/>
            <a:ext cx="60000" cy="60000"/>
          </a:xfrm>
          <a:prstGeom prst="ellipse">
            <a:avLst/>
          </a:prstGeom>
          <a:solidFill>
            <a:srgbClr val="A4D65E"/>
          </a:solidFill>
          <a:ln>
            <a:noFill/>
          </a:ln>
          <a:effectLst>
            <a:glow rad="22000">
              <a:srgbClr val="86BC25">
                <a:alpha val="50000"/>
              </a:srgbClr>
            </a:glow>
          </a:effectLst>
        </p:spPr>
        <p:txBody>
          <a:bodyPr/>
          <a:lstStyle/>
          <a:p>
            <a:endParaRPr lang="en-US"/>
          </a:p>
        </p:txBody>
      </p:sp>
      <p:sp>
        <p:nvSpPr>
          <p:cNvPr id="19" name="Shape 35">
            <a:extLst>
              <a:ext uri="{FF2B5EF4-FFF2-40B4-BE49-F238E27FC236}">
                <a16:creationId xmlns:a16="http://schemas.microsoft.com/office/drawing/2014/main" id="{14BD2E45-4111-43E1-E2AA-9BEC2181310E}"/>
              </a:ext>
            </a:extLst>
          </p:cNvPr>
          <p:cNvSpPr/>
          <p:nvPr/>
        </p:nvSpPr>
        <p:spPr>
          <a:xfrm>
            <a:off x="0" y="6163056"/>
            <a:ext cx="12191695" cy="0"/>
          </a:xfrm>
          <a:prstGeom prst="line">
            <a:avLst/>
          </a:prstGeom>
          <a:solidFill>
            <a:srgbClr val="FFFFFF">
              <a:alpha val="0"/>
            </a:srgbClr>
          </a:solidFill>
          <a:ln w="13970">
            <a:solidFill>
              <a:srgbClr val="86BC25">
                <a:alpha val="85000"/>
              </a:srgbClr>
            </a:solidFill>
            <a:prstDash val="solid"/>
          </a:ln>
        </p:spPr>
        <p:txBody>
          <a:bodyPr/>
          <a:lstStyle/>
          <a:p>
            <a:endParaRPr lang="de-DE"/>
          </a:p>
        </p:txBody>
      </p:sp>
      <p:sp>
        <p:nvSpPr>
          <p:cNvPr id="1000" name="Accent 1000"/>
          <p:cNvSpPr/>
          <p:nvPr/>
        </p:nvSpPr>
        <p:spPr>
          <a:xfrm>
            <a:off x="976250" y="2805000"/>
            <a:ext cx="875000" cy="780000"/>
          </a:xfrm>
          <a:prstGeom prst="hexagon">
            <a:avLst/>
          </a:prstGeom>
          <a:noFill/>
          <a:ln w="9525">
            <a:solidFill>
              <a:srgbClr val="86BC25">
                <a:alpha val="22400"/>
              </a:srgbClr>
            </a:solidFill>
          </a:ln>
        </p:spPr>
        <p:txBody>
          <a:bodyPr/>
          <a:lstStyle/>
          <a:p>
            <a:endParaRPr lang="de-DE"/>
          </a:p>
        </p:txBody>
      </p:sp>
      <p:sp>
        <p:nvSpPr>
          <p:cNvPr id="1001" name="Accent 1001"/>
          <p:cNvSpPr/>
          <p:nvPr/>
        </p:nvSpPr>
        <p:spPr>
          <a:xfrm rot="1200000">
            <a:off x="283750" y="3495000"/>
            <a:ext cx="560000" cy="500000"/>
          </a:xfrm>
          <a:prstGeom prst="hexagon">
            <a:avLst/>
          </a:prstGeom>
          <a:noFill/>
          <a:ln w="9525">
            <a:solidFill>
              <a:srgbClr val="86BC25">
                <a:alpha val="15399"/>
              </a:srgbClr>
            </a:solidFill>
          </a:ln>
        </p:spPr>
        <p:txBody>
          <a:bodyPr/>
          <a:lstStyle/>
          <a:p>
            <a:endParaRPr lang="de-DE"/>
          </a:p>
        </p:txBody>
      </p:sp>
      <p:sp>
        <p:nvSpPr>
          <p:cNvPr id="1002" name="Accent 1002"/>
          <p:cNvSpPr/>
          <p:nvPr/>
        </p:nvSpPr>
        <p:spPr>
          <a:xfrm>
            <a:off x="938750" y="3443500"/>
            <a:ext cx="150000" cy="133000"/>
          </a:xfrm>
          <a:prstGeom prst="hexagon">
            <a:avLst/>
          </a:prstGeom>
          <a:solidFill>
            <a:srgbClr val="0E1C1B"/>
          </a:solidFill>
          <a:ln w="9525">
            <a:solidFill>
              <a:srgbClr val="86BC25">
                <a:alpha val="84000"/>
              </a:srgbClr>
            </a:solidFill>
          </a:ln>
        </p:spPr>
        <p:txBody>
          <a:bodyPr/>
          <a:lstStyle/>
          <a:p>
            <a:endParaRPr lang="de-DE"/>
          </a:p>
        </p:txBody>
      </p:sp>
      <p:sp>
        <p:nvSpPr>
          <p:cNvPr id="1003" name="Accent 1003"/>
          <p:cNvSpPr/>
          <p:nvPr/>
        </p:nvSpPr>
        <p:spPr>
          <a:xfrm>
            <a:off x="996250" y="3492500"/>
            <a:ext cx="35000" cy="35000"/>
          </a:xfrm>
          <a:prstGeom prst="ellipse">
            <a:avLst/>
          </a:prstGeom>
          <a:solidFill>
            <a:srgbClr val="86BC25">
              <a:alpha val="100000"/>
            </a:srgbClr>
          </a:solidFill>
          <a:ln>
            <a:noFill/>
          </a:ln>
        </p:spPr>
        <p:txBody>
          <a:bodyPr/>
          <a:lstStyle/>
          <a:p>
            <a:endParaRPr lang="de-DE"/>
          </a:p>
        </p:txBody>
      </p:sp>
      <p:sp>
        <p:nvSpPr>
          <p:cNvPr id="1004" name="Accent 1004"/>
          <p:cNvSpPr/>
          <p:nvPr/>
        </p:nvSpPr>
        <p:spPr>
          <a:xfrm>
            <a:off x="248750" y="3330000"/>
            <a:ext cx="30000" cy="30000"/>
          </a:xfrm>
          <a:prstGeom prst="ellipse">
            <a:avLst/>
          </a:prstGeom>
          <a:solidFill>
            <a:srgbClr val="86BC25">
              <a:alpha val="77000"/>
            </a:srgbClr>
          </a:solidFill>
          <a:ln>
            <a:noFill/>
          </a:ln>
        </p:spPr>
        <p:txBody>
          <a:bodyPr/>
          <a:lstStyle/>
          <a:p>
            <a:endParaRPr lang="de-DE"/>
          </a:p>
        </p:txBody>
      </p:sp>
      <p:sp>
        <p:nvSpPr>
          <p:cNvPr id="1005" name="Accent 1005"/>
          <p:cNvSpPr/>
          <p:nvPr/>
        </p:nvSpPr>
        <p:spPr>
          <a:xfrm>
            <a:off x="1750000" y="3481250"/>
            <a:ext cx="27500" cy="27500"/>
          </a:xfrm>
          <a:prstGeom prst="ellipse">
            <a:avLst/>
          </a:prstGeom>
          <a:solidFill>
            <a:srgbClr val="86BC25">
              <a:alpha val="70000"/>
            </a:srgbClr>
          </a:solidFill>
          <a:ln>
            <a:noFill/>
          </a:ln>
        </p:spPr>
        <p:txBody>
          <a:bodyPr/>
          <a:lstStyle/>
          <a:p>
            <a:endParaRPr lang="de-DE"/>
          </a:p>
        </p:txBody>
      </p:sp>
      <p:sp>
        <p:nvSpPr>
          <p:cNvPr id="1010" name="Accent 1010"/>
          <p:cNvSpPr/>
          <p:nvPr/>
        </p:nvSpPr>
        <p:spPr>
          <a:xfrm>
            <a:off x="10541000" y="4674000"/>
            <a:ext cx="700000" cy="624000"/>
          </a:xfrm>
          <a:prstGeom prst="hexagon">
            <a:avLst/>
          </a:prstGeom>
          <a:noFill/>
          <a:ln w="9525">
            <a:solidFill>
              <a:srgbClr val="86BC25">
                <a:alpha val="22400"/>
              </a:srgbClr>
            </a:solidFill>
          </a:ln>
        </p:spPr>
        <p:txBody>
          <a:bodyPr/>
          <a:lstStyle/>
          <a:p>
            <a:endParaRPr lang="de-DE"/>
          </a:p>
        </p:txBody>
      </p:sp>
      <p:sp>
        <p:nvSpPr>
          <p:cNvPr id="1011" name="Accent 1011"/>
          <p:cNvSpPr/>
          <p:nvPr/>
        </p:nvSpPr>
        <p:spPr>
          <a:xfrm rot="1200000">
            <a:off x="9987000" y="5226000"/>
            <a:ext cx="448000" cy="400000"/>
          </a:xfrm>
          <a:prstGeom prst="hexagon">
            <a:avLst/>
          </a:prstGeom>
          <a:noFill/>
          <a:ln w="9525">
            <a:solidFill>
              <a:srgbClr val="86BC25">
                <a:alpha val="15399"/>
              </a:srgbClr>
            </a:solidFill>
          </a:ln>
        </p:spPr>
        <p:txBody>
          <a:bodyPr/>
          <a:lstStyle/>
          <a:p>
            <a:endParaRPr lang="de-DE"/>
          </a:p>
        </p:txBody>
      </p:sp>
      <p:sp>
        <p:nvSpPr>
          <p:cNvPr id="1012" name="Accent 1012"/>
          <p:cNvSpPr/>
          <p:nvPr/>
        </p:nvSpPr>
        <p:spPr>
          <a:xfrm>
            <a:off x="10511000" y="5184800"/>
            <a:ext cx="120000" cy="106400"/>
          </a:xfrm>
          <a:prstGeom prst="hexagon">
            <a:avLst/>
          </a:prstGeom>
          <a:solidFill>
            <a:srgbClr val="0E1C1B"/>
          </a:solidFill>
          <a:ln w="9525">
            <a:solidFill>
              <a:srgbClr val="86BC25">
                <a:alpha val="84000"/>
              </a:srgbClr>
            </a:solidFill>
          </a:ln>
        </p:spPr>
        <p:txBody>
          <a:bodyPr/>
          <a:lstStyle/>
          <a:p>
            <a:endParaRPr lang="de-DE"/>
          </a:p>
        </p:txBody>
      </p:sp>
      <p:sp>
        <p:nvSpPr>
          <p:cNvPr id="1013" name="Accent 1013"/>
          <p:cNvSpPr/>
          <p:nvPr/>
        </p:nvSpPr>
        <p:spPr>
          <a:xfrm>
            <a:off x="10557000" y="5224000"/>
            <a:ext cx="28000" cy="28000"/>
          </a:xfrm>
          <a:prstGeom prst="ellipse">
            <a:avLst/>
          </a:prstGeom>
          <a:solidFill>
            <a:srgbClr val="86BC25">
              <a:alpha val="100000"/>
            </a:srgbClr>
          </a:solidFill>
          <a:ln>
            <a:noFill/>
          </a:ln>
        </p:spPr>
        <p:txBody>
          <a:bodyPr/>
          <a:lstStyle/>
          <a:p>
            <a:endParaRPr lang="de-DE"/>
          </a:p>
        </p:txBody>
      </p:sp>
      <p:sp>
        <p:nvSpPr>
          <p:cNvPr id="1014" name="Accent 1014"/>
          <p:cNvSpPr/>
          <p:nvPr/>
        </p:nvSpPr>
        <p:spPr>
          <a:xfrm>
            <a:off x="9959000" y="5094000"/>
            <a:ext cx="24000" cy="24000"/>
          </a:xfrm>
          <a:prstGeom prst="ellipse">
            <a:avLst/>
          </a:prstGeom>
          <a:solidFill>
            <a:srgbClr val="86BC25">
              <a:alpha val="77000"/>
            </a:srgbClr>
          </a:solidFill>
          <a:ln>
            <a:noFill/>
          </a:ln>
        </p:spPr>
        <p:txBody>
          <a:bodyPr/>
          <a:lstStyle/>
          <a:p>
            <a:endParaRPr lang="de-DE"/>
          </a:p>
        </p:txBody>
      </p:sp>
      <p:sp>
        <p:nvSpPr>
          <p:cNvPr id="1015" name="Accent 1015"/>
          <p:cNvSpPr/>
          <p:nvPr/>
        </p:nvSpPr>
        <p:spPr>
          <a:xfrm>
            <a:off x="11160000" y="5215000"/>
            <a:ext cx="22000" cy="22000"/>
          </a:xfrm>
          <a:prstGeom prst="ellipse">
            <a:avLst/>
          </a:prstGeom>
          <a:solidFill>
            <a:srgbClr val="86BC25">
              <a:alpha val="70000"/>
            </a:srgbClr>
          </a:solidFill>
          <a:ln>
            <a:noFill/>
          </a:ln>
        </p:spPr>
        <p:txBody>
          <a:bodyPr/>
          <a:lstStyle/>
          <a:p>
            <a:endParaRPr lang="de-DE"/>
          </a:p>
        </p:txBody>
      </p:sp>
      <p:sp>
        <p:nvSpPr>
          <p:cNvPr id="1020" name="Accent 1020"/>
          <p:cNvSpPr/>
          <p:nvPr/>
        </p:nvSpPr>
        <p:spPr>
          <a:xfrm>
            <a:off x="955750" y="4843000"/>
            <a:ext cx="525000" cy="468000"/>
          </a:xfrm>
          <a:prstGeom prst="hexagon">
            <a:avLst/>
          </a:prstGeom>
          <a:noFill/>
          <a:ln w="9525">
            <a:solidFill>
              <a:srgbClr val="86BC25">
                <a:alpha val="22400"/>
              </a:srgbClr>
            </a:solidFill>
          </a:ln>
        </p:spPr>
        <p:txBody>
          <a:bodyPr/>
          <a:lstStyle/>
          <a:p>
            <a:endParaRPr lang="de-DE"/>
          </a:p>
        </p:txBody>
      </p:sp>
      <p:sp>
        <p:nvSpPr>
          <p:cNvPr id="1021" name="Accent 1021"/>
          <p:cNvSpPr/>
          <p:nvPr/>
        </p:nvSpPr>
        <p:spPr>
          <a:xfrm rot="1200000">
            <a:off x="540250" y="5257000"/>
            <a:ext cx="336000" cy="300000"/>
          </a:xfrm>
          <a:prstGeom prst="hexagon">
            <a:avLst/>
          </a:prstGeom>
          <a:noFill/>
          <a:ln w="9525">
            <a:solidFill>
              <a:srgbClr val="86BC25">
                <a:alpha val="15399"/>
              </a:srgbClr>
            </a:solidFill>
          </a:ln>
        </p:spPr>
        <p:txBody>
          <a:bodyPr/>
          <a:lstStyle/>
          <a:p>
            <a:endParaRPr lang="de-DE"/>
          </a:p>
        </p:txBody>
      </p:sp>
      <p:sp>
        <p:nvSpPr>
          <p:cNvPr id="1022" name="Accent 1022"/>
          <p:cNvSpPr/>
          <p:nvPr/>
        </p:nvSpPr>
        <p:spPr>
          <a:xfrm>
            <a:off x="933250" y="5226100"/>
            <a:ext cx="90000" cy="79800"/>
          </a:xfrm>
          <a:prstGeom prst="hexagon">
            <a:avLst/>
          </a:prstGeom>
          <a:solidFill>
            <a:srgbClr val="0E1C1B"/>
          </a:solidFill>
          <a:ln w="9525">
            <a:solidFill>
              <a:srgbClr val="86BC25">
                <a:alpha val="84000"/>
              </a:srgbClr>
            </a:solidFill>
          </a:ln>
        </p:spPr>
        <p:txBody>
          <a:bodyPr/>
          <a:lstStyle/>
          <a:p>
            <a:endParaRPr lang="de-DE"/>
          </a:p>
        </p:txBody>
      </p:sp>
      <p:sp>
        <p:nvSpPr>
          <p:cNvPr id="1023" name="Accent 1023"/>
          <p:cNvSpPr/>
          <p:nvPr/>
        </p:nvSpPr>
        <p:spPr>
          <a:xfrm>
            <a:off x="967750" y="5255500"/>
            <a:ext cx="21000" cy="21000"/>
          </a:xfrm>
          <a:prstGeom prst="ellipse">
            <a:avLst/>
          </a:prstGeom>
          <a:solidFill>
            <a:srgbClr val="86BC25">
              <a:alpha val="100000"/>
            </a:srgbClr>
          </a:solidFill>
          <a:ln>
            <a:noFill/>
          </a:ln>
        </p:spPr>
        <p:txBody>
          <a:bodyPr/>
          <a:lstStyle/>
          <a:p>
            <a:endParaRPr lang="de-DE"/>
          </a:p>
        </p:txBody>
      </p:sp>
      <p:sp>
        <p:nvSpPr>
          <p:cNvPr id="1024" name="Accent 1024"/>
          <p:cNvSpPr/>
          <p:nvPr/>
        </p:nvSpPr>
        <p:spPr>
          <a:xfrm>
            <a:off x="519250" y="5158000"/>
            <a:ext cx="18000" cy="18000"/>
          </a:xfrm>
          <a:prstGeom prst="ellipse">
            <a:avLst/>
          </a:prstGeom>
          <a:solidFill>
            <a:srgbClr val="86BC25">
              <a:alpha val="77000"/>
            </a:srgbClr>
          </a:solidFill>
          <a:ln>
            <a:noFill/>
          </a:ln>
        </p:spPr>
        <p:txBody>
          <a:bodyPr/>
          <a:lstStyle/>
          <a:p>
            <a:endParaRPr lang="de-DE"/>
          </a:p>
        </p:txBody>
      </p:sp>
      <p:sp>
        <p:nvSpPr>
          <p:cNvPr id="1025" name="Accent 1025"/>
          <p:cNvSpPr/>
          <p:nvPr/>
        </p:nvSpPr>
        <p:spPr>
          <a:xfrm>
            <a:off x="1420000" y="5248750"/>
            <a:ext cx="16500" cy="16500"/>
          </a:xfrm>
          <a:prstGeom prst="ellipse">
            <a:avLst/>
          </a:prstGeom>
          <a:solidFill>
            <a:srgbClr val="86BC25">
              <a:alpha val="70000"/>
            </a:srgbClr>
          </a:solidFill>
          <a:ln>
            <a:noFill/>
          </a:ln>
        </p:spPr>
        <p:txBody>
          <a:bodyPr/>
          <a:lstStyle/>
          <a:p>
            <a:endParaRPr lang="de-DE"/>
          </a:p>
        </p:txBody>
      </p:sp>
      <p:sp>
        <p:nvSpPr>
          <p:cNvPr id="13" name="Text 4">
            <a:extLst>
              <a:ext uri="{FF2B5EF4-FFF2-40B4-BE49-F238E27FC236}">
                <a16:creationId xmlns:a16="http://schemas.microsoft.com/office/drawing/2014/main" id="{94B3E49B-C87A-2059-2884-DB0332B27A50}"/>
              </a:ext>
            </a:extLst>
          </p:cNvPr>
          <p:cNvSpPr/>
          <p:nvPr/>
        </p:nvSpPr>
        <p:spPr>
          <a:xfrm>
            <a:off x="475488" y="932688"/>
            <a:ext cx="5943600" cy="228600"/>
          </a:xfrm>
          <a:prstGeom prst="rect">
            <a:avLst/>
          </a:prstGeom>
          <a:solidFill>
            <a:srgbClr val="FFFFFF">
              <a:alpha val="0"/>
            </a:srgbClr>
          </a:solidFill>
          <a:ln/>
        </p:spPr>
        <p:txBody>
          <a:bodyPr wrap="square" lIns="0" tIns="0" rIns="0" bIns="0" rtlCol="0" anchor="ctr"/>
          <a:lstStyle/>
          <a:p>
            <a:r>
              <a:rPr lang="en-US" sz="1250" spc="40">
                <a:solidFill>
                  <a:srgbClr val="86BC25"/>
                </a:solidFill>
              </a:rPr>
              <a:t>06 | CROSS-DOMAIN DETECTION</a:t>
            </a:r>
          </a:p>
        </p:txBody>
      </p:sp>
      <p:pic>
        <p:nvPicPr>
          <p:cNvPr id="6" name="Picture 5" descr="Deloitte logo">
            <a:extLst>
              <a:ext uri="{FF2B5EF4-FFF2-40B4-BE49-F238E27FC236}">
                <a16:creationId xmlns:a16="http://schemas.microsoft.com/office/drawing/2014/main" id="{C06C46D7-C1D4-E649-C565-1DCECCFB4C0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692" y="-5466"/>
            <a:ext cx="2779773" cy="130822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050808"/>
        </a:solidFill>
        <a:effectLst/>
      </p:bgPr>
    </p:bg>
    <p:spTree>
      <p:nvGrpSpPr>
        <p:cNvPr id="1" name=""/>
        <p:cNvGrpSpPr/>
        <p:nvPr/>
      </p:nvGrpSpPr>
      <p:grpSpPr>
        <a:xfrm>
          <a:off x="0" y="0"/>
          <a:ext cx="0" cy="0"/>
          <a:chOff x="0" y="0"/>
          <a:chExt cx="0" cy="0"/>
        </a:xfrm>
      </p:grpSpPr>
      <p:sp>
        <p:nvSpPr>
          <p:cNvPr id="3" name="Shape 1"/>
          <p:cNvSpPr/>
          <p:nvPr/>
        </p:nvSpPr>
        <p:spPr>
          <a:xfrm>
            <a:off x="0" y="0"/>
            <a:ext cx="12191695" cy="6172200"/>
          </a:xfrm>
          <a:prstGeom prst="rect">
            <a:avLst/>
          </a:prstGeom>
          <a:solidFill>
            <a:srgbClr val="0A0F10">
              <a:alpha val="94000"/>
            </a:srgbClr>
          </a:solidFill>
          <a:ln w="12700">
            <a:solidFill>
              <a:srgbClr val="0A0F10">
                <a:alpha val="0"/>
              </a:srgbClr>
            </a:solidFill>
            <a:prstDash val="solid"/>
          </a:ln>
        </p:spPr>
        <p:txBody>
          <a:bodyPr/>
          <a:lstStyle/>
          <a:p>
            <a:endParaRPr lang="de-DE"/>
          </a:p>
        </p:txBody>
      </p:sp>
      <p:sp>
        <p:nvSpPr>
          <p:cNvPr id="6" name="Text 4"/>
          <p:cNvSpPr/>
          <p:nvPr/>
        </p:nvSpPr>
        <p:spPr>
          <a:xfrm>
            <a:off x="475488" y="932688"/>
            <a:ext cx="5943600" cy="228600"/>
          </a:xfrm>
          <a:prstGeom prst="rect">
            <a:avLst/>
          </a:prstGeom>
          <a:solidFill>
            <a:srgbClr val="FFFFFF">
              <a:alpha val="0"/>
            </a:srgbClr>
          </a:solidFill>
          <a:ln/>
        </p:spPr>
        <p:txBody>
          <a:bodyPr wrap="square" lIns="0" tIns="0" rIns="0" bIns="0" rtlCol="0" anchor="ctr"/>
          <a:lstStyle/>
          <a:p>
            <a:pPr indent="0">
              <a:buNone/>
            </a:pPr>
            <a:r>
              <a:rPr lang="en-US" sz="1250" spc="40">
                <a:solidFill>
                  <a:srgbClr val="86BC25"/>
                </a:solidFill>
              </a:rPr>
              <a:t>07  |  FROM ALERTS TO ONE INCIDENT</a:t>
            </a:r>
          </a:p>
        </p:txBody>
      </p:sp>
      <p:sp>
        <p:nvSpPr>
          <p:cNvPr id="7" name="Text 5"/>
          <p:cNvSpPr/>
          <p:nvPr/>
        </p:nvSpPr>
        <p:spPr>
          <a:xfrm>
            <a:off x="475488" y="1298448"/>
            <a:ext cx="4892040" cy="822960"/>
          </a:xfrm>
          <a:prstGeom prst="rect">
            <a:avLst/>
          </a:prstGeom>
          <a:solidFill>
            <a:srgbClr val="FFFFFF">
              <a:alpha val="0"/>
            </a:srgbClr>
          </a:solidFill>
          <a:ln/>
        </p:spPr>
        <p:txBody>
          <a:bodyPr wrap="square" lIns="0" tIns="0" rIns="0" bIns="0" rtlCol="0" anchor="ctr">
            <a:normAutofit fontScale="92500" lnSpcReduction="10000"/>
          </a:bodyPr>
          <a:lstStyle/>
          <a:p>
            <a:pPr marL="0" indent="0">
              <a:buNone/>
            </a:pPr>
            <a:r>
              <a:rPr lang="en-US" sz="3100" b="1">
                <a:solidFill>
                  <a:srgbClr val="FFFFFF"/>
                </a:solidFill>
              </a:rPr>
              <a:t>XDR: das vollständige Angriffsbild aufbauen</a:t>
            </a:r>
            <a:endParaRPr lang="en-US" sz="3100"/>
          </a:p>
        </p:txBody>
      </p:sp>
      <p:sp>
        <p:nvSpPr>
          <p:cNvPr id="8" name="Text 6"/>
          <p:cNvSpPr/>
          <p:nvPr/>
        </p:nvSpPr>
        <p:spPr>
          <a:xfrm>
            <a:off x="493776" y="2331720"/>
            <a:ext cx="4709160" cy="548640"/>
          </a:xfrm>
          <a:prstGeom prst="rect">
            <a:avLst/>
          </a:prstGeom>
          <a:solidFill>
            <a:srgbClr val="FFFFFF">
              <a:alpha val="0"/>
            </a:srgbClr>
          </a:solidFill>
          <a:ln/>
        </p:spPr>
        <p:txBody>
          <a:bodyPr wrap="square" lIns="127" tIns="127" rIns="127" bIns="127" rtlCol="0" anchor="ctr">
            <a:normAutofit/>
          </a:bodyPr>
          <a:lstStyle/>
          <a:p>
            <a:pPr marL="0" indent="0">
              <a:buNone/>
            </a:pPr>
            <a:r>
              <a:rPr lang="en-US" sz="1480">
                <a:solidFill>
                  <a:srgbClr val="C8D0D2"/>
                </a:solidFill>
              </a:rPr>
              <a:t>XDR verbindet isolierte Signale zu </a:t>
            </a:r>
            <a:r>
              <a:rPr lang="en-US" sz="1480" b="1">
                <a:solidFill>
                  <a:srgbClr val="A4D65E"/>
                </a:solidFill>
              </a:rPr>
              <a:t>einem handlungsfähigen Incident.</a:t>
            </a:r>
            <a:endParaRPr lang="en-US" sz="1480"/>
          </a:p>
        </p:txBody>
      </p:sp>
      <p:sp>
        <p:nvSpPr>
          <p:cNvPr id="9" name="Shape 7"/>
          <p:cNvSpPr/>
          <p:nvPr/>
        </p:nvSpPr>
        <p:spPr>
          <a:xfrm>
            <a:off x="493776" y="2167128"/>
            <a:ext cx="685800" cy="0"/>
          </a:xfrm>
          <a:prstGeom prst="line">
            <a:avLst/>
          </a:prstGeom>
          <a:solidFill>
            <a:srgbClr val="FFFFFF">
              <a:alpha val="0"/>
            </a:srgbClr>
          </a:solidFill>
          <a:ln w="13970">
            <a:solidFill>
              <a:srgbClr val="86BC25"/>
            </a:solidFill>
            <a:prstDash val="solid"/>
          </a:ln>
        </p:spPr>
        <p:txBody>
          <a:bodyPr/>
          <a:lstStyle/>
          <a:p>
            <a:endParaRPr lang="de-DE"/>
          </a:p>
        </p:txBody>
      </p:sp>
      <p:sp>
        <p:nvSpPr>
          <p:cNvPr id="701" name="t701"/>
          <p:cNvSpPr/>
          <p:nvPr/>
        </p:nvSpPr>
        <p:spPr>
          <a:xfrm>
            <a:off x="520000" y="2980000"/>
            <a:ext cx="2600000" cy="17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880" b="1" spc="120">
                <a:solidFill>
                  <a:srgbClr val="8D999C"/>
                </a:solidFill>
              </a:rPr>
              <a:t>ISOLIERTE ALERTS</a:t>
            </a:r>
          </a:p>
        </p:txBody>
      </p:sp>
      <p:sp>
        <p:nvSpPr>
          <p:cNvPr id="702" name="t702"/>
          <p:cNvSpPr/>
          <p:nvPr/>
        </p:nvSpPr>
        <p:spPr>
          <a:xfrm>
            <a:off x="4560000" y="3553848"/>
            <a:ext cx="1760000" cy="170000"/>
          </a:xfrm>
          <a:prstGeom prst="rect">
            <a:avLst/>
          </a:prstGeom>
          <a:solidFill>
            <a:srgbClr val="FFFFFF">
              <a:alpha val="0"/>
            </a:srgbClr>
          </a:solidFill>
          <a:ln>
            <a:noFill/>
          </a:ln>
        </p:spPr>
        <p:txBody>
          <a:bodyPr wrap="square" lIns="0" tIns="0" rIns="0" bIns="0" rtlCol="0" anchor="t">
            <a:normAutofit/>
          </a:bodyPr>
          <a:lstStyle/>
          <a:p>
            <a:pPr marL="0" indent="0" algn="ctr">
              <a:buNone/>
            </a:pPr>
            <a:r>
              <a:rPr lang="en-US" sz="880" b="1" spc="120">
                <a:solidFill>
                  <a:srgbClr val="A4D65E"/>
                </a:solidFill>
              </a:rPr>
              <a:t>XDR-KORRELATION</a:t>
            </a:r>
          </a:p>
        </p:txBody>
      </p:sp>
      <p:sp>
        <p:nvSpPr>
          <p:cNvPr id="703" name="s703"/>
          <p:cNvSpPr/>
          <p:nvPr/>
        </p:nvSpPr>
        <p:spPr>
          <a:xfrm rot="5400000">
            <a:off x="4880000" y="3710000"/>
            <a:ext cx="940000" cy="940000"/>
          </a:xfrm>
          <a:prstGeom prst="hexagon">
            <a:avLst/>
          </a:prstGeom>
          <a:noFill/>
          <a:ln w="9525">
            <a:solidFill>
              <a:srgbClr val="86BC25">
                <a:alpha val="14000"/>
              </a:srgbClr>
            </a:solidFill>
          </a:ln>
        </p:spPr>
        <p:txBody>
          <a:bodyPr/>
          <a:lstStyle/>
          <a:p>
            <a:endParaRPr lang="en-US"/>
          </a:p>
        </p:txBody>
      </p:sp>
      <p:cxnSp>
        <p:nvCxnSpPr>
          <p:cNvPr id="704" name="c704"/>
          <p:cNvCxnSpPr/>
          <p:nvPr/>
        </p:nvCxnSpPr>
        <p:spPr>
          <a:xfrm>
            <a:off x="2180000" y="3400000"/>
            <a:ext cx="3170000" cy="780000"/>
          </a:xfrm>
          <a:prstGeom prst="line">
            <a:avLst/>
          </a:prstGeom>
          <a:ln w="9525">
            <a:solidFill>
              <a:srgbClr val="A4D65E">
                <a:alpha val="46000"/>
              </a:srgbClr>
            </a:solidFill>
          </a:ln>
        </p:spPr>
      </p:cxnSp>
      <p:cxnSp>
        <p:nvCxnSpPr>
          <p:cNvPr id="705" name="c705"/>
          <p:cNvCxnSpPr/>
          <p:nvPr/>
        </p:nvCxnSpPr>
        <p:spPr>
          <a:xfrm>
            <a:off x="3020000" y="3790000"/>
            <a:ext cx="2330000" cy="390000"/>
          </a:xfrm>
          <a:prstGeom prst="line">
            <a:avLst/>
          </a:prstGeom>
          <a:ln w="9525">
            <a:solidFill>
              <a:srgbClr val="A4D65E">
                <a:alpha val="46000"/>
              </a:srgbClr>
            </a:solidFill>
          </a:ln>
        </p:spPr>
      </p:cxnSp>
      <p:cxnSp>
        <p:nvCxnSpPr>
          <p:cNvPr id="706" name="c706"/>
          <p:cNvCxnSpPr/>
          <p:nvPr/>
        </p:nvCxnSpPr>
        <p:spPr>
          <a:xfrm>
            <a:off x="2130000" y="4160000"/>
            <a:ext cx="3220000" cy="20000"/>
          </a:xfrm>
          <a:prstGeom prst="line">
            <a:avLst/>
          </a:prstGeom>
          <a:ln w="9525">
            <a:solidFill>
              <a:srgbClr val="A4D65E">
                <a:alpha val="46000"/>
              </a:srgbClr>
            </a:solidFill>
          </a:ln>
        </p:spPr>
      </p:cxnSp>
      <p:cxnSp>
        <p:nvCxnSpPr>
          <p:cNvPr id="707" name="c707"/>
          <p:cNvCxnSpPr/>
          <p:nvPr/>
        </p:nvCxnSpPr>
        <p:spPr>
          <a:xfrm flipV="1">
            <a:off x="3080000" y="4180000"/>
            <a:ext cx="2270000" cy="350000"/>
          </a:xfrm>
          <a:prstGeom prst="line">
            <a:avLst/>
          </a:prstGeom>
          <a:ln w="9525">
            <a:solidFill>
              <a:srgbClr val="A4D65E">
                <a:alpha val="46000"/>
              </a:srgbClr>
            </a:solidFill>
          </a:ln>
        </p:spPr>
      </p:cxnSp>
      <p:cxnSp>
        <p:nvCxnSpPr>
          <p:cNvPr id="708" name="c708"/>
          <p:cNvCxnSpPr/>
          <p:nvPr/>
        </p:nvCxnSpPr>
        <p:spPr>
          <a:xfrm flipV="1">
            <a:off x="2220000" y="4180000"/>
            <a:ext cx="3130000" cy="710000"/>
          </a:xfrm>
          <a:prstGeom prst="line">
            <a:avLst/>
          </a:prstGeom>
          <a:ln w="9525">
            <a:solidFill>
              <a:srgbClr val="A4D65E">
                <a:alpha val="46000"/>
              </a:srgbClr>
            </a:solidFill>
          </a:ln>
        </p:spPr>
      </p:cxnSp>
      <p:sp>
        <p:nvSpPr>
          <p:cNvPr id="709" name="s709"/>
          <p:cNvSpPr/>
          <p:nvPr/>
        </p:nvSpPr>
        <p:spPr>
          <a:xfrm>
            <a:off x="3732000" y="3757000"/>
            <a:ext cx="66000" cy="66000"/>
          </a:xfrm>
          <a:prstGeom prst="ellipse">
            <a:avLst/>
          </a:prstGeom>
          <a:solidFill>
            <a:srgbClr val="A4D65E"/>
          </a:solidFill>
          <a:ln>
            <a:noFill/>
          </a:ln>
          <a:effectLst>
            <a:glow rad="34000">
              <a:srgbClr val="86BC25">
                <a:alpha val="55000"/>
              </a:srgbClr>
            </a:glow>
          </a:effectLst>
        </p:spPr>
        <p:txBody>
          <a:bodyPr/>
          <a:lstStyle/>
          <a:p>
            <a:endParaRPr lang="en-US"/>
          </a:p>
        </p:txBody>
      </p:sp>
      <p:sp>
        <p:nvSpPr>
          <p:cNvPr id="710" name="s710"/>
          <p:cNvSpPr/>
          <p:nvPr/>
        </p:nvSpPr>
        <p:spPr>
          <a:xfrm>
            <a:off x="4152000" y="3952000"/>
            <a:ext cx="66000" cy="66000"/>
          </a:xfrm>
          <a:prstGeom prst="ellipse">
            <a:avLst/>
          </a:prstGeom>
          <a:solidFill>
            <a:srgbClr val="A4D65E"/>
          </a:solidFill>
          <a:ln>
            <a:noFill/>
          </a:ln>
          <a:effectLst>
            <a:glow rad="34000">
              <a:srgbClr val="86BC25">
                <a:alpha val="55000"/>
              </a:srgbClr>
            </a:glow>
          </a:effectLst>
        </p:spPr>
        <p:txBody>
          <a:bodyPr/>
          <a:lstStyle/>
          <a:p>
            <a:endParaRPr lang="en-US"/>
          </a:p>
        </p:txBody>
      </p:sp>
      <p:sp>
        <p:nvSpPr>
          <p:cNvPr id="711" name="s711"/>
          <p:cNvSpPr/>
          <p:nvPr/>
        </p:nvSpPr>
        <p:spPr>
          <a:xfrm>
            <a:off x="3707000" y="4137000"/>
            <a:ext cx="66000" cy="66000"/>
          </a:xfrm>
          <a:prstGeom prst="ellipse">
            <a:avLst/>
          </a:prstGeom>
          <a:solidFill>
            <a:srgbClr val="A4D65E"/>
          </a:solidFill>
          <a:ln>
            <a:noFill/>
          </a:ln>
          <a:effectLst>
            <a:glow rad="34000">
              <a:srgbClr val="86BC25">
                <a:alpha val="55000"/>
              </a:srgbClr>
            </a:glow>
          </a:effectLst>
        </p:spPr>
        <p:txBody>
          <a:bodyPr/>
          <a:lstStyle/>
          <a:p>
            <a:endParaRPr lang="en-US"/>
          </a:p>
        </p:txBody>
      </p:sp>
      <p:sp>
        <p:nvSpPr>
          <p:cNvPr id="712" name="s712"/>
          <p:cNvSpPr/>
          <p:nvPr/>
        </p:nvSpPr>
        <p:spPr>
          <a:xfrm>
            <a:off x="4182000" y="4322000"/>
            <a:ext cx="66000" cy="66000"/>
          </a:xfrm>
          <a:prstGeom prst="ellipse">
            <a:avLst/>
          </a:prstGeom>
          <a:solidFill>
            <a:srgbClr val="A4D65E"/>
          </a:solidFill>
          <a:ln>
            <a:noFill/>
          </a:ln>
          <a:effectLst>
            <a:glow rad="34000">
              <a:srgbClr val="86BC25">
                <a:alpha val="55000"/>
              </a:srgbClr>
            </a:glow>
          </a:effectLst>
        </p:spPr>
        <p:txBody>
          <a:bodyPr/>
          <a:lstStyle/>
          <a:p>
            <a:endParaRPr lang="en-US"/>
          </a:p>
        </p:txBody>
      </p:sp>
      <p:sp>
        <p:nvSpPr>
          <p:cNvPr id="713" name="s713"/>
          <p:cNvSpPr/>
          <p:nvPr/>
        </p:nvSpPr>
        <p:spPr>
          <a:xfrm>
            <a:off x="3752000" y="4502000"/>
            <a:ext cx="66000" cy="66000"/>
          </a:xfrm>
          <a:prstGeom prst="ellipse">
            <a:avLst/>
          </a:prstGeom>
          <a:solidFill>
            <a:srgbClr val="A4D65E"/>
          </a:solidFill>
          <a:ln>
            <a:noFill/>
          </a:ln>
          <a:effectLst>
            <a:glow rad="34000">
              <a:srgbClr val="86BC25">
                <a:alpha val="55000"/>
              </a:srgbClr>
            </a:glow>
          </a:effectLst>
        </p:spPr>
        <p:txBody>
          <a:bodyPr/>
          <a:lstStyle/>
          <a:p>
            <a:endParaRPr lang="en-US"/>
          </a:p>
        </p:txBody>
      </p:sp>
      <p:sp>
        <p:nvSpPr>
          <p:cNvPr id="714" name="s714"/>
          <p:cNvSpPr/>
          <p:nvPr/>
        </p:nvSpPr>
        <p:spPr>
          <a:xfrm>
            <a:off x="5040000" y="3870000"/>
            <a:ext cx="620000" cy="620000"/>
          </a:xfrm>
          <a:prstGeom prst="ellipse">
            <a:avLst/>
          </a:prstGeom>
          <a:solidFill>
            <a:srgbClr val="071009"/>
          </a:solidFill>
          <a:ln w="15875">
            <a:solidFill>
              <a:srgbClr val="86BC25"/>
            </a:solidFill>
          </a:ln>
          <a:effectLst>
            <a:glow rad="63500">
              <a:srgbClr val="86BC25">
                <a:alpha val="55000"/>
              </a:srgbClr>
            </a:glow>
          </a:effectLst>
        </p:spPr>
        <p:txBody>
          <a:bodyPr/>
          <a:lstStyle/>
          <a:p>
            <a:endParaRPr lang="en-US"/>
          </a:p>
        </p:txBody>
      </p:sp>
      <p:sp>
        <p:nvSpPr>
          <p:cNvPr id="715" name="t715"/>
          <p:cNvSpPr/>
          <p:nvPr/>
        </p:nvSpPr>
        <p:spPr>
          <a:xfrm>
            <a:off x="5050000" y="4030000"/>
            <a:ext cx="600000" cy="300000"/>
          </a:xfrm>
          <a:prstGeom prst="rect">
            <a:avLst/>
          </a:prstGeom>
          <a:solidFill>
            <a:srgbClr val="FFFFFF">
              <a:alpha val="0"/>
            </a:srgbClr>
          </a:solidFill>
          <a:ln>
            <a:noFill/>
          </a:ln>
        </p:spPr>
        <p:txBody>
          <a:bodyPr wrap="square" lIns="0" tIns="0" rIns="0" bIns="0" rtlCol="0" anchor="ctr">
            <a:normAutofit/>
          </a:bodyPr>
          <a:lstStyle/>
          <a:p>
            <a:pPr marL="0" indent="0" algn="ctr">
              <a:buNone/>
            </a:pPr>
            <a:r>
              <a:rPr lang="en-US" sz="1300" b="1">
                <a:solidFill>
                  <a:srgbClr val="FFFFFF"/>
                </a:solidFill>
              </a:rPr>
              <a:t>XDR</a:t>
            </a:r>
          </a:p>
        </p:txBody>
      </p:sp>
      <p:sp>
        <p:nvSpPr>
          <p:cNvPr id="716" name="s716"/>
          <p:cNvSpPr/>
          <p:nvPr/>
        </p:nvSpPr>
        <p:spPr>
          <a:xfrm>
            <a:off x="5780000" y="4030000"/>
            <a:ext cx="1760000" cy="300000"/>
          </a:xfrm>
          <a:prstGeom prst="rightArrow">
            <a:avLst/>
          </a:prstGeom>
          <a:gradFill rotWithShape="1">
            <a:gsLst>
              <a:gs pos="0">
                <a:srgbClr val="86BC25"/>
              </a:gs>
              <a:gs pos="100000">
                <a:srgbClr val="A4D65E"/>
              </a:gs>
            </a:gsLst>
            <a:lin ang="0" scaled="1"/>
          </a:gradFill>
          <a:ln>
            <a:noFill/>
          </a:ln>
          <a:effectLst>
            <a:glow rad="50800">
              <a:srgbClr val="86BC25">
                <a:alpha val="50000"/>
              </a:srgbClr>
            </a:glow>
          </a:effectLst>
        </p:spPr>
        <p:txBody>
          <a:bodyPr/>
          <a:lstStyle/>
          <a:p>
            <a:endParaRPr lang="en-US"/>
          </a:p>
        </p:txBody>
      </p:sp>
      <p:sp>
        <p:nvSpPr>
          <p:cNvPr id="717" name="a717"/>
          <p:cNvSpPr/>
          <p:nvPr/>
        </p:nvSpPr>
        <p:spPr>
          <a:xfrm rot="-75000">
            <a:off x="520000" y="3250000"/>
            <a:ext cx="1660000" cy="300000"/>
          </a:xfrm>
          <a:prstGeom prst="roundRect">
            <a:avLst>
              <a:gd name="adj" fmla="val 18000"/>
            </a:avLst>
          </a:prstGeom>
          <a:solidFill>
            <a:srgbClr val="0C1611"/>
          </a:solidFill>
          <a:ln w="9525">
            <a:solidFill>
              <a:srgbClr val="8D999C">
                <a:alpha val="34000"/>
              </a:srgbClr>
            </a:solidFill>
          </a:ln>
        </p:spPr>
        <p:txBody>
          <a:bodyPr wrap="square" lIns="140000" tIns="20000" rIns="80000" bIns="20000" rtlCol="0" anchor="ctr">
            <a:normAutofit/>
          </a:bodyPr>
          <a:lstStyle/>
          <a:p>
            <a:pPr marL="0" indent="0" algn="l">
              <a:buNone/>
            </a:pPr>
            <a:r>
              <a:rPr lang="en-US" sz="1000" b="1">
                <a:solidFill>
                  <a:srgbClr val="3E84C6"/>
                </a:solidFill>
              </a:rPr>
              <a:t>●  </a:t>
            </a:r>
            <a:r>
              <a:rPr lang="en-US" sz="1000">
                <a:solidFill>
                  <a:srgbClr val="C8D0D2"/>
                </a:solidFill>
              </a:rPr>
              <a:t>E-Mail-Alert</a:t>
            </a:r>
          </a:p>
        </p:txBody>
      </p:sp>
      <p:sp>
        <p:nvSpPr>
          <p:cNvPr id="718" name="a718"/>
          <p:cNvSpPr/>
          <p:nvPr/>
        </p:nvSpPr>
        <p:spPr>
          <a:xfrm rot="65000">
            <a:off x="1360000" y="3640000"/>
            <a:ext cx="1660000" cy="300000"/>
          </a:xfrm>
          <a:prstGeom prst="roundRect">
            <a:avLst>
              <a:gd name="adj" fmla="val 18000"/>
            </a:avLst>
          </a:prstGeom>
          <a:solidFill>
            <a:srgbClr val="0C1611"/>
          </a:solidFill>
          <a:ln w="9525">
            <a:solidFill>
              <a:srgbClr val="8D999C">
                <a:alpha val="34000"/>
              </a:srgbClr>
            </a:solidFill>
          </a:ln>
        </p:spPr>
        <p:txBody>
          <a:bodyPr wrap="square" lIns="140000" tIns="20000" rIns="80000" bIns="20000" rtlCol="0" anchor="ctr">
            <a:normAutofit/>
          </a:bodyPr>
          <a:lstStyle/>
          <a:p>
            <a:pPr marL="0" indent="0" algn="l">
              <a:buNone/>
            </a:pPr>
            <a:r>
              <a:rPr lang="en-US" sz="1000" b="1">
                <a:solidFill>
                  <a:srgbClr val="E8A43B"/>
                </a:solidFill>
              </a:rPr>
              <a:t>●  </a:t>
            </a:r>
            <a:r>
              <a:rPr lang="en-US" sz="1000">
                <a:solidFill>
                  <a:srgbClr val="C8D0D2"/>
                </a:solidFill>
              </a:rPr>
              <a:t>Identitäts-Alert</a:t>
            </a:r>
          </a:p>
        </p:txBody>
      </p:sp>
      <p:sp>
        <p:nvSpPr>
          <p:cNvPr id="719" name="a719"/>
          <p:cNvSpPr/>
          <p:nvPr/>
        </p:nvSpPr>
        <p:spPr>
          <a:xfrm rot="90000">
            <a:off x="470000" y="4010000"/>
            <a:ext cx="1660000" cy="300000"/>
          </a:xfrm>
          <a:prstGeom prst="roundRect">
            <a:avLst>
              <a:gd name="adj" fmla="val 18000"/>
            </a:avLst>
          </a:prstGeom>
          <a:solidFill>
            <a:srgbClr val="0C1611"/>
          </a:solidFill>
          <a:ln w="9525">
            <a:solidFill>
              <a:srgbClr val="8D999C">
                <a:alpha val="34000"/>
              </a:srgbClr>
            </a:solidFill>
          </a:ln>
        </p:spPr>
        <p:txBody>
          <a:bodyPr wrap="square" lIns="140000" tIns="20000" rIns="80000" bIns="20000" rtlCol="0" anchor="ctr">
            <a:normAutofit/>
          </a:bodyPr>
          <a:lstStyle/>
          <a:p>
            <a:pPr marL="0" indent="0" algn="l">
              <a:buNone/>
            </a:pPr>
            <a:r>
              <a:rPr lang="en-US" sz="1000" b="1">
                <a:solidFill>
                  <a:srgbClr val="A4D65E"/>
                </a:solidFill>
              </a:rPr>
              <a:t>●  </a:t>
            </a:r>
            <a:r>
              <a:rPr lang="en-US" sz="1000">
                <a:solidFill>
                  <a:srgbClr val="C8D0D2"/>
                </a:solidFill>
              </a:rPr>
              <a:t>Endpoint-Alert</a:t>
            </a:r>
          </a:p>
        </p:txBody>
      </p:sp>
      <p:sp>
        <p:nvSpPr>
          <p:cNvPr id="720" name="a720"/>
          <p:cNvSpPr/>
          <p:nvPr/>
        </p:nvSpPr>
        <p:spPr>
          <a:xfrm rot="-60000">
            <a:off x="1420000" y="4380000"/>
            <a:ext cx="1660000" cy="300000"/>
          </a:xfrm>
          <a:prstGeom prst="roundRect">
            <a:avLst>
              <a:gd name="adj" fmla="val 18000"/>
            </a:avLst>
          </a:prstGeom>
          <a:solidFill>
            <a:srgbClr val="0C1611"/>
          </a:solidFill>
          <a:ln w="9525">
            <a:solidFill>
              <a:srgbClr val="8D999C">
                <a:alpha val="34000"/>
              </a:srgbClr>
            </a:solidFill>
          </a:ln>
        </p:spPr>
        <p:txBody>
          <a:bodyPr wrap="square" lIns="140000" tIns="20000" rIns="80000" bIns="20000" rtlCol="0" anchor="ctr">
            <a:normAutofit/>
          </a:bodyPr>
          <a:lstStyle/>
          <a:p>
            <a:pPr marL="0" indent="0" algn="l">
              <a:buNone/>
            </a:pPr>
            <a:r>
              <a:rPr lang="en-US" sz="1000" b="1">
                <a:solidFill>
                  <a:srgbClr val="7C9DBF"/>
                </a:solidFill>
              </a:rPr>
              <a:t>●  </a:t>
            </a:r>
            <a:r>
              <a:rPr lang="en-US" sz="1000">
                <a:solidFill>
                  <a:srgbClr val="C8D0D2"/>
                </a:solidFill>
              </a:rPr>
              <a:t>Cloud-Alert</a:t>
            </a:r>
          </a:p>
        </p:txBody>
      </p:sp>
      <p:sp>
        <p:nvSpPr>
          <p:cNvPr id="721" name="a721"/>
          <p:cNvSpPr/>
          <p:nvPr/>
        </p:nvSpPr>
        <p:spPr>
          <a:xfrm rot="70000">
            <a:off x="560000" y="4740000"/>
            <a:ext cx="1660000" cy="300000"/>
          </a:xfrm>
          <a:prstGeom prst="roundRect">
            <a:avLst>
              <a:gd name="adj" fmla="val 18000"/>
            </a:avLst>
          </a:prstGeom>
          <a:solidFill>
            <a:srgbClr val="0C1611"/>
          </a:solidFill>
          <a:ln w="9525">
            <a:solidFill>
              <a:srgbClr val="8D999C">
                <a:alpha val="34000"/>
              </a:srgbClr>
            </a:solidFill>
          </a:ln>
        </p:spPr>
        <p:txBody>
          <a:bodyPr wrap="square" lIns="140000" tIns="20000" rIns="80000" bIns="20000" rtlCol="0" anchor="ctr">
            <a:normAutofit/>
          </a:bodyPr>
          <a:lstStyle/>
          <a:p>
            <a:pPr marL="0" indent="0" algn="l">
              <a:buNone/>
            </a:pPr>
            <a:r>
              <a:rPr lang="en-US" sz="1000" b="1">
                <a:solidFill>
                  <a:srgbClr val="86BC25"/>
                </a:solidFill>
              </a:rPr>
              <a:t>●  </a:t>
            </a:r>
            <a:r>
              <a:rPr lang="en-US" sz="1000">
                <a:solidFill>
                  <a:srgbClr val="C8D0D2"/>
                </a:solidFill>
              </a:rPr>
              <a:t>Netzwerk-Alert</a:t>
            </a:r>
          </a:p>
        </p:txBody>
      </p:sp>
      <p:sp>
        <p:nvSpPr>
          <p:cNvPr id="722" name="s722"/>
          <p:cNvSpPr/>
          <p:nvPr/>
        </p:nvSpPr>
        <p:spPr>
          <a:xfrm>
            <a:off x="7700000" y="3160000"/>
            <a:ext cx="4016000" cy="1980000"/>
          </a:xfrm>
          <a:prstGeom prst="roundRect">
            <a:avLst>
              <a:gd name="adj" fmla="val 5000"/>
            </a:avLst>
          </a:prstGeom>
          <a:solidFill>
            <a:srgbClr val="0E1A12"/>
          </a:solidFill>
          <a:ln w="11430">
            <a:solidFill>
              <a:srgbClr val="A4D65E">
                <a:alpha val="55000"/>
              </a:srgbClr>
            </a:solidFill>
          </a:ln>
          <a:effectLst>
            <a:glow rad="40000">
              <a:srgbClr val="86BC25">
                <a:alpha val="28000"/>
              </a:srgbClr>
            </a:glow>
          </a:effectLst>
        </p:spPr>
        <p:txBody>
          <a:bodyPr/>
          <a:lstStyle/>
          <a:p>
            <a:endParaRPr lang="en-US"/>
          </a:p>
        </p:txBody>
      </p:sp>
      <p:sp>
        <p:nvSpPr>
          <p:cNvPr id="723" name="t723"/>
          <p:cNvSpPr/>
          <p:nvPr/>
        </p:nvSpPr>
        <p:spPr>
          <a:xfrm>
            <a:off x="7980000" y="3330000"/>
            <a:ext cx="3400000" cy="17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880" b="1" spc="140">
                <a:solidFill>
                  <a:srgbClr val="A4D65E"/>
                </a:solidFill>
              </a:rPr>
              <a:t>INCIDENT-FALL</a:t>
            </a:r>
          </a:p>
        </p:txBody>
      </p:sp>
      <p:sp>
        <p:nvSpPr>
          <p:cNvPr id="724" name="s724"/>
          <p:cNvSpPr/>
          <p:nvPr/>
        </p:nvSpPr>
        <p:spPr>
          <a:xfrm>
            <a:off x="7980000" y="3590000"/>
            <a:ext cx="250000" cy="250000"/>
          </a:xfrm>
          <a:prstGeom prst="hexagon">
            <a:avLst/>
          </a:prstGeom>
          <a:solidFill>
            <a:srgbClr val="A4D65E"/>
          </a:solidFill>
          <a:ln>
            <a:noFill/>
          </a:ln>
          <a:effectLst>
            <a:glow rad="25400">
              <a:srgbClr val="86BC25">
                <a:alpha val="40000"/>
              </a:srgbClr>
            </a:glow>
          </a:effectLst>
        </p:spPr>
        <p:txBody>
          <a:bodyPr/>
          <a:lstStyle/>
          <a:p>
            <a:endParaRPr lang="en-US"/>
          </a:p>
        </p:txBody>
      </p:sp>
      <p:sp>
        <p:nvSpPr>
          <p:cNvPr id="725" name="t725"/>
          <p:cNvSpPr/>
          <p:nvPr/>
        </p:nvSpPr>
        <p:spPr>
          <a:xfrm>
            <a:off x="8320000" y="3560000"/>
            <a:ext cx="3150000" cy="340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1380" b="1">
                <a:solidFill>
                  <a:srgbClr val="FFFFFF"/>
                </a:solidFill>
              </a:rPr>
              <a:t>Ein priorisierter Incident</a:t>
            </a:r>
          </a:p>
        </p:txBody>
      </p:sp>
      <p:cxnSp>
        <p:nvCxnSpPr>
          <p:cNvPr id="726" name="c726"/>
          <p:cNvCxnSpPr/>
          <p:nvPr/>
        </p:nvCxnSpPr>
        <p:spPr>
          <a:xfrm>
            <a:off x="7980000" y="4040000"/>
            <a:ext cx="3456000" cy="0"/>
          </a:xfrm>
          <a:prstGeom prst="line">
            <a:avLst/>
          </a:prstGeom>
          <a:ln w="9525">
            <a:solidFill>
              <a:srgbClr val="A4D65E">
                <a:alpha val="30000"/>
              </a:srgbClr>
            </a:solidFill>
          </a:ln>
        </p:spPr>
      </p:cxnSp>
      <p:sp>
        <p:nvSpPr>
          <p:cNvPr id="727" name="s727"/>
          <p:cNvSpPr/>
          <p:nvPr/>
        </p:nvSpPr>
        <p:spPr>
          <a:xfrm rot="5400000">
            <a:off x="8000000" y="4258000"/>
            <a:ext cx="170000" cy="170000"/>
          </a:xfrm>
          <a:prstGeom prst="triangle">
            <a:avLst/>
          </a:prstGeom>
          <a:solidFill>
            <a:srgbClr val="A4D65E"/>
          </a:solidFill>
          <a:ln>
            <a:noFill/>
          </a:ln>
          <a:effectLst>
            <a:glow rad="18000">
              <a:srgbClr val="86BC25">
                <a:alpha val="30000"/>
              </a:srgbClr>
            </a:glow>
          </a:effectLst>
        </p:spPr>
        <p:txBody>
          <a:bodyPr/>
          <a:lstStyle/>
          <a:p>
            <a:endParaRPr lang="en-US"/>
          </a:p>
        </p:txBody>
      </p:sp>
      <p:sp>
        <p:nvSpPr>
          <p:cNvPr id="728" name="t728"/>
          <p:cNvSpPr/>
          <p:nvPr/>
        </p:nvSpPr>
        <p:spPr>
          <a:xfrm>
            <a:off x="8280000" y="4200000"/>
            <a:ext cx="3200000" cy="300000"/>
          </a:xfrm>
          <a:prstGeom prst="rect">
            <a:avLst/>
          </a:prstGeom>
          <a:solidFill>
            <a:srgbClr val="FFFFFF">
              <a:alpha val="0"/>
            </a:srgbClr>
          </a:solidFill>
          <a:ln>
            <a:noFill/>
          </a:ln>
        </p:spPr>
        <p:txBody>
          <a:bodyPr wrap="square" lIns="0" tIns="0" rIns="0" bIns="0" rtlCol="0" anchor="ctr">
            <a:normAutofit/>
          </a:bodyPr>
          <a:lstStyle/>
          <a:p>
            <a:pPr marL="0" indent="0" algn="l">
              <a:buNone/>
            </a:pPr>
            <a:r>
              <a:rPr lang="en-US" sz="1180" b="1">
                <a:solidFill>
                  <a:srgbClr val="FFFFFF"/>
                </a:solidFill>
              </a:rPr>
              <a:t>Kontext</a:t>
            </a:r>
            <a:r>
              <a:rPr lang="en-US" sz="980">
                <a:solidFill>
                  <a:srgbClr val="8D999C"/>
                </a:solidFill>
              </a:rPr>
              <a:t> — verknüpfte Entitäten, Zeitachse, Umfang</a:t>
            </a:r>
          </a:p>
        </p:txBody>
      </p:sp>
      <p:sp>
        <p:nvSpPr>
          <p:cNvPr id="729" name="s729"/>
          <p:cNvSpPr/>
          <p:nvPr/>
        </p:nvSpPr>
        <p:spPr>
          <a:xfrm rot="5400000">
            <a:off x="8000000" y="4678000"/>
            <a:ext cx="170000" cy="170000"/>
          </a:xfrm>
          <a:prstGeom prst="triangle">
            <a:avLst/>
          </a:prstGeom>
          <a:solidFill>
            <a:srgbClr val="A4D65E"/>
          </a:solidFill>
          <a:ln>
            <a:noFill/>
          </a:ln>
          <a:effectLst>
            <a:glow rad="18000">
              <a:srgbClr val="86BC25">
                <a:alpha val="30000"/>
              </a:srgbClr>
            </a:glow>
          </a:effectLst>
        </p:spPr>
        <p:txBody>
          <a:bodyPr/>
          <a:lstStyle/>
          <a:p>
            <a:endParaRPr lang="en-US"/>
          </a:p>
        </p:txBody>
      </p:sp>
      <p:sp>
        <p:nvSpPr>
          <p:cNvPr id="730" name="t730"/>
          <p:cNvSpPr/>
          <p:nvPr/>
        </p:nvSpPr>
        <p:spPr>
          <a:xfrm>
            <a:off x="8280000" y="4620000"/>
            <a:ext cx="3200000" cy="300000"/>
          </a:xfrm>
          <a:prstGeom prst="rect">
            <a:avLst/>
          </a:prstGeom>
          <a:solidFill>
            <a:srgbClr val="FFFFFF">
              <a:alpha val="0"/>
            </a:srgbClr>
          </a:solidFill>
          <a:ln>
            <a:noFill/>
          </a:ln>
        </p:spPr>
        <p:txBody>
          <a:bodyPr wrap="square" lIns="0" tIns="0" rIns="0" bIns="0" rtlCol="0" anchor="ctr">
            <a:normAutofit lnSpcReduction="10000"/>
          </a:bodyPr>
          <a:lstStyle/>
          <a:p>
            <a:pPr marL="0" indent="0" algn="l">
              <a:buNone/>
            </a:pPr>
            <a:r>
              <a:rPr lang="en-US" sz="1180" b="1">
                <a:solidFill>
                  <a:srgbClr val="FFFFFF"/>
                </a:solidFill>
              </a:rPr>
              <a:t>Empfohlene Response</a:t>
            </a:r>
            <a:r>
              <a:rPr lang="en-US" sz="980">
                <a:solidFill>
                  <a:srgbClr val="8D999C"/>
                </a:solidFill>
              </a:rPr>
              <a:t> — Eindämmung &amp; nächste Schritte</a:t>
            </a:r>
          </a:p>
        </p:txBody>
      </p:sp>
      <p:sp>
        <p:nvSpPr>
          <p:cNvPr id="734" name="t734"/>
          <p:cNvSpPr/>
          <p:nvPr/>
        </p:nvSpPr>
        <p:spPr>
          <a:xfrm>
            <a:off x="475488" y="5632305"/>
            <a:ext cx="11240000" cy="360000"/>
          </a:xfrm>
          <a:prstGeom prst="rect">
            <a:avLst/>
          </a:prstGeom>
          <a:solidFill>
            <a:srgbClr val="FFFFFF">
              <a:alpha val="0"/>
            </a:srgbClr>
          </a:solidFill>
          <a:ln>
            <a:noFill/>
          </a:ln>
        </p:spPr>
        <p:txBody>
          <a:bodyPr wrap="square" lIns="0" tIns="0" rIns="0" bIns="0" rtlCol="0" anchor="ctr">
            <a:normAutofit/>
          </a:bodyPr>
          <a:lstStyle/>
          <a:p>
            <a:pPr marL="0" indent="0" algn="ctr">
              <a:buNone/>
            </a:pPr>
            <a:r>
              <a:rPr lang="en-US" sz="1480" b="1">
                <a:solidFill>
                  <a:srgbClr val="FFFFFF"/>
                </a:solidFill>
              </a:rPr>
              <a:t>Weniger Rauschen.  </a:t>
            </a:r>
            <a:r>
              <a:rPr lang="en-US" sz="1480" b="1">
                <a:solidFill>
                  <a:srgbClr val="A4D65E"/>
                </a:solidFill>
              </a:rPr>
              <a:t>Mehr Kontext.  </a:t>
            </a:r>
            <a:r>
              <a:rPr lang="en-US" sz="1480" b="1">
                <a:solidFill>
                  <a:srgbClr val="FFFFFF"/>
                </a:solidFill>
              </a:rPr>
              <a:t>Schnellere Response.</a:t>
            </a:r>
          </a:p>
        </p:txBody>
      </p:sp>
      <p:sp>
        <p:nvSpPr>
          <p:cNvPr id="69" name="Shape 55">
            <a:extLst>
              <a:ext uri="{FF2B5EF4-FFF2-40B4-BE49-F238E27FC236}">
                <a16:creationId xmlns:a16="http://schemas.microsoft.com/office/drawing/2014/main" id="{EBA52EA1-06E5-E9B6-7ECC-2A2AE14A67B7}"/>
              </a:ext>
            </a:extLst>
          </p:cNvPr>
          <p:cNvSpPr/>
          <p:nvPr/>
        </p:nvSpPr>
        <p:spPr>
          <a:xfrm>
            <a:off x="0" y="6199632"/>
            <a:ext cx="12191695" cy="658368"/>
          </a:xfrm>
          <a:prstGeom prst="rect">
            <a:avLst/>
          </a:prstGeom>
          <a:solidFill>
            <a:srgbClr val="F5F5F2"/>
          </a:solidFill>
          <a:ln w="12700">
            <a:solidFill>
              <a:srgbClr val="F5F5F2">
                <a:alpha val="0"/>
              </a:srgbClr>
            </a:solidFill>
            <a:prstDash val="solid"/>
          </a:ln>
        </p:spPr>
        <p:txBody>
          <a:bodyPr/>
          <a:lstStyle/>
          <a:p>
            <a:endParaRPr lang="de-DE"/>
          </a:p>
        </p:txBody>
      </p:sp>
      <p:sp>
        <p:nvSpPr>
          <p:cNvPr id="71" name="Shape 56">
            <a:extLst>
              <a:ext uri="{FF2B5EF4-FFF2-40B4-BE49-F238E27FC236}">
                <a16:creationId xmlns:a16="http://schemas.microsoft.com/office/drawing/2014/main" id="{BE88BFBD-9D60-C1CD-ED50-B4FCB59E0488}"/>
              </a:ext>
            </a:extLst>
          </p:cNvPr>
          <p:cNvSpPr/>
          <p:nvPr/>
        </p:nvSpPr>
        <p:spPr>
          <a:xfrm>
            <a:off x="0" y="6163056"/>
            <a:ext cx="12191695" cy="0"/>
          </a:xfrm>
          <a:prstGeom prst="line">
            <a:avLst/>
          </a:prstGeom>
          <a:solidFill>
            <a:srgbClr val="FFFFFF">
              <a:alpha val="0"/>
            </a:srgbClr>
          </a:solidFill>
          <a:ln w="13970">
            <a:solidFill>
              <a:srgbClr val="86BC25">
                <a:alpha val="85000"/>
              </a:srgbClr>
            </a:solidFill>
            <a:prstDash val="solid"/>
          </a:ln>
        </p:spPr>
        <p:txBody>
          <a:bodyPr/>
          <a:lstStyle/>
          <a:p>
            <a:endParaRPr lang="de-DE"/>
          </a:p>
        </p:txBody>
      </p:sp>
      <p:sp>
        <p:nvSpPr>
          <p:cNvPr id="73" name="Text 57">
            <a:extLst>
              <a:ext uri="{FF2B5EF4-FFF2-40B4-BE49-F238E27FC236}">
                <a16:creationId xmlns:a16="http://schemas.microsoft.com/office/drawing/2014/main" id="{5AF30BA0-0792-5598-C925-54F75F65C078}"/>
              </a:ext>
            </a:extLst>
          </p:cNvPr>
          <p:cNvSpPr/>
          <p:nvPr/>
        </p:nvSpPr>
        <p:spPr>
          <a:xfrm>
            <a:off x="566928" y="6428232"/>
            <a:ext cx="105156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09.07.2026</a:t>
            </a:r>
            <a:endParaRPr lang="en-US" sz="950"/>
          </a:p>
        </p:txBody>
      </p:sp>
      <p:sp>
        <p:nvSpPr>
          <p:cNvPr id="75" name="Shape 58">
            <a:extLst>
              <a:ext uri="{FF2B5EF4-FFF2-40B4-BE49-F238E27FC236}">
                <a16:creationId xmlns:a16="http://schemas.microsoft.com/office/drawing/2014/main" id="{F5EE3BFE-1FF0-B68A-B6D2-C3D9114D9DF3}"/>
              </a:ext>
            </a:extLst>
          </p:cNvPr>
          <p:cNvSpPr/>
          <p:nvPr/>
        </p:nvSpPr>
        <p:spPr>
          <a:xfrm>
            <a:off x="2592781"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77" name="Text 59">
            <a:extLst>
              <a:ext uri="{FF2B5EF4-FFF2-40B4-BE49-F238E27FC236}">
                <a16:creationId xmlns:a16="http://schemas.microsoft.com/office/drawing/2014/main" id="{EE63A6FE-55BA-2C53-0DFF-01368EC4F4DB}"/>
              </a:ext>
            </a:extLst>
          </p:cNvPr>
          <p:cNvSpPr/>
          <p:nvPr/>
        </p:nvSpPr>
        <p:spPr>
          <a:xfrm>
            <a:off x="3567074" y="6428232"/>
            <a:ext cx="132588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09:00 – 09:30 Uhr</a:t>
            </a:r>
            <a:endParaRPr lang="en-US" sz="950"/>
          </a:p>
        </p:txBody>
      </p:sp>
      <p:sp>
        <p:nvSpPr>
          <p:cNvPr id="79" name="Shape 60">
            <a:extLst>
              <a:ext uri="{FF2B5EF4-FFF2-40B4-BE49-F238E27FC236}">
                <a16:creationId xmlns:a16="http://schemas.microsoft.com/office/drawing/2014/main" id="{59FBF7B3-6436-65F8-946C-F42E5AE04616}"/>
              </a:ext>
            </a:extLst>
          </p:cNvPr>
          <p:cNvSpPr/>
          <p:nvPr/>
        </p:nvSpPr>
        <p:spPr>
          <a:xfrm>
            <a:off x="5867247"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81" name="Text 61">
            <a:extLst>
              <a:ext uri="{FF2B5EF4-FFF2-40B4-BE49-F238E27FC236}">
                <a16:creationId xmlns:a16="http://schemas.microsoft.com/office/drawing/2014/main" id="{968AC918-FFC8-AD59-6429-BE65A46767B9}"/>
              </a:ext>
            </a:extLst>
          </p:cNvPr>
          <p:cNvSpPr/>
          <p:nvPr/>
        </p:nvSpPr>
        <p:spPr>
          <a:xfrm>
            <a:off x="6841540" y="6336792"/>
            <a:ext cx="2560320" cy="329184"/>
          </a:xfrm>
          <a:prstGeom prst="rect">
            <a:avLst/>
          </a:prstGeom>
          <a:solidFill>
            <a:srgbClr val="FFFFFF">
              <a:alpha val="0"/>
            </a:srgbClr>
          </a:solidFill>
          <a:ln/>
        </p:spPr>
        <p:txBody>
          <a:bodyPr wrap="square" lIns="0" tIns="0" rIns="0" bIns="0" rtlCol="0" anchor="ctr">
            <a:normAutofit/>
          </a:bodyPr>
          <a:lstStyle/>
          <a:p>
            <a:pPr marL="0" indent="0" algn="ctr">
              <a:buNone/>
            </a:pPr>
            <a:r>
              <a:rPr lang="en-US" sz="880">
                <a:solidFill>
                  <a:srgbClr val="161A1D"/>
                </a:solidFill>
              </a:rPr>
              <a:t>IT-SICHERHEIT Webkonferenz</a:t>
            </a:r>
            <a:endParaRPr lang="en-US" sz="880"/>
          </a:p>
          <a:p>
            <a:pPr marL="0" indent="0" algn="ctr">
              <a:buNone/>
            </a:pPr>
            <a:r>
              <a:rPr lang="en-US" sz="880">
                <a:solidFill>
                  <a:srgbClr val="161A1D"/>
                </a:solidFill>
              </a:rPr>
              <a:t>Detection und Response mit MDR/XDR</a:t>
            </a:r>
            <a:endParaRPr lang="en-US" sz="880"/>
          </a:p>
        </p:txBody>
      </p:sp>
      <p:sp>
        <p:nvSpPr>
          <p:cNvPr id="83" name="Shape 62">
            <a:extLst>
              <a:ext uri="{FF2B5EF4-FFF2-40B4-BE49-F238E27FC236}">
                <a16:creationId xmlns:a16="http://schemas.microsoft.com/office/drawing/2014/main" id="{DA97AFD8-C42A-6B90-3D84-313A25D3E369}"/>
              </a:ext>
            </a:extLst>
          </p:cNvPr>
          <p:cNvSpPr/>
          <p:nvPr/>
        </p:nvSpPr>
        <p:spPr>
          <a:xfrm>
            <a:off x="10376153"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89" name="Text 65">
            <a:extLst>
              <a:ext uri="{FF2B5EF4-FFF2-40B4-BE49-F238E27FC236}">
                <a16:creationId xmlns:a16="http://schemas.microsoft.com/office/drawing/2014/main" id="{DDFC3467-3C90-9418-DB03-8150ACF32813}"/>
              </a:ext>
            </a:extLst>
          </p:cNvPr>
          <p:cNvSpPr/>
          <p:nvPr/>
        </p:nvSpPr>
        <p:spPr>
          <a:xfrm>
            <a:off x="11350446" y="6446520"/>
            <a:ext cx="274320" cy="164592"/>
          </a:xfrm>
          <a:prstGeom prst="rect">
            <a:avLst/>
          </a:prstGeom>
          <a:solidFill>
            <a:srgbClr val="FFFFFF">
              <a:alpha val="0"/>
            </a:srgbClr>
          </a:solidFill>
          <a:ln/>
        </p:spPr>
        <p:txBody>
          <a:bodyPr wrap="square" lIns="0" tIns="0" rIns="0" bIns="0" rtlCol="0" anchor="ctr"/>
          <a:lstStyle/>
          <a:p>
            <a:pPr marL="0" indent="0" algn="r">
              <a:buNone/>
            </a:pPr>
            <a:r>
              <a:rPr lang="en-US" sz="800">
                <a:solidFill>
                  <a:srgbClr val="6B7476"/>
                </a:solidFill>
              </a:rPr>
              <a:t>07</a:t>
            </a:r>
            <a:endParaRPr lang="en-US" sz="800"/>
          </a:p>
        </p:txBody>
      </p:sp>
      <p:sp>
        <p:nvSpPr>
          <p:cNvPr id="102" name="s402">
            <a:extLst>
              <a:ext uri="{FF2B5EF4-FFF2-40B4-BE49-F238E27FC236}">
                <a16:creationId xmlns:a16="http://schemas.microsoft.com/office/drawing/2014/main" id="{F6175CF6-B8CE-A964-A895-45A16181316F}"/>
              </a:ext>
            </a:extLst>
          </p:cNvPr>
          <p:cNvSpPr/>
          <p:nvPr/>
        </p:nvSpPr>
        <p:spPr>
          <a:xfrm>
            <a:off x="6840000" y="1160000"/>
            <a:ext cx="1400000" cy="1240000"/>
          </a:xfrm>
          <a:prstGeom prst="hexagon">
            <a:avLst/>
          </a:prstGeom>
          <a:noFill/>
          <a:ln w="9525">
            <a:solidFill>
              <a:srgbClr val="86BC25">
                <a:alpha val="10000"/>
              </a:srgbClr>
            </a:solidFill>
          </a:ln>
        </p:spPr>
        <p:txBody>
          <a:bodyPr/>
          <a:lstStyle/>
          <a:p>
            <a:endParaRPr lang="en-US"/>
          </a:p>
        </p:txBody>
      </p:sp>
      <p:sp>
        <p:nvSpPr>
          <p:cNvPr id="103" name="s403">
            <a:extLst>
              <a:ext uri="{FF2B5EF4-FFF2-40B4-BE49-F238E27FC236}">
                <a16:creationId xmlns:a16="http://schemas.microsoft.com/office/drawing/2014/main" id="{114A1098-8524-3ECB-D0B9-118E125F64E3}"/>
              </a:ext>
            </a:extLst>
          </p:cNvPr>
          <p:cNvSpPr/>
          <p:nvPr/>
        </p:nvSpPr>
        <p:spPr>
          <a:xfrm>
            <a:off x="7100000" y="1390000"/>
            <a:ext cx="880000" cy="780000"/>
          </a:xfrm>
          <a:prstGeom prst="hexagon">
            <a:avLst/>
          </a:prstGeom>
          <a:noFill/>
          <a:ln w="9525">
            <a:solidFill>
              <a:srgbClr val="86BC25">
                <a:alpha val="16000"/>
              </a:srgbClr>
            </a:solidFill>
          </a:ln>
        </p:spPr>
        <p:txBody>
          <a:bodyPr/>
          <a:lstStyle/>
          <a:p>
            <a:endParaRPr lang="en-US"/>
          </a:p>
        </p:txBody>
      </p:sp>
      <p:sp>
        <p:nvSpPr>
          <p:cNvPr id="104" name="s404">
            <a:extLst>
              <a:ext uri="{FF2B5EF4-FFF2-40B4-BE49-F238E27FC236}">
                <a16:creationId xmlns:a16="http://schemas.microsoft.com/office/drawing/2014/main" id="{A1DE52A5-C1E6-B165-376D-0A00AC755FAD}"/>
              </a:ext>
            </a:extLst>
          </p:cNvPr>
          <p:cNvSpPr/>
          <p:nvPr/>
        </p:nvSpPr>
        <p:spPr>
          <a:xfrm>
            <a:off x="7340000" y="1602000"/>
            <a:ext cx="400000" cy="356000"/>
          </a:xfrm>
          <a:prstGeom prst="hexagon">
            <a:avLst/>
          </a:prstGeom>
          <a:solidFill>
            <a:srgbClr val="86BC25">
              <a:alpha val="9000"/>
            </a:srgbClr>
          </a:solidFill>
          <a:ln w="9525">
            <a:solidFill>
              <a:srgbClr val="86BC25">
                <a:alpha val="32000"/>
              </a:srgbClr>
            </a:solidFill>
          </a:ln>
          <a:effectLst>
            <a:glow rad="38100">
              <a:srgbClr val="86BC25">
                <a:alpha val="30000"/>
              </a:srgbClr>
            </a:glow>
          </a:effectLst>
        </p:spPr>
        <p:txBody>
          <a:bodyPr/>
          <a:lstStyle/>
          <a:p>
            <a:endParaRPr lang="en-US"/>
          </a:p>
        </p:txBody>
      </p:sp>
      <p:cxnSp>
        <p:nvCxnSpPr>
          <p:cNvPr id="105" name="c405">
            <a:extLst>
              <a:ext uri="{FF2B5EF4-FFF2-40B4-BE49-F238E27FC236}">
                <a16:creationId xmlns:a16="http://schemas.microsoft.com/office/drawing/2014/main" id="{6BAA835B-4168-2A2B-52EF-2D751A00072D}"/>
              </a:ext>
            </a:extLst>
          </p:cNvPr>
          <p:cNvCxnSpPr/>
          <p:nvPr/>
        </p:nvCxnSpPr>
        <p:spPr>
          <a:xfrm>
            <a:off x="8624000" y="1600000"/>
            <a:ext cx="92000" cy="0"/>
          </a:xfrm>
          <a:prstGeom prst="line">
            <a:avLst/>
          </a:prstGeom>
          <a:ln w="7620">
            <a:solidFill>
              <a:srgbClr val="86BC25">
                <a:alpha val="16000"/>
              </a:srgbClr>
            </a:solidFill>
          </a:ln>
        </p:spPr>
      </p:cxnSp>
      <p:cxnSp>
        <p:nvCxnSpPr>
          <p:cNvPr id="106" name="c406">
            <a:extLst>
              <a:ext uri="{FF2B5EF4-FFF2-40B4-BE49-F238E27FC236}">
                <a16:creationId xmlns:a16="http://schemas.microsoft.com/office/drawing/2014/main" id="{FB14EEAC-BAAE-29CB-0531-F17607832526}"/>
              </a:ext>
            </a:extLst>
          </p:cNvPr>
          <p:cNvCxnSpPr/>
          <p:nvPr/>
        </p:nvCxnSpPr>
        <p:spPr>
          <a:xfrm>
            <a:off x="8670000" y="1554000"/>
            <a:ext cx="0" cy="92000"/>
          </a:xfrm>
          <a:prstGeom prst="line">
            <a:avLst/>
          </a:prstGeom>
          <a:ln w="7620">
            <a:solidFill>
              <a:srgbClr val="86BC25">
                <a:alpha val="16000"/>
              </a:srgbClr>
            </a:solidFill>
          </a:ln>
        </p:spPr>
      </p:cxnSp>
      <p:cxnSp>
        <p:nvCxnSpPr>
          <p:cNvPr id="107" name="c407">
            <a:extLst>
              <a:ext uri="{FF2B5EF4-FFF2-40B4-BE49-F238E27FC236}">
                <a16:creationId xmlns:a16="http://schemas.microsoft.com/office/drawing/2014/main" id="{7DDDC81E-973E-B13D-AE56-BF024A900FE6}"/>
              </a:ext>
            </a:extLst>
          </p:cNvPr>
          <p:cNvCxnSpPr/>
          <p:nvPr/>
        </p:nvCxnSpPr>
        <p:spPr>
          <a:xfrm>
            <a:off x="8624000" y="1920000"/>
            <a:ext cx="92000" cy="0"/>
          </a:xfrm>
          <a:prstGeom prst="line">
            <a:avLst/>
          </a:prstGeom>
          <a:ln w="7620">
            <a:solidFill>
              <a:srgbClr val="86BC25">
                <a:alpha val="16000"/>
              </a:srgbClr>
            </a:solidFill>
          </a:ln>
        </p:spPr>
      </p:cxnSp>
      <p:cxnSp>
        <p:nvCxnSpPr>
          <p:cNvPr id="108" name="c408">
            <a:extLst>
              <a:ext uri="{FF2B5EF4-FFF2-40B4-BE49-F238E27FC236}">
                <a16:creationId xmlns:a16="http://schemas.microsoft.com/office/drawing/2014/main" id="{7C2A86CC-07F7-1C66-B49F-37FAE5DFF708}"/>
              </a:ext>
            </a:extLst>
          </p:cNvPr>
          <p:cNvCxnSpPr/>
          <p:nvPr/>
        </p:nvCxnSpPr>
        <p:spPr>
          <a:xfrm>
            <a:off x="8670000" y="1874000"/>
            <a:ext cx="0" cy="92000"/>
          </a:xfrm>
          <a:prstGeom prst="line">
            <a:avLst/>
          </a:prstGeom>
          <a:ln w="7620">
            <a:solidFill>
              <a:srgbClr val="86BC25">
                <a:alpha val="16000"/>
              </a:srgbClr>
            </a:solidFill>
          </a:ln>
        </p:spPr>
      </p:cxnSp>
      <p:cxnSp>
        <p:nvCxnSpPr>
          <p:cNvPr id="109" name="c409">
            <a:extLst>
              <a:ext uri="{FF2B5EF4-FFF2-40B4-BE49-F238E27FC236}">
                <a16:creationId xmlns:a16="http://schemas.microsoft.com/office/drawing/2014/main" id="{34402D4E-1F35-BD46-63C9-A83684D80E0D}"/>
              </a:ext>
            </a:extLst>
          </p:cNvPr>
          <p:cNvCxnSpPr/>
          <p:nvPr/>
        </p:nvCxnSpPr>
        <p:spPr>
          <a:xfrm>
            <a:off x="8624000" y="2240000"/>
            <a:ext cx="92000" cy="0"/>
          </a:xfrm>
          <a:prstGeom prst="line">
            <a:avLst/>
          </a:prstGeom>
          <a:ln w="7620">
            <a:solidFill>
              <a:srgbClr val="86BC25">
                <a:alpha val="16000"/>
              </a:srgbClr>
            </a:solidFill>
          </a:ln>
        </p:spPr>
      </p:cxnSp>
      <p:cxnSp>
        <p:nvCxnSpPr>
          <p:cNvPr id="110" name="c410">
            <a:extLst>
              <a:ext uri="{FF2B5EF4-FFF2-40B4-BE49-F238E27FC236}">
                <a16:creationId xmlns:a16="http://schemas.microsoft.com/office/drawing/2014/main" id="{98A3E83F-1761-39A5-097F-E1AEBC477C82}"/>
              </a:ext>
            </a:extLst>
          </p:cNvPr>
          <p:cNvCxnSpPr/>
          <p:nvPr/>
        </p:nvCxnSpPr>
        <p:spPr>
          <a:xfrm>
            <a:off x="8670000" y="2194000"/>
            <a:ext cx="0" cy="92000"/>
          </a:xfrm>
          <a:prstGeom prst="line">
            <a:avLst/>
          </a:prstGeom>
          <a:ln w="7620">
            <a:solidFill>
              <a:srgbClr val="86BC25">
                <a:alpha val="16000"/>
              </a:srgbClr>
            </a:solidFill>
          </a:ln>
        </p:spPr>
      </p:cxnSp>
      <p:cxnSp>
        <p:nvCxnSpPr>
          <p:cNvPr id="111" name="c411">
            <a:extLst>
              <a:ext uri="{FF2B5EF4-FFF2-40B4-BE49-F238E27FC236}">
                <a16:creationId xmlns:a16="http://schemas.microsoft.com/office/drawing/2014/main" id="{E1A35CCA-D64F-2494-A9D8-D9C12039EE12}"/>
              </a:ext>
            </a:extLst>
          </p:cNvPr>
          <p:cNvCxnSpPr/>
          <p:nvPr/>
        </p:nvCxnSpPr>
        <p:spPr>
          <a:xfrm>
            <a:off x="9169000" y="1600000"/>
            <a:ext cx="92000" cy="0"/>
          </a:xfrm>
          <a:prstGeom prst="line">
            <a:avLst/>
          </a:prstGeom>
          <a:ln w="7620">
            <a:solidFill>
              <a:srgbClr val="86BC25">
                <a:alpha val="16000"/>
              </a:srgbClr>
            </a:solidFill>
          </a:ln>
        </p:spPr>
      </p:cxnSp>
      <p:cxnSp>
        <p:nvCxnSpPr>
          <p:cNvPr id="112" name="c412">
            <a:extLst>
              <a:ext uri="{FF2B5EF4-FFF2-40B4-BE49-F238E27FC236}">
                <a16:creationId xmlns:a16="http://schemas.microsoft.com/office/drawing/2014/main" id="{BB01CD20-8275-15A9-1BCC-AAAE08DFD698}"/>
              </a:ext>
            </a:extLst>
          </p:cNvPr>
          <p:cNvCxnSpPr/>
          <p:nvPr/>
        </p:nvCxnSpPr>
        <p:spPr>
          <a:xfrm>
            <a:off x="9215000" y="1554000"/>
            <a:ext cx="0" cy="92000"/>
          </a:xfrm>
          <a:prstGeom prst="line">
            <a:avLst/>
          </a:prstGeom>
          <a:ln w="7620">
            <a:solidFill>
              <a:srgbClr val="86BC25">
                <a:alpha val="16000"/>
              </a:srgbClr>
            </a:solidFill>
          </a:ln>
        </p:spPr>
      </p:cxnSp>
      <p:cxnSp>
        <p:nvCxnSpPr>
          <p:cNvPr id="113" name="c413">
            <a:extLst>
              <a:ext uri="{FF2B5EF4-FFF2-40B4-BE49-F238E27FC236}">
                <a16:creationId xmlns:a16="http://schemas.microsoft.com/office/drawing/2014/main" id="{DF6D468E-9C09-DC36-929D-D895A8C4F670}"/>
              </a:ext>
            </a:extLst>
          </p:cNvPr>
          <p:cNvCxnSpPr/>
          <p:nvPr/>
        </p:nvCxnSpPr>
        <p:spPr>
          <a:xfrm>
            <a:off x="9169000" y="1920000"/>
            <a:ext cx="92000" cy="0"/>
          </a:xfrm>
          <a:prstGeom prst="line">
            <a:avLst/>
          </a:prstGeom>
          <a:ln w="7620">
            <a:solidFill>
              <a:srgbClr val="86BC25">
                <a:alpha val="16000"/>
              </a:srgbClr>
            </a:solidFill>
          </a:ln>
        </p:spPr>
      </p:cxnSp>
      <p:cxnSp>
        <p:nvCxnSpPr>
          <p:cNvPr id="114" name="c414">
            <a:extLst>
              <a:ext uri="{FF2B5EF4-FFF2-40B4-BE49-F238E27FC236}">
                <a16:creationId xmlns:a16="http://schemas.microsoft.com/office/drawing/2014/main" id="{1C8B4E3A-5759-4E64-799C-8051068DE933}"/>
              </a:ext>
            </a:extLst>
          </p:cNvPr>
          <p:cNvCxnSpPr/>
          <p:nvPr/>
        </p:nvCxnSpPr>
        <p:spPr>
          <a:xfrm>
            <a:off x="9215000" y="1874000"/>
            <a:ext cx="0" cy="92000"/>
          </a:xfrm>
          <a:prstGeom prst="line">
            <a:avLst/>
          </a:prstGeom>
          <a:ln w="7620">
            <a:solidFill>
              <a:srgbClr val="86BC25">
                <a:alpha val="16000"/>
              </a:srgbClr>
            </a:solidFill>
          </a:ln>
        </p:spPr>
      </p:cxnSp>
      <p:cxnSp>
        <p:nvCxnSpPr>
          <p:cNvPr id="115" name="c415">
            <a:extLst>
              <a:ext uri="{FF2B5EF4-FFF2-40B4-BE49-F238E27FC236}">
                <a16:creationId xmlns:a16="http://schemas.microsoft.com/office/drawing/2014/main" id="{43101783-2560-97A5-5206-A11703122CB9}"/>
              </a:ext>
            </a:extLst>
          </p:cNvPr>
          <p:cNvCxnSpPr/>
          <p:nvPr/>
        </p:nvCxnSpPr>
        <p:spPr>
          <a:xfrm>
            <a:off x="9169000" y="2240000"/>
            <a:ext cx="92000" cy="0"/>
          </a:xfrm>
          <a:prstGeom prst="line">
            <a:avLst/>
          </a:prstGeom>
          <a:ln w="7620">
            <a:solidFill>
              <a:srgbClr val="86BC25">
                <a:alpha val="16000"/>
              </a:srgbClr>
            </a:solidFill>
          </a:ln>
        </p:spPr>
      </p:cxnSp>
      <p:cxnSp>
        <p:nvCxnSpPr>
          <p:cNvPr id="116" name="c416">
            <a:extLst>
              <a:ext uri="{FF2B5EF4-FFF2-40B4-BE49-F238E27FC236}">
                <a16:creationId xmlns:a16="http://schemas.microsoft.com/office/drawing/2014/main" id="{FF9A5F19-6971-5721-6562-495DF689A267}"/>
              </a:ext>
            </a:extLst>
          </p:cNvPr>
          <p:cNvCxnSpPr/>
          <p:nvPr/>
        </p:nvCxnSpPr>
        <p:spPr>
          <a:xfrm>
            <a:off x="9215000" y="2194000"/>
            <a:ext cx="0" cy="92000"/>
          </a:xfrm>
          <a:prstGeom prst="line">
            <a:avLst/>
          </a:prstGeom>
          <a:ln w="7620">
            <a:solidFill>
              <a:srgbClr val="86BC25">
                <a:alpha val="16000"/>
              </a:srgbClr>
            </a:solidFill>
          </a:ln>
        </p:spPr>
      </p:cxnSp>
      <p:cxnSp>
        <p:nvCxnSpPr>
          <p:cNvPr id="117" name="c417">
            <a:extLst>
              <a:ext uri="{FF2B5EF4-FFF2-40B4-BE49-F238E27FC236}">
                <a16:creationId xmlns:a16="http://schemas.microsoft.com/office/drawing/2014/main" id="{EF01C95D-E666-2862-7ABE-57991EF5C980}"/>
              </a:ext>
            </a:extLst>
          </p:cNvPr>
          <p:cNvCxnSpPr/>
          <p:nvPr/>
        </p:nvCxnSpPr>
        <p:spPr>
          <a:xfrm>
            <a:off x="9714000" y="1600000"/>
            <a:ext cx="92000" cy="0"/>
          </a:xfrm>
          <a:prstGeom prst="line">
            <a:avLst/>
          </a:prstGeom>
          <a:ln w="7620">
            <a:solidFill>
              <a:srgbClr val="86BC25">
                <a:alpha val="16000"/>
              </a:srgbClr>
            </a:solidFill>
          </a:ln>
        </p:spPr>
      </p:cxnSp>
      <p:cxnSp>
        <p:nvCxnSpPr>
          <p:cNvPr id="118" name="c418">
            <a:extLst>
              <a:ext uri="{FF2B5EF4-FFF2-40B4-BE49-F238E27FC236}">
                <a16:creationId xmlns:a16="http://schemas.microsoft.com/office/drawing/2014/main" id="{510D2B67-E5B9-A318-570E-DBC7E1609DC3}"/>
              </a:ext>
            </a:extLst>
          </p:cNvPr>
          <p:cNvCxnSpPr/>
          <p:nvPr/>
        </p:nvCxnSpPr>
        <p:spPr>
          <a:xfrm>
            <a:off x="9760000" y="1554000"/>
            <a:ext cx="0" cy="92000"/>
          </a:xfrm>
          <a:prstGeom prst="line">
            <a:avLst/>
          </a:prstGeom>
          <a:ln w="7620">
            <a:solidFill>
              <a:srgbClr val="86BC25">
                <a:alpha val="16000"/>
              </a:srgbClr>
            </a:solidFill>
          </a:ln>
        </p:spPr>
      </p:cxnSp>
      <p:cxnSp>
        <p:nvCxnSpPr>
          <p:cNvPr id="119" name="c419">
            <a:extLst>
              <a:ext uri="{FF2B5EF4-FFF2-40B4-BE49-F238E27FC236}">
                <a16:creationId xmlns:a16="http://schemas.microsoft.com/office/drawing/2014/main" id="{70AD8B86-3057-5DA0-223D-7BA4BB406372}"/>
              </a:ext>
            </a:extLst>
          </p:cNvPr>
          <p:cNvCxnSpPr/>
          <p:nvPr/>
        </p:nvCxnSpPr>
        <p:spPr>
          <a:xfrm>
            <a:off x="9714000" y="1920000"/>
            <a:ext cx="92000" cy="0"/>
          </a:xfrm>
          <a:prstGeom prst="line">
            <a:avLst/>
          </a:prstGeom>
          <a:ln w="7620">
            <a:solidFill>
              <a:srgbClr val="86BC25">
                <a:alpha val="16000"/>
              </a:srgbClr>
            </a:solidFill>
          </a:ln>
        </p:spPr>
      </p:cxnSp>
      <p:cxnSp>
        <p:nvCxnSpPr>
          <p:cNvPr id="120" name="c420">
            <a:extLst>
              <a:ext uri="{FF2B5EF4-FFF2-40B4-BE49-F238E27FC236}">
                <a16:creationId xmlns:a16="http://schemas.microsoft.com/office/drawing/2014/main" id="{D5994B1A-B1AD-EA02-B965-2FA0EE6D54D3}"/>
              </a:ext>
            </a:extLst>
          </p:cNvPr>
          <p:cNvCxnSpPr/>
          <p:nvPr/>
        </p:nvCxnSpPr>
        <p:spPr>
          <a:xfrm>
            <a:off x="9760000" y="1874000"/>
            <a:ext cx="0" cy="92000"/>
          </a:xfrm>
          <a:prstGeom prst="line">
            <a:avLst/>
          </a:prstGeom>
          <a:ln w="7620">
            <a:solidFill>
              <a:srgbClr val="86BC25">
                <a:alpha val="16000"/>
              </a:srgbClr>
            </a:solidFill>
          </a:ln>
        </p:spPr>
      </p:cxnSp>
      <p:cxnSp>
        <p:nvCxnSpPr>
          <p:cNvPr id="121" name="c421">
            <a:extLst>
              <a:ext uri="{FF2B5EF4-FFF2-40B4-BE49-F238E27FC236}">
                <a16:creationId xmlns:a16="http://schemas.microsoft.com/office/drawing/2014/main" id="{4B6E3864-27B2-2828-15DD-32BC37555F3A}"/>
              </a:ext>
            </a:extLst>
          </p:cNvPr>
          <p:cNvCxnSpPr/>
          <p:nvPr/>
        </p:nvCxnSpPr>
        <p:spPr>
          <a:xfrm>
            <a:off x="9714000" y="2240000"/>
            <a:ext cx="92000" cy="0"/>
          </a:xfrm>
          <a:prstGeom prst="line">
            <a:avLst/>
          </a:prstGeom>
          <a:ln w="7620">
            <a:solidFill>
              <a:srgbClr val="86BC25">
                <a:alpha val="16000"/>
              </a:srgbClr>
            </a:solidFill>
          </a:ln>
        </p:spPr>
      </p:cxnSp>
      <p:cxnSp>
        <p:nvCxnSpPr>
          <p:cNvPr id="122" name="c422">
            <a:extLst>
              <a:ext uri="{FF2B5EF4-FFF2-40B4-BE49-F238E27FC236}">
                <a16:creationId xmlns:a16="http://schemas.microsoft.com/office/drawing/2014/main" id="{FEAA5A7C-94FA-780B-5A0C-1572AA5C79CB}"/>
              </a:ext>
            </a:extLst>
          </p:cNvPr>
          <p:cNvCxnSpPr/>
          <p:nvPr/>
        </p:nvCxnSpPr>
        <p:spPr>
          <a:xfrm>
            <a:off x="9760000" y="2194000"/>
            <a:ext cx="0" cy="92000"/>
          </a:xfrm>
          <a:prstGeom prst="line">
            <a:avLst/>
          </a:prstGeom>
          <a:ln w="7620">
            <a:solidFill>
              <a:srgbClr val="86BC25">
                <a:alpha val="16000"/>
              </a:srgbClr>
            </a:solidFill>
          </a:ln>
        </p:spPr>
      </p:cxnSp>
      <p:cxnSp>
        <p:nvCxnSpPr>
          <p:cNvPr id="123" name="c423">
            <a:extLst>
              <a:ext uri="{FF2B5EF4-FFF2-40B4-BE49-F238E27FC236}">
                <a16:creationId xmlns:a16="http://schemas.microsoft.com/office/drawing/2014/main" id="{8E19426C-D56E-C80D-DAAC-F7BF0683FA10}"/>
              </a:ext>
            </a:extLst>
          </p:cNvPr>
          <p:cNvCxnSpPr/>
          <p:nvPr/>
        </p:nvCxnSpPr>
        <p:spPr>
          <a:xfrm>
            <a:off x="10259000" y="1600000"/>
            <a:ext cx="92000" cy="0"/>
          </a:xfrm>
          <a:prstGeom prst="line">
            <a:avLst/>
          </a:prstGeom>
          <a:ln w="7620">
            <a:solidFill>
              <a:srgbClr val="86BC25">
                <a:alpha val="16000"/>
              </a:srgbClr>
            </a:solidFill>
          </a:ln>
        </p:spPr>
      </p:cxnSp>
      <p:cxnSp>
        <p:nvCxnSpPr>
          <p:cNvPr id="124" name="c424">
            <a:extLst>
              <a:ext uri="{FF2B5EF4-FFF2-40B4-BE49-F238E27FC236}">
                <a16:creationId xmlns:a16="http://schemas.microsoft.com/office/drawing/2014/main" id="{5ABA83D2-7FBE-EC65-CF77-2A5D33BED49B}"/>
              </a:ext>
            </a:extLst>
          </p:cNvPr>
          <p:cNvCxnSpPr/>
          <p:nvPr/>
        </p:nvCxnSpPr>
        <p:spPr>
          <a:xfrm>
            <a:off x="10305000" y="1554000"/>
            <a:ext cx="0" cy="92000"/>
          </a:xfrm>
          <a:prstGeom prst="line">
            <a:avLst/>
          </a:prstGeom>
          <a:ln w="7620">
            <a:solidFill>
              <a:srgbClr val="86BC25">
                <a:alpha val="16000"/>
              </a:srgbClr>
            </a:solidFill>
          </a:ln>
        </p:spPr>
      </p:cxnSp>
      <p:cxnSp>
        <p:nvCxnSpPr>
          <p:cNvPr id="125" name="c425">
            <a:extLst>
              <a:ext uri="{FF2B5EF4-FFF2-40B4-BE49-F238E27FC236}">
                <a16:creationId xmlns:a16="http://schemas.microsoft.com/office/drawing/2014/main" id="{420580FD-9BC2-46D7-8E32-BFE20BFD27C6}"/>
              </a:ext>
            </a:extLst>
          </p:cNvPr>
          <p:cNvCxnSpPr/>
          <p:nvPr/>
        </p:nvCxnSpPr>
        <p:spPr>
          <a:xfrm>
            <a:off x="10259000" y="1920000"/>
            <a:ext cx="92000" cy="0"/>
          </a:xfrm>
          <a:prstGeom prst="line">
            <a:avLst/>
          </a:prstGeom>
          <a:ln w="7620">
            <a:solidFill>
              <a:srgbClr val="86BC25">
                <a:alpha val="16000"/>
              </a:srgbClr>
            </a:solidFill>
          </a:ln>
        </p:spPr>
      </p:cxnSp>
      <p:cxnSp>
        <p:nvCxnSpPr>
          <p:cNvPr id="126" name="c426">
            <a:extLst>
              <a:ext uri="{FF2B5EF4-FFF2-40B4-BE49-F238E27FC236}">
                <a16:creationId xmlns:a16="http://schemas.microsoft.com/office/drawing/2014/main" id="{00AC00BC-E5D9-9469-82B8-489142A78688}"/>
              </a:ext>
            </a:extLst>
          </p:cNvPr>
          <p:cNvCxnSpPr/>
          <p:nvPr/>
        </p:nvCxnSpPr>
        <p:spPr>
          <a:xfrm>
            <a:off x="10305000" y="1874000"/>
            <a:ext cx="0" cy="92000"/>
          </a:xfrm>
          <a:prstGeom prst="line">
            <a:avLst/>
          </a:prstGeom>
          <a:ln w="7620">
            <a:solidFill>
              <a:srgbClr val="86BC25">
                <a:alpha val="16000"/>
              </a:srgbClr>
            </a:solidFill>
          </a:ln>
        </p:spPr>
      </p:cxnSp>
      <p:cxnSp>
        <p:nvCxnSpPr>
          <p:cNvPr id="127" name="c427">
            <a:extLst>
              <a:ext uri="{FF2B5EF4-FFF2-40B4-BE49-F238E27FC236}">
                <a16:creationId xmlns:a16="http://schemas.microsoft.com/office/drawing/2014/main" id="{F3B2D4F0-A75B-0CEC-6587-35D9A6BD8EC5}"/>
              </a:ext>
            </a:extLst>
          </p:cNvPr>
          <p:cNvCxnSpPr/>
          <p:nvPr/>
        </p:nvCxnSpPr>
        <p:spPr>
          <a:xfrm>
            <a:off x="10259000" y="2240000"/>
            <a:ext cx="92000" cy="0"/>
          </a:xfrm>
          <a:prstGeom prst="line">
            <a:avLst/>
          </a:prstGeom>
          <a:ln w="7620">
            <a:solidFill>
              <a:srgbClr val="86BC25">
                <a:alpha val="16000"/>
              </a:srgbClr>
            </a:solidFill>
          </a:ln>
        </p:spPr>
      </p:cxnSp>
      <p:cxnSp>
        <p:nvCxnSpPr>
          <p:cNvPr id="576" name="c428">
            <a:extLst>
              <a:ext uri="{FF2B5EF4-FFF2-40B4-BE49-F238E27FC236}">
                <a16:creationId xmlns:a16="http://schemas.microsoft.com/office/drawing/2014/main" id="{D3691D01-8A75-4864-E9B6-1784AFE7843D}"/>
              </a:ext>
            </a:extLst>
          </p:cNvPr>
          <p:cNvCxnSpPr/>
          <p:nvPr/>
        </p:nvCxnSpPr>
        <p:spPr>
          <a:xfrm>
            <a:off x="10305000" y="2194000"/>
            <a:ext cx="0" cy="92000"/>
          </a:xfrm>
          <a:prstGeom prst="line">
            <a:avLst/>
          </a:prstGeom>
          <a:ln w="7620">
            <a:solidFill>
              <a:srgbClr val="86BC25">
                <a:alpha val="16000"/>
              </a:srgbClr>
            </a:solidFill>
          </a:ln>
        </p:spPr>
      </p:cxnSp>
      <p:cxnSp>
        <p:nvCxnSpPr>
          <p:cNvPr id="577" name="c429">
            <a:extLst>
              <a:ext uri="{FF2B5EF4-FFF2-40B4-BE49-F238E27FC236}">
                <a16:creationId xmlns:a16="http://schemas.microsoft.com/office/drawing/2014/main" id="{A71A1A0E-8ECB-F08D-DFF8-00149AA0E37D}"/>
              </a:ext>
            </a:extLst>
          </p:cNvPr>
          <p:cNvCxnSpPr/>
          <p:nvPr/>
        </p:nvCxnSpPr>
        <p:spPr>
          <a:xfrm>
            <a:off x="10804000" y="1600000"/>
            <a:ext cx="92000" cy="0"/>
          </a:xfrm>
          <a:prstGeom prst="line">
            <a:avLst/>
          </a:prstGeom>
          <a:ln w="7620">
            <a:solidFill>
              <a:srgbClr val="86BC25">
                <a:alpha val="16000"/>
              </a:srgbClr>
            </a:solidFill>
          </a:ln>
        </p:spPr>
      </p:cxnSp>
      <p:cxnSp>
        <p:nvCxnSpPr>
          <p:cNvPr id="578" name="c430">
            <a:extLst>
              <a:ext uri="{FF2B5EF4-FFF2-40B4-BE49-F238E27FC236}">
                <a16:creationId xmlns:a16="http://schemas.microsoft.com/office/drawing/2014/main" id="{A6CFCC96-4278-56A0-B612-364B2603BACE}"/>
              </a:ext>
            </a:extLst>
          </p:cNvPr>
          <p:cNvCxnSpPr/>
          <p:nvPr/>
        </p:nvCxnSpPr>
        <p:spPr>
          <a:xfrm>
            <a:off x="10850000" y="1554000"/>
            <a:ext cx="0" cy="92000"/>
          </a:xfrm>
          <a:prstGeom prst="line">
            <a:avLst/>
          </a:prstGeom>
          <a:ln w="7620">
            <a:solidFill>
              <a:srgbClr val="86BC25">
                <a:alpha val="16000"/>
              </a:srgbClr>
            </a:solidFill>
          </a:ln>
        </p:spPr>
      </p:cxnSp>
      <p:cxnSp>
        <p:nvCxnSpPr>
          <p:cNvPr id="579" name="c431">
            <a:extLst>
              <a:ext uri="{FF2B5EF4-FFF2-40B4-BE49-F238E27FC236}">
                <a16:creationId xmlns:a16="http://schemas.microsoft.com/office/drawing/2014/main" id="{386BA7C8-2052-2849-FAB8-E15868F14CB5}"/>
              </a:ext>
            </a:extLst>
          </p:cNvPr>
          <p:cNvCxnSpPr/>
          <p:nvPr/>
        </p:nvCxnSpPr>
        <p:spPr>
          <a:xfrm>
            <a:off x="10804000" y="1920000"/>
            <a:ext cx="92000" cy="0"/>
          </a:xfrm>
          <a:prstGeom prst="line">
            <a:avLst/>
          </a:prstGeom>
          <a:ln w="7620">
            <a:solidFill>
              <a:srgbClr val="86BC25">
                <a:alpha val="16000"/>
              </a:srgbClr>
            </a:solidFill>
          </a:ln>
        </p:spPr>
      </p:cxnSp>
      <p:cxnSp>
        <p:nvCxnSpPr>
          <p:cNvPr id="580" name="c432">
            <a:extLst>
              <a:ext uri="{FF2B5EF4-FFF2-40B4-BE49-F238E27FC236}">
                <a16:creationId xmlns:a16="http://schemas.microsoft.com/office/drawing/2014/main" id="{70823F18-CB7D-5DFC-7CD8-0AFF5406AF3C}"/>
              </a:ext>
            </a:extLst>
          </p:cNvPr>
          <p:cNvCxnSpPr/>
          <p:nvPr/>
        </p:nvCxnSpPr>
        <p:spPr>
          <a:xfrm>
            <a:off x="10850000" y="1874000"/>
            <a:ext cx="0" cy="92000"/>
          </a:xfrm>
          <a:prstGeom prst="line">
            <a:avLst/>
          </a:prstGeom>
          <a:ln w="7620">
            <a:solidFill>
              <a:srgbClr val="86BC25">
                <a:alpha val="16000"/>
              </a:srgbClr>
            </a:solidFill>
          </a:ln>
        </p:spPr>
      </p:cxnSp>
      <p:cxnSp>
        <p:nvCxnSpPr>
          <p:cNvPr id="581" name="c433">
            <a:extLst>
              <a:ext uri="{FF2B5EF4-FFF2-40B4-BE49-F238E27FC236}">
                <a16:creationId xmlns:a16="http://schemas.microsoft.com/office/drawing/2014/main" id="{89934B0D-3DB4-40F2-1F6A-D9962E6CD47E}"/>
              </a:ext>
            </a:extLst>
          </p:cNvPr>
          <p:cNvCxnSpPr/>
          <p:nvPr/>
        </p:nvCxnSpPr>
        <p:spPr>
          <a:xfrm>
            <a:off x="10804000" y="2240000"/>
            <a:ext cx="92000" cy="0"/>
          </a:xfrm>
          <a:prstGeom prst="line">
            <a:avLst/>
          </a:prstGeom>
          <a:ln w="7620">
            <a:solidFill>
              <a:srgbClr val="86BC25">
                <a:alpha val="16000"/>
              </a:srgbClr>
            </a:solidFill>
          </a:ln>
        </p:spPr>
      </p:cxnSp>
      <p:cxnSp>
        <p:nvCxnSpPr>
          <p:cNvPr id="582" name="c434">
            <a:extLst>
              <a:ext uri="{FF2B5EF4-FFF2-40B4-BE49-F238E27FC236}">
                <a16:creationId xmlns:a16="http://schemas.microsoft.com/office/drawing/2014/main" id="{8BF7363C-67A4-6B64-C421-8230AB0AB607}"/>
              </a:ext>
            </a:extLst>
          </p:cNvPr>
          <p:cNvCxnSpPr/>
          <p:nvPr/>
        </p:nvCxnSpPr>
        <p:spPr>
          <a:xfrm>
            <a:off x="10850000" y="2194000"/>
            <a:ext cx="0" cy="92000"/>
          </a:xfrm>
          <a:prstGeom prst="line">
            <a:avLst/>
          </a:prstGeom>
          <a:ln w="7620">
            <a:solidFill>
              <a:srgbClr val="86BC25">
                <a:alpha val="16000"/>
              </a:srgbClr>
            </a:solidFill>
          </a:ln>
        </p:spPr>
      </p:cxnSp>
      <p:cxnSp>
        <p:nvCxnSpPr>
          <p:cNvPr id="2" name="c874">
            <a:extLst>
              <a:ext uri="{FF2B5EF4-FFF2-40B4-BE49-F238E27FC236}">
                <a16:creationId xmlns:a16="http://schemas.microsoft.com/office/drawing/2014/main" id="{7AEDB7F5-3862-EFCC-C2D8-A5D324B99B2D}"/>
              </a:ext>
            </a:extLst>
          </p:cNvPr>
          <p:cNvCxnSpPr/>
          <p:nvPr/>
        </p:nvCxnSpPr>
        <p:spPr>
          <a:xfrm>
            <a:off x="5156000" y="5594301"/>
            <a:ext cx="1880000" cy="0"/>
          </a:xfrm>
          <a:prstGeom prst="line">
            <a:avLst/>
          </a:prstGeom>
          <a:ln w="12700">
            <a:solidFill>
              <a:srgbClr val="A4D65E">
                <a:alpha val="70000"/>
              </a:srgbClr>
            </a:solidFill>
          </a:ln>
        </p:spPr>
      </p:cxnSp>
      <p:sp>
        <p:nvSpPr>
          <p:cNvPr id="10" name="s875">
            <a:extLst>
              <a:ext uri="{FF2B5EF4-FFF2-40B4-BE49-F238E27FC236}">
                <a16:creationId xmlns:a16="http://schemas.microsoft.com/office/drawing/2014/main" id="{65DFE1CB-F0A4-683F-A275-ED041574C7D6}"/>
              </a:ext>
            </a:extLst>
          </p:cNvPr>
          <p:cNvSpPr/>
          <p:nvPr/>
        </p:nvSpPr>
        <p:spPr>
          <a:xfrm>
            <a:off x="5126000" y="5564301"/>
            <a:ext cx="60000" cy="60000"/>
          </a:xfrm>
          <a:prstGeom prst="ellipse">
            <a:avLst/>
          </a:prstGeom>
          <a:solidFill>
            <a:srgbClr val="A4D65E"/>
          </a:solidFill>
          <a:ln>
            <a:noFill/>
          </a:ln>
          <a:effectLst>
            <a:glow rad="22000">
              <a:srgbClr val="86BC25">
                <a:alpha val="50000"/>
              </a:srgbClr>
            </a:glow>
          </a:effectLst>
        </p:spPr>
        <p:txBody>
          <a:bodyPr/>
          <a:lstStyle/>
          <a:p>
            <a:endParaRPr lang="en-US"/>
          </a:p>
        </p:txBody>
      </p:sp>
      <p:sp>
        <p:nvSpPr>
          <p:cNvPr id="11" name="s876">
            <a:extLst>
              <a:ext uri="{FF2B5EF4-FFF2-40B4-BE49-F238E27FC236}">
                <a16:creationId xmlns:a16="http://schemas.microsoft.com/office/drawing/2014/main" id="{D849B25D-7F64-CCFA-AEFA-4E9DDBD531C6}"/>
              </a:ext>
            </a:extLst>
          </p:cNvPr>
          <p:cNvSpPr/>
          <p:nvPr/>
        </p:nvSpPr>
        <p:spPr>
          <a:xfrm>
            <a:off x="7006000" y="5564301"/>
            <a:ext cx="60000" cy="60000"/>
          </a:xfrm>
          <a:prstGeom prst="ellipse">
            <a:avLst/>
          </a:prstGeom>
          <a:solidFill>
            <a:srgbClr val="A4D65E"/>
          </a:solidFill>
          <a:ln>
            <a:noFill/>
          </a:ln>
          <a:effectLst>
            <a:glow rad="22000">
              <a:srgbClr val="86BC25">
                <a:alpha val="50000"/>
              </a:srgbClr>
            </a:glow>
          </a:effectLst>
        </p:spPr>
        <p:txBody>
          <a:bodyPr/>
          <a:lstStyle/>
          <a:p>
            <a:endParaRPr lang="en-US"/>
          </a:p>
        </p:txBody>
      </p:sp>
      <p:pic>
        <p:nvPicPr>
          <p:cNvPr id="12" name="Picture 11" descr="Deloitte logo">
            <a:extLst>
              <a:ext uri="{FF2B5EF4-FFF2-40B4-BE49-F238E27FC236}">
                <a16:creationId xmlns:a16="http://schemas.microsoft.com/office/drawing/2014/main" id="{AD8661AD-71D1-A5C9-B258-BC26E7B2613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692" y="-5466"/>
            <a:ext cx="2779773" cy="130822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bg>
      <p:bgPr>
        <a:solidFill>
          <a:srgbClr val="050808"/>
        </a:solidFill>
        <a:effectLst/>
      </p:bgPr>
    </p:bg>
    <p:spTree>
      <p:nvGrpSpPr>
        <p:cNvPr id="1" name=""/>
        <p:cNvGrpSpPr/>
        <p:nvPr/>
      </p:nvGrpSpPr>
      <p:grpSpPr>
        <a:xfrm>
          <a:off x="0" y="0"/>
          <a:ext cx="0" cy="0"/>
          <a:chOff x="0" y="0"/>
          <a:chExt cx="0" cy="0"/>
        </a:xfrm>
      </p:grpSpPr>
      <p:sp>
        <p:nvSpPr>
          <p:cNvPr id="78" name="Shape 1">
            <a:extLst>
              <a:ext uri="{FF2B5EF4-FFF2-40B4-BE49-F238E27FC236}">
                <a16:creationId xmlns:a16="http://schemas.microsoft.com/office/drawing/2014/main" id="{3AB2A7F3-D3AD-2F9F-B19F-84E1C8839108}"/>
              </a:ext>
            </a:extLst>
          </p:cNvPr>
          <p:cNvSpPr/>
          <p:nvPr/>
        </p:nvSpPr>
        <p:spPr>
          <a:xfrm>
            <a:off x="0" y="0"/>
            <a:ext cx="12191695" cy="6172200"/>
          </a:xfrm>
          <a:prstGeom prst="rect">
            <a:avLst/>
          </a:prstGeom>
          <a:solidFill>
            <a:srgbClr val="0A0F10">
              <a:alpha val="94000"/>
            </a:srgbClr>
          </a:solidFill>
          <a:ln w="12700">
            <a:solidFill>
              <a:srgbClr val="0A0F10">
                <a:alpha val="0"/>
              </a:srgbClr>
            </a:solidFill>
            <a:prstDash val="solid"/>
          </a:ln>
        </p:spPr>
        <p:txBody>
          <a:bodyPr/>
          <a:lstStyle/>
          <a:p>
            <a:endParaRPr lang="de-DE"/>
          </a:p>
        </p:txBody>
      </p:sp>
      <p:sp>
        <p:nvSpPr>
          <p:cNvPr id="6" name="Text 4"/>
          <p:cNvSpPr/>
          <p:nvPr/>
        </p:nvSpPr>
        <p:spPr>
          <a:xfrm>
            <a:off x="475488" y="932688"/>
            <a:ext cx="5943600" cy="228600"/>
          </a:xfrm>
          <a:prstGeom prst="rect">
            <a:avLst/>
          </a:prstGeom>
          <a:solidFill>
            <a:srgbClr val="FFFFFF">
              <a:alpha val="0"/>
            </a:srgbClr>
          </a:solidFill>
          <a:ln/>
        </p:spPr>
        <p:txBody>
          <a:bodyPr wrap="square" lIns="0" tIns="0" rIns="0" bIns="0" rtlCol="0" anchor="ctr"/>
          <a:lstStyle/>
          <a:p>
            <a:r>
              <a:rPr lang="en-US" sz="1250" spc="40">
                <a:solidFill>
                  <a:srgbClr val="86BC25"/>
                </a:solidFill>
              </a:rPr>
              <a:t>08  |  FROM ALERT NOISE TO RESPONSE</a:t>
            </a:r>
          </a:p>
        </p:txBody>
      </p:sp>
      <p:sp>
        <p:nvSpPr>
          <p:cNvPr id="7" name="Text 5"/>
          <p:cNvSpPr/>
          <p:nvPr/>
        </p:nvSpPr>
        <p:spPr>
          <a:xfrm>
            <a:off x="475488" y="1298448"/>
            <a:ext cx="4892040" cy="822960"/>
          </a:xfrm>
          <a:prstGeom prst="rect">
            <a:avLst/>
          </a:prstGeom>
          <a:solidFill>
            <a:srgbClr val="FFFFFF">
              <a:alpha val="0"/>
            </a:srgbClr>
          </a:solidFill>
          <a:ln/>
        </p:spPr>
        <p:txBody>
          <a:bodyPr wrap="square" lIns="0" tIns="0" rIns="0" bIns="0" rtlCol="0" anchor="ctr">
            <a:normAutofit fontScale="92500" lnSpcReduction="10000"/>
          </a:bodyPr>
          <a:lstStyle/>
          <a:p>
            <a:pPr marL="0" indent="0">
              <a:buNone/>
            </a:pPr>
            <a:r>
              <a:rPr lang="en-US" sz="3100" b="1">
                <a:solidFill>
                  <a:srgbClr val="FFFFFF"/>
                </a:solidFill>
              </a:rPr>
              <a:t>MDR: von der Alert-Flut zur operativen Response</a:t>
            </a:r>
            <a:endParaRPr lang="en-US" sz="3100"/>
          </a:p>
        </p:txBody>
      </p:sp>
      <p:sp>
        <p:nvSpPr>
          <p:cNvPr id="8" name="Text 6"/>
          <p:cNvSpPr/>
          <p:nvPr/>
        </p:nvSpPr>
        <p:spPr>
          <a:xfrm>
            <a:off x="493776" y="2331720"/>
            <a:ext cx="4709160" cy="548640"/>
          </a:xfrm>
          <a:prstGeom prst="rect">
            <a:avLst/>
          </a:prstGeom>
          <a:solidFill>
            <a:srgbClr val="FFFFFF">
              <a:alpha val="0"/>
            </a:srgbClr>
          </a:solidFill>
          <a:ln/>
        </p:spPr>
        <p:txBody>
          <a:bodyPr wrap="square" lIns="127" tIns="127" rIns="127" bIns="127" rtlCol="0" anchor="ctr">
            <a:normAutofit fontScale="92500" lnSpcReduction="20000"/>
          </a:bodyPr>
          <a:lstStyle/>
          <a:p>
            <a:pPr marL="0" indent="0">
              <a:buNone/>
            </a:pPr>
            <a:r>
              <a:rPr lang="en-US" sz="1480">
                <a:solidFill>
                  <a:srgbClr val="C8D0D2"/>
                </a:solidFill>
              </a:rPr>
              <a:t>MDR macht aus einem Strom roher Security-Alerts eine priorisierte Entscheidung und eine koordinierte, operative Response.</a:t>
            </a:r>
            <a:endParaRPr lang="en-US" sz="1480"/>
          </a:p>
        </p:txBody>
      </p:sp>
      <p:sp>
        <p:nvSpPr>
          <p:cNvPr id="9" name="Shape 7"/>
          <p:cNvSpPr/>
          <p:nvPr/>
        </p:nvSpPr>
        <p:spPr>
          <a:xfrm>
            <a:off x="493776" y="2167128"/>
            <a:ext cx="685800" cy="0"/>
          </a:xfrm>
          <a:prstGeom prst="line">
            <a:avLst/>
          </a:prstGeom>
          <a:solidFill>
            <a:srgbClr val="FFFFFF">
              <a:alpha val="0"/>
            </a:srgbClr>
          </a:solidFill>
          <a:ln w="13970">
            <a:solidFill>
              <a:srgbClr val="86BC25"/>
            </a:solidFill>
            <a:prstDash val="solid"/>
          </a:ln>
        </p:spPr>
        <p:txBody>
          <a:bodyPr/>
          <a:lstStyle/>
          <a:p>
            <a:endParaRPr lang="de-DE"/>
          </a:p>
        </p:txBody>
      </p:sp>
      <p:sp>
        <p:nvSpPr>
          <p:cNvPr id="801" name="t801"/>
          <p:cNvSpPr/>
          <p:nvPr/>
        </p:nvSpPr>
        <p:spPr>
          <a:xfrm>
            <a:off x="944375" y="3183398"/>
            <a:ext cx="2600000" cy="170000"/>
          </a:xfrm>
          <a:prstGeom prst="rect">
            <a:avLst/>
          </a:prstGeom>
          <a:solidFill>
            <a:srgbClr val="FFFFFF">
              <a:alpha val="0"/>
            </a:srgbClr>
          </a:solidFill>
          <a:ln>
            <a:noFill/>
          </a:ln>
        </p:spPr>
        <p:txBody>
          <a:bodyPr wrap="square" lIns="0" tIns="0" rIns="0" bIns="0" rtlCol="0" anchor="t">
            <a:normAutofit/>
          </a:bodyPr>
          <a:lstStyle/>
          <a:p>
            <a:pPr marL="0" indent="0" algn="l">
              <a:buNone/>
            </a:pPr>
            <a:r>
              <a:rPr lang="en-US" sz="880" b="1" spc="120">
                <a:solidFill>
                  <a:srgbClr val="8D999C"/>
                </a:solidFill>
              </a:rPr>
              <a:t>ALERT-FLUT</a:t>
            </a:r>
          </a:p>
        </p:txBody>
      </p:sp>
      <p:sp>
        <p:nvSpPr>
          <p:cNvPr id="802" name="t802"/>
          <p:cNvSpPr/>
          <p:nvPr/>
        </p:nvSpPr>
        <p:spPr>
          <a:xfrm>
            <a:off x="5126409" y="2745000"/>
            <a:ext cx="2000000" cy="170000"/>
          </a:xfrm>
          <a:prstGeom prst="rect">
            <a:avLst/>
          </a:prstGeom>
          <a:solidFill>
            <a:srgbClr val="FFFFFF">
              <a:alpha val="0"/>
            </a:srgbClr>
          </a:solidFill>
          <a:ln>
            <a:noFill/>
          </a:ln>
        </p:spPr>
        <p:txBody>
          <a:bodyPr wrap="square" lIns="0" tIns="0" rIns="0" bIns="0" rtlCol="0" anchor="t">
            <a:normAutofit/>
          </a:bodyPr>
          <a:lstStyle/>
          <a:p>
            <a:pPr marL="0" indent="0" algn="ctr">
              <a:buNone/>
            </a:pPr>
            <a:r>
              <a:rPr lang="en-US" sz="880" b="1" spc="120">
                <a:solidFill>
                  <a:srgbClr val="A4D65E"/>
                </a:solidFill>
              </a:rPr>
              <a:t>MDR-BETRIEBSEBENE</a:t>
            </a:r>
          </a:p>
        </p:txBody>
      </p:sp>
      <p:sp>
        <p:nvSpPr>
          <p:cNvPr id="803" name="t803"/>
          <p:cNvSpPr/>
          <p:nvPr/>
        </p:nvSpPr>
        <p:spPr>
          <a:xfrm>
            <a:off x="8698224" y="2519694"/>
            <a:ext cx="3000000" cy="170000"/>
          </a:xfrm>
          <a:prstGeom prst="rect">
            <a:avLst/>
          </a:prstGeom>
          <a:solidFill>
            <a:srgbClr val="FFFFFF">
              <a:alpha val="0"/>
            </a:srgbClr>
          </a:solidFill>
          <a:ln>
            <a:noFill/>
          </a:ln>
        </p:spPr>
        <p:txBody>
          <a:bodyPr wrap="square" lIns="0" tIns="0" rIns="0" bIns="0" rtlCol="0" anchor="t">
            <a:normAutofit/>
          </a:bodyPr>
          <a:lstStyle/>
          <a:p>
            <a:pPr marL="0" indent="0" algn="r">
              <a:buNone/>
            </a:pPr>
            <a:r>
              <a:rPr lang="en-US" sz="880" b="1" spc="120">
                <a:solidFill>
                  <a:srgbClr val="A4D65E"/>
                </a:solidFill>
              </a:rPr>
              <a:t>KLARE RESPONSE</a:t>
            </a:r>
          </a:p>
        </p:txBody>
      </p:sp>
      <p:sp>
        <p:nvSpPr>
          <p:cNvPr id="804" name="s804"/>
          <p:cNvSpPr/>
          <p:nvPr/>
        </p:nvSpPr>
        <p:spPr>
          <a:xfrm>
            <a:off x="1368887" y="3423398"/>
            <a:ext cx="60000" cy="60000"/>
          </a:xfrm>
          <a:prstGeom prst="ellipse">
            <a:avLst/>
          </a:prstGeom>
          <a:solidFill>
            <a:srgbClr val="A4D65E">
              <a:alpha val="55000"/>
            </a:srgbClr>
          </a:solidFill>
          <a:ln>
            <a:noFill/>
          </a:ln>
          <a:effectLst>
            <a:glow rad="20000">
              <a:srgbClr val="86BC25">
                <a:alpha val="40000"/>
              </a:srgbClr>
            </a:glow>
          </a:effectLst>
        </p:spPr>
        <p:txBody>
          <a:bodyPr/>
          <a:lstStyle/>
          <a:p>
            <a:endParaRPr lang="en-US"/>
          </a:p>
        </p:txBody>
      </p:sp>
      <p:sp>
        <p:nvSpPr>
          <p:cNvPr id="805" name="s805"/>
          <p:cNvSpPr/>
          <p:nvPr/>
        </p:nvSpPr>
        <p:spPr>
          <a:xfrm>
            <a:off x="2968887" y="3663398"/>
            <a:ext cx="46000" cy="46000"/>
          </a:xfrm>
          <a:prstGeom prst="ellipse">
            <a:avLst/>
          </a:prstGeom>
          <a:solidFill>
            <a:srgbClr val="A4D65E">
              <a:alpha val="55000"/>
            </a:srgbClr>
          </a:solidFill>
          <a:ln>
            <a:noFill/>
          </a:ln>
          <a:effectLst>
            <a:glow rad="20000">
              <a:srgbClr val="86BC25">
                <a:alpha val="40000"/>
              </a:srgbClr>
            </a:glow>
          </a:effectLst>
        </p:spPr>
        <p:txBody>
          <a:bodyPr/>
          <a:lstStyle/>
          <a:p>
            <a:endParaRPr lang="en-US"/>
          </a:p>
        </p:txBody>
      </p:sp>
      <p:sp>
        <p:nvSpPr>
          <p:cNvPr id="806" name="s806"/>
          <p:cNvSpPr/>
          <p:nvPr/>
        </p:nvSpPr>
        <p:spPr>
          <a:xfrm>
            <a:off x="1108887" y="3983398"/>
            <a:ext cx="40000" cy="40000"/>
          </a:xfrm>
          <a:prstGeom prst="ellipse">
            <a:avLst/>
          </a:prstGeom>
          <a:solidFill>
            <a:srgbClr val="A4D65E">
              <a:alpha val="55000"/>
            </a:srgbClr>
          </a:solidFill>
          <a:ln>
            <a:noFill/>
          </a:ln>
          <a:effectLst>
            <a:glow rad="20000">
              <a:srgbClr val="86BC25">
                <a:alpha val="40000"/>
              </a:srgbClr>
            </a:glow>
          </a:effectLst>
        </p:spPr>
        <p:txBody>
          <a:bodyPr/>
          <a:lstStyle/>
          <a:p>
            <a:endParaRPr lang="en-US"/>
          </a:p>
        </p:txBody>
      </p:sp>
      <p:sp>
        <p:nvSpPr>
          <p:cNvPr id="807" name="s807"/>
          <p:cNvSpPr/>
          <p:nvPr/>
        </p:nvSpPr>
        <p:spPr>
          <a:xfrm>
            <a:off x="2818887" y="4343398"/>
            <a:ext cx="54000" cy="54000"/>
          </a:xfrm>
          <a:prstGeom prst="ellipse">
            <a:avLst/>
          </a:prstGeom>
          <a:solidFill>
            <a:srgbClr val="A4D65E">
              <a:alpha val="55000"/>
            </a:srgbClr>
          </a:solidFill>
          <a:ln>
            <a:noFill/>
          </a:ln>
          <a:effectLst>
            <a:glow rad="20000">
              <a:srgbClr val="86BC25">
                <a:alpha val="40000"/>
              </a:srgbClr>
            </a:glow>
          </a:effectLst>
        </p:spPr>
        <p:txBody>
          <a:bodyPr/>
          <a:lstStyle/>
          <a:p>
            <a:endParaRPr lang="en-US"/>
          </a:p>
        </p:txBody>
      </p:sp>
      <p:sp>
        <p:nvSpPr>
          <p:cNvPr id="808" name="s808"/>
          <p:cNvSpPr/>
          <p:nvPr/>
        </p:nvSpPr>
        <p:spPr>
          <a:xfrm>
            <a:off x="1648887" y="4663398"/>
            <a:ext cx="44000" cy="44000"/>
          </a:xfrm>
          <a:prstGeom prst="ellipse">
            <a:avLst/>
          </a:prstGeom>
          <a:solidFill>
            <a:srgbClr val="A4D65E">
              <a:alpha val="55000"/>
            </a:srgbClr>
          </a:solidFill>
          <a:ln>
            <a:noFill/>
          </a:ln>
          <a:effectLst>
            <a:glow rad="20000">
              <a:srgbClr val="86BC25">
                <a:alpha val="40000"/>
              </a:srgbClr>
            </a:glow>
          </a:effectLst>
        </p:spPr>
        <p:txBody>
          <a:bodyPr/>
          <a:lstStyle/>
          <a:p>
            <a:endParaRPr lang="en-US"/>
          </a:p>
        </p:txBody>
      </p:sp>
      <p:sp>
        <p:nvSpPr>
          <p:cNvPr id="809" name="s809"/>
          <p:cNvSpPr/>
          <p:nvPr/>
        </p:nvSpPr>
        <p:spPr>
          <a:xfrm>
            <a:off x="3168887" y="4823398"/>
            <a:ext cx="38000" cy="38000"/>
          </a:xfrm>
          <a:prstGeom prst="ellipse">
            <a:avLst/>
          </a:prstGeom>
          <a:solidFill>
            <a:srgbClr val="A4D65E">
              <a:alpha val="55000"/>
            </a:srgbClr>
          </a:solidFill>
          <a:ln>
            <a:noFill/>
          </a:ln>
          <a:effectLst>
            <a:glow rad="20000">
              <a:srgbClr val="86BC25">
                <a:alpha val="40000"/>
              </a:srgbClr>
            </a:glow>
          </a:effectLst>
        </p:spPr>
        <p:txBody>
          <a:bodyPr/>
          <a:lstStyle/>
          <a:p>
            <a:endParaRPr lang="en-US"/>
          </a:p>
        </p:txBody>
      </p:sp>
      <p:sp>
        <p:nvSpPr>
          <p:cNvPr id="810" name="s810"/>
          <p:cNvSpPr/>
          <p:nvPr/>
        </p:nvSpPr>
        <p:spPr>
          <a:xfrm>
            <a:off x="898887" y="4453398"/>
            <a:ext cx="42000" cy="42000"/>
          </a:xfrm>
          <a:prstGeom prst="ellipse">
            <a:avLst/>
          </a:prstGeom>
          <a:solidFill>
            <a:srgbClr val="A4D65E">
              <a:alpha val="55000"/>
            </a:srgbClr>
          </a:solidFill>
          <a:ln>
            <a:noFill/>
          </a:ln>
          <a:effectLst>
            <a:glow rad="20000">
              <a:srgbClr val="86BC25">
                <a:alpha val="40000"/>
              </a:srgbClr>
            </a:glow>
          </a:effectLst>
        </p:spPr>
        <p:txBody>
          <a:bodyPr/>
          <a:lstStyle/>
          <a:p>
            <a:endParaRPr lang="en-US"/>
          </a:p>
        </p:txBody>
      </p:sp>
      <p:sp>
        <p:nvSpPr>
          <p:cNvPr id="811" name="s811"/>
          <p:cNvSpPr/>
          <p:nvPr/>
        </p:nvSpPr>
        <p:spPr>
          <a:xfrm>
            <a:off x="2368887" y="3443398"/>
            <a:ext cx="36000" cy="36000"/>
          </a:xfrm>
          <a:prstGeom prst="ellipse">
            <a:avLst/>
          </a:prstGeom>
          <a:solidFill>
            <a:srgbClr val="A4D65E">
              <a:alpha val="55000"/>
            </a:srgbClr>
          </a:solidFill>
          <a:ln>
            <a:noFill/>
          </a:ln>
          <a:effectLst>
            <a:glow rad="20000">
              <a:srgbClr val="86BC25">
                <a:alpha val="40000"/>
              </a:srgbClr>
            </a:glow>
          </a:effectLst>
        </p:spPr>
        <p:txBody>
          <a:bodyPr/>
          <a:lstStyle/>
          <a:p>
            <a:endParaRPr lang="en-US"/>
          </a:p>
        </p:txBody>
      </p:sp>
      <p:sp>
        <p:nvSpPr>
          <p:cNvPr id="812" name="k812"/>
          <p:cNvSpPr/>
          <p:nvPr/>
        </p:nvSpPr>
        <p:spPr>
          <a:xfrm rot="-80000">
            <a:off x="1028887" y="3423398"/>
            <a:ext cx="1180000" cy="250000"/>
          </a:xfrm>
          <a:prstGeom prst="roundRect">
            <a:avLst>
              <a:gd name="adj" fmla="val 20000"/>
            </a:avLst>
          </a:prstGeom>
          <a:solidFill>
            <a:srgbClr val="0C1611"/>
          </a:solidFill>
          <a:ln w="9525">
            <a:solidFill>
              <a:srgbClr val="8D999C">
                <a:alpha val="34000"/>
              </a:srgbClr>
            </a:solidFill>
          </a:ln>
        </p:spPr>
        <p:txBody>
          <a:bodyPr wrap="square" lIns="120000" tIns="8000" rIns="60000" bIns="8000" rtlCol="0" anchor="ctr">
            <a:normAutofit/>
          </a:bodyPr>
          <a:lstStyle/>
          <a:p>
            <a:pPr marL="0" indent="0" algn="l">
              <a:buNone/>
            </a:pPr>
            <a:r>
              <a:rPr lang="en-US" sz="950" b="1">
                <a:solidFill>
                  <a:srgbClr val="A4D65E"/>
                </a:solidFill>
              </a:rPr>
              <a:t>●  </a:t>
            </a:r>
            <a:r>
              <a:rPr lang="en-US" sz="980">
                <a:solidFill>
                  <a:srgbClr val="C8D0D2"/>
                </a:solidFill>
              </a:rPr>
              <a:t>Endpoint</a:t>
            </a:r>
          </a:p>
        </p:txBody>
      </p:sp>
      <p:sp>
        <p:nvSpPr>
          <p:cNvPr id="813" name="k813"/>
          <p:cNvSpPr/>
          <p:nvPr/>
        </p:nvSpPr>
        <p:spPr>
          <a:xfrm rot="75000">
            <a:off x="1898887" y="3773398"/>
            <a:ext cx="1180000" cy="250000"/>
          </a:xfrm>
          <a:prstGeom prst="roundRect">
            <a:avLst>
              <a:gd name="adj" fmla="val 20000"/>
            </a:avLst>
          </a:prstGeom>
          <a:solidFill>
            <a:srgbClr val="0C1611"/>
          </a:solidFill>
          <a:ln w="9525">
            <a:solidFill>
              <a:srgbClr val="8D999C">
                <a:alpha val="34000"/>
              </a:srgbClr>
            </a:solidFill>
          </a:ln>
        </p:spPr>
        <p:txBody>
          <a:bodyPr wrap="square" lIns="120000" tIns="8000" rIns="60000" bIns="8000" rtlCol="0" anchor="ctr">
            <a:normAutofit/>
          </a:bodyPr>
          <a:lstStyle/>
          <a:p>
            <a:pPr marL="0" indent="0" algn="l">
              <a:buNone/>
            </a:pPr>
            <a:r>
              <a:rPr lang="en-US" sz="950" b="1">
                <a:solidFill>
                  <a:srgbClr val="E8A43B"/>
                </a:solidFill>
              </a:rPr>
              <a:t>●  </a:t>
            </a:r>
            <a:r>
              <a:rPr lang="en-US" sz="980">
                <a:solidFill>
                  <a:srgbClr val="C8D0D2"/>
                </a:solidFill>
              </a:rPr>
              <a:t>Identität</a:t>
            </a:r>
          </a:p>
        </p:txBody>
      </p:sp>
      <p:sp>
        <p:nvSpPr>
          <p:cNvPr id="814" name="k814"/>
          <p:cNvSpPr/>
          <p:nvPr/>
        </p:nvSpPr>
        <p:spPr>
          <a:xfrm rot="55000">
            <a:off x="938887" y="4133398"/>
            <a:ext cx="1180000" cy="250000"/>
          </a:xfrm>
          <a:prstGeom prst="roundRect">
            <a:avLst>
              <a:gd name="adj" fmla="val 20000"/>
            </a:avLst>
          </a:prstGeom>
          <a:solidFill>
            <a:srgbClr val="0C1611"/>
          </a:solidFill>
          <a:ln w="9525">
            <a:solidFill>
              <a:srgbClr val="8D999C">
                <a:alpha val="34000"/>
              </a:srgbClr>
            </a:solidFill>
          </a:ln>
        </p:spPr>
        <p:txBody>
          <a:bodyPr wrap="square" lIns="120000" tIns="8000" rIns="60000" bIns="8000" rtlCol="0" anchor="ctr">
            <a:normAutofit/>
          </a:bodyPr>
          <a:lstStyle/>
          <a:p>
            <a:pPr marL="0" indent="0" algn="l">
              <a:buNone/>
            </a:pPr>
            <a:r>
              <a:rPr lang="en-US" sz="950" b="1">
                <a:solidFill>
                  <a:srgbClr val="7C9DBF"/>
                </a:solidFill>
              </a:rPr>
              <a:t>●  </a:t>
            </a:r>
            <a:r>
              <a:rPr lang="en-US" sz="980">
                <a:solidFill>
                  <a:srgbClr val="C8D0D2"/>
                </a:solidFill>
              </a:rPr>
              <a:t>Cloud</a:t>
            </a:r>
          </a:p>
        </p:txBody>
      </p:sp>
      <p:sp>
        <p:nvSpPr>
          <p:cNvPr id="815" name="k815"/>
          <p:cNvSpPr/>
          <p:nvPr/>
        </p:nvSpPr>
        <p:spPr>
          <a:xfrm rot="-65000">
            <a:off x="1968887" y="4483398"/>
            <a:ext cx="1180000" cy="250000"/>
          </a:xfrm>
          <a:prstGeom prst="roundRect">
            <a:avLst>
              <a:gd name="adj" fmla="val 20000"/>
            </a:avLst>
          </a:prstGeom>
          <a:solidFill>
            <a:srgbClr val="0C1611"/>
          </a:solidFill>
          <a:ln w="9525">
            <a:solidFill>
              <a:srgbClr val="8D999C">
                <a:alpha val="34000"/>
              </a:srgbClr>
            </a:solidFill>
          </a:ln>
        </p:spPr>
        <p:txBody>
          <a:bodyPr wrap="square" lIns="120000" tIns="8000" rIns="60000" bIns="8000" rtlCol="0" anchor="ctr">
            <a:normAutofit/>
          </a:bodyPr>
          <a:lstStyle/>
          <a:p>
            <a:pPr marL="0" indent="0" algn="l">
              <a:buNone/>
            </a:pPr>
            <a:r>
              <a:rPr lang="en-US" sz="950" b="1">
                <a:solidFill>
                  <a:srgbClr val="3E84C6"/>
                </a:solidFill>
              </a:rPr>
              <a:t>●  </a:t>
            </a:r>
            <a:r>
              <a:rPr lang="en-US" sz="980">
                <a:solidFill>
                  <a:srgbClr val="C8D0D2"/>
                </a:solidFill>
              </a:rPr>
              <a:t>E-Mail</a:t>
            </a:r>
          </a:p>
        </p:txBody>
      </p:sp>
      <p:sp>
        <p:nvSpPr>
          <p:cNvPr id="816" name="k816"/>
          <p:cNvSpPr/>
          <p:nvPr/>
        </p:nvSpPr>
        <p:spPr>
          <a:xfrm rot="90000">
            <a:off x="1158887" y="4823398"/>
            <a:ext cx="1180000" cy="250000"/>
          </a:xfrm>
          <a:prstGeom prst="roundRect">
            <a:avLst>
              <a:gd name="adj" fmla="val 20000"/>
            </a:avLst>
          </a:prstGeom>
          <a:solidFill>
            <a:srgbClr val="0C1611"/>
          </a:solidFill>
          <a:ln w="9525">
            <a:solidFill>
              <a:srgbClr val="8D999C">
                <a:alpha val="34000"/>
              </a:srgbClr>
            </a:solidFill>
          </a:ln>
        </p:spPr>
        <p:txBody>
          <a:bodyPr wrap="square" lIns="120000" tIns="8000" rIns="60000" bIns="8000" rtlCol="0" anchor="ctr">
            <a:normAutofit/>
          </a:bodyPr>
          <a:lstStyle/>
          <a:p>
            <a:pPr marL="0" indent="0" algn="l">
              <a:buNone/>
            </a:pPr>
            <a:r>
              <a:rPr lang="en-US" sz="950" b="1">
                <a:solidFill>
                  <a:srgbClr val="86BC25"/>
                </a:solidFill>
              </a:rPr>
              <a:t>●  </a:t>
            </a:r>
            <a:r>
              <a:rPr lang="en-US" sz="980">
                <a:solidFill>
                  <a:srgbClr val="C8D0D2"/>
                </a:solidFill>
              </a:rPr>
              <a:t>Netzwerk</a:t>
            </a:r>
          </a:p>
        </p:txBody>
      </p:sp>
      <p:sp>
        <p:nvSpPr>
          <p:cNvPr id="819" name="s819"/>
          <p:cNvSpPr/>
          <p:nvPr/>
        </p:nvSpPr>
        <p:spPr>
          <a:xfrm>
            <a:off x="3500000" y="3840000"/>
            <a:ext cx="1080000" cy="240000"/>
          </a:xfrm>
          <a:prstGeom prst="rightArrow">
            <a:avLst/>
          </a:prstGeom>
          <a:gradFill rotWithShape="1">
            <a:gsLst>
              <a:gs pos="0">
                <a:srgbClr val="86BC25"/>
              </a:gs>
              <a:gs pos="100000">
                <a:srgbClr val="A4D65E"/>
              </a:gs>
            </a:gsLst>
            <a:lin ang="0" scaled="1"/>
          </a:gradFill>
          <a:ln>
            <a:noFill/>
          </a:ln>
          <a:effectLst>
            <a:glow rad="40000">
              <a:srgbClr val="86BC25">
                <a:alpha val="48000"/>
              </a:srgbClr>
            </a:glow>
          </a:effectLst>
        </p:spPr>
        <p:txBody>
          <a:bodyPr/>
          <a:lstStyle/>
          <a:p>
            <a:endParaRPr lang="en-US"/>
          </a:p>
        </p:txBody>
      </p:sp>
      <p:sp>
        <p:nvSpPr>
          <p:cNvPr id="820" name="s820"/>
          <p:cNvSpPr/>
          <p:nvPr/>
        </p:nvSpPr>
        <p:spPr>
          <a:xfrm>
            <a:off x="7320000" y="3840000"/>
            <a:ext cx="1080000" cy="240000"/>
          </a:xfrm>
          <a:prstGeom prst="rightArrow">
            <a:avLst/>
          </a:prstGeom>
          <a:gradFill rotWithShape="1">
            <a:gsLst>
              <a:gs pos="0">
                <a:srgbClr val="86BC25"/>
              </a:gs>
              <a:gs pos="100000">
                <a:srgbClr val="A4D65E"/>
              </a:gs>
            </a:gsLst>
            <a:lin ang="0" scaled="1"/>
          </a:gradFill>
          <a:ln>
            <a:noFill/>
          </a:ln>
          <a:effectLst>
            <a:glow rad="40000">
              <a:srgbClr val="86BC25">
                <a:alpha val="48000"/>
              </a:srgbClr>
            </a:glow>
          </a:effectLst>
        </p:spPr>
        <p:txBody>
          <a:bodyPr/>
          <a:lstStyle/>
          <a:p>
            <a:endParaRPr lang="en-US"/>
          </a:p>
        </p:txBody>
      </p:sp>
      <p:sp>
        <p:nvSpPr>
          <p:cNvPr id="821" name="s821"/>
          <p:cNvSpPr/>
          <p:nvPr/>
        </p:nvSpPr>
        <p:spPr>
          <a:xfrm>
            <a:off x="5086000" y="2950000"/>
            <a:ext cx="2020000" cy="2020000"/>
          </a:xfrm>
          <a:prstGeom prst="ellipse">
            <a:avLst/>
          </a:prstGeom>
          <a:noFill/>
          <a:ln w="9525">
            <a:solidFill>
              <a:srgbClr val="A4D65E">
                <a:alpha val="18000"/>
              </a:srgbClr>
            </a:solidFill>
          </a:ln>
        </p:spPr>
        <p:txBody>
          <a:bodyPr/>
          <a:lstStyle/>
          <a:p>
            <a:endParaRPr lang="en-US"/>
          </a:p>
        </p:txBody>
      </p:sp>
      <p:sp>
        <p:nvSpPr>
          <p:cNvPr id="822" name="s822"/>
          <p:cNvSpPr/>
          <p:nvPr/>
        </p:nvSpPr>
        <p:spPr>
          <a:xfrm>
            <a:off x="5216000" y="3080000"/>
            <a:ext cx="1760000" cy="1760000"/>
          </a:xfrm>
          <a:prstGeom prst="ellipse">
            <a:avLst/>
          </a:prstGeom>
          <a:solidFill>
            <a:srgbClr val="0B130D"/>
          </a:solidFill>
          <a:ln w="15875">
            <a:solidFill>
              <a:srgbClr val="A4D65E">
                <a:alpha val="75000"/>
              </a:srgbClr>
            </a:solidFill>
          </a:ln>
          <a:effectLst>
            <a:glow rad="70000">
              <a:srgbClr val="86BC25">
                <a:alpha val="42000"/>
              </a:srgbClr>
            </a:glow>
          </a:effectLst>
        </p:spPr>
        <p:txBody>
          <a:bodyPr/>
          <a:lstStyle/>
          <a:p>
            <a:endParaRPr lang="en-US"/>
          </a:p>
        </p:txBody>
      </p:sp>
      <p:sp>
        <p:nvSpPr>
          <p:cNvPr id="823" name="t823"/>
          <p:cNvSpPr/>
          <p:nvPr/>
        </p:nvSpPr>
        <p:spPr>
          <a:xfrm>
            <a:off x="5396000" y="3310000"/>
            <a:ext cx="1400000" cy="200000"/>
          </a:xfrm>
          <a:prstGeom prst="rect">
            <a:avLst/>
          </a:prstGeom>
          <a:solidFill>
            <a:srgbClr val="FFFFFF">
              <a:alpha val="0"/>
            </a:srgbClr>
          </a:solidFill>
          <a:ln>
            <a:noFill/>
          </a:ln>
        </p:spPr>
        <p:txBody>
          <a:bodyPr wrap="square" lIns="0" tIns="0" rIns="0" bIns="0" rtlCol="0" anchor="t">
            <a:normAutofit/>
          </a:bodyPr>
          <a:lstStyle/>
          <a:p>
            <a:pPr marL="0" indent="0" algn="ctr">
              <a:buNone/>
            </a:pPr>
            <a:r>
              <a:rPr lang="en-US" sz="1020" b="1" spc="200">
                <a:solidFill>
                  <a:srgbClr val="A4D65E"/>
                </a:solidFill>
              </a:rPr>
              <a:t>MDR</a:t>
            </a:r>
          </a:p>
        </p:txBody>
      </p:sp>
      <p:sp>
        <p:nvSpPr>
          <p:cNvPr id="824" name="t824"/>
          <p:cNvSpPr/>
          <p:nvPr/>
        </p:nvSpPr>
        <p:spPr>
          <a:xfrm>
            <a:off x="5276000" y="3600000"/>
            <a:ext cx="1640000" cy="230000"/>
          </a:xfrm>
          <a:prstGeom prst="rect">
            <a:avLst/>
          </a:prstGeom>
          <a:solidFill>
            <a:srgbClr val="FFFFFF">
              <a:alpha val="0"/>
            </a:srgbClr>
          </a:solidFill>
          <a:ln>
            <a:noFill/>
          </a:ln>
        </p:spPr>
        <p:txBody>
          <a:bodyPr wrap="square" lIns="0" tIns="0" rIns="0" bIns="0" rtlCol="0" anchor="t">
            <a:normAutofit/>
          </a:bodyPr>
          <a:lstStyle/>
          <a:p>
            <a:pPr marL="0" indent="0" algn="ctr">
              <a:buNone/>
            </a:pPr>
            <a:r>
              <a:rPr lang="en-US" sz="1240" b="1">
                <a:solidFill>
                  <a:srgbClr val="FFFFFF"/>
                </a:solidFill>
              </a:rPr>
              <a:t>Analysieren</a:t>
            </a:r>
          </a:p>
        </p:txBody>
      </p:sp>
      <p:sp>
        <p:nvSpPr>
          <p:cNvPr id="825" name="t825"/>
          <p:cNvSpPr/>
          <p:nvPr/>
        </p:nvSpPr>
        <p:spPr>
          <a:xfrm>
            <a:off x="5276000" y="3855000"/>
            <a:ext cx="1640000" cy="230000"/>
          </a:xfrm>
          <a:prstGeom prst="rect">
            <a:avLst/>
          </a:prstGeom>
          <a:solidFill>
            <a:srgbClr val="FFFFFF">
              <a:alpha val="0"/>
            </a:srgbClr>
          </a:solidFill>
          <a:ln>
            <a:noFill/>
          </a:ln>
        </p:spPr>
        <p:txBody>
          <a:bodyPr wrap="square" lIns="0" tIns="0" rIns="0" bIns="0" rtlCol="0" anchor="t">
            <a:normAutofit/>
          </a:bodyPr>
          <a:lstStyle/>
          <a:p>
            <a:pPr marL="0" indent="0" algn="ctr">
              <a:buNone/>
            </a:pPr>
            <a:r>
              <a:rPr lang="en-US" sz="1240" b="1">
                <a:solidFill>
                  <a:srgbClr val="FFFFFF"/>
                </a:solidFill>
              </a:rPr>
              <a:t>Priorisieren</a:t>
            </a:r>
          </a:p>
        </p:txBody>
      </p:sp>
      <p:sp>
        <p:nvSpPr>
          <p:cNvPr id="826" name="t826"/>
          <p:cNvSpPr/>
          <p:nvPr/>
        </p:nvSpPr>
        <p:spPr>
          <a:xfrm>
            <a:off x="5276000" y="4110000"/>
            <a:ext cx="1640000" cy="230000"/>
          </a:xfrm>
          <a:prstGeom prst="rect">
            <a:avLst/>
          </a:prstGeom>
          <a:solidFill>
            <a:srgbClr val="FFFFFF">
              <a:alpha val="0"/>
            </a:srgbClr>
          </a:solidFill>
          <a:ln>
            <a:noFill/>
          </a:ln>
        </p:spPr>
        <p:txBody>
          <a:bodyPr wrap="square" lIns="0" tIns="0" rIns="0" bIns="0" rtlCol="0" anchor="t">
            <a:normAutofit/>
          </a:bodyPr>
          <a:lstStyle/>
          <a:p>
            <a:pPr marL="0" indent="0" algn="ctr">
              <a:buNone/>
            </a:pPr>
            <a:r>
              <a:rPr lang="en-US" sz="1240" b="1">
                <a:solidFill>
                  <a:srgbClr val="FFFFFF"/>
                </a:solidFill>
              </a:rPr>
              <a:t>Reagieren</a:t>
            </a:r>
          </a:p>
        </p:txBody>
      </p:sp>
      <p:sp>
        <p:nvSpPr>
          <p:cNvPr id="827" name="t827"/>
          <p:cNvSpPr/>
          <p:nvPr/>
        </p:nvSpPr>
        <p:spPr>
          <a:xfrm>
            <a:off x="5276000" y="4365000"/>
            <a:ext cx="1640000" cy="230000"/>
          </a:xfrm>
          <a:prstGeom prst="rect">
            <a:avLst/>
          </a:prstGeom>
          <a:solidFill>
            <a:srgbClr val="FFFFFF">
              <a:alpha val="0"/>
            </a:srgbClr>
          </a:solidFill>
          <a:ln>
            <a:noFill/>
          </a:ln>
        </p:spPr>
        <p:txBody>
          <a:bodyPr wrap="square" lIns="0" tIns="0" rIns="0" bIns="0" rtlCol="0" anchor="t">
            <a:normAutofit/>
          </a:bodyPr>
          <a:lstStyle/>
          <a:p>
            <a:pPr marL="0" indent="0" algn="ctr">
              <a:buNone/>
            </a:pPr>
            <a:r>
              <a:rPr lang="en-US" sz="1240" b="1">
                <a:solidFill>
                  <a:srgbClr val="FFFFFF"/>
                </a:solidFill>
              </a:rPr>
              <a:t>Verbessern</a:t>
            </a:r>
          </a:p>
        </p:txBody>
      </p:sp>
      <p:sp>
        <p:nvSpPr>
          <p:cNvPr id="828" name="s828"/>
          <p:cNvSpPr/>
          <p:nvPr/>
        </p:nvSpPr>
        <p:spPr>
          <a:xfrm>
            <a:off x="4872000" y="4280000"/>
            <a:ext cx="240000" cy="240000"/>
          </a:xfrm>
          <a:prstGeom prst="hexagon">
            <a:avLst/>
          </a:prstGeom>
          <a:solidFill>
            <a:srgbClr val="0E2018"/>
          </a:solidFill>
          <a:ln w="9525">
            <a:solidFill>
              <a:srgbClr val="86BC25">
                <a:alpha val="80000"/>
              </a:srgbClr>
            </a:solidFill>
          </a:ln>
          <a:effectLst>
            <a:glow rad="16000">
              <a:srgbClr val="86BC25">
                <a:alpha val="34000"/>
              </a:srgbClr>
            </a:glow>
          </a:effectLst>
        </p:spPr>
        <p:txBody>
          <a:bodyPr/>
          <a:lstStyle/>
          <a:p>
            <a:endParaRPr lang="en-US"/>
          </a:p>
        </p:txBody>
      </p:sp>
      <p:sp>
        <p:nvSpPr>
          <p:cNvPr id="829" name="s829"/>
          <p:cNvSpPr/>
          <p:nvPr/>
        </p:nvSpPr>
        <p:spPr>
          <a:xfrm>
            <a:off x="4954000" y="4322000"/>
            <a:ext cx="76000" cy="76000"/>
          </a:xfrm>
          <a:prstGeom prst="ellipse">
            <a:avLst/>
          </a:prstGeom>
          <a:solidFill>
            <a:srgbClr val="A4D65E"/>
          </a:solidFill>
          <a:ln>
            <a:noFill/>
          </a:ln>
        </p:spPr>
        <p:txBody>
          <a:bodyPr/>
          <a:lstStyle/>
          <a:p>
            <a:endParaRPr lang="en-US"/>
          </a:p>
        </p:txBody>
      </p:sp>
      <p:sp>
        <p:nvSpPr>
          <p:cNvPr id="830" name="s830"/>
          <p:cNvSpPr/>
          <p:nvPr/>
        </p:nvSpPr>
        <p:spPr>
          <a:xfrm>
            <a:off x="4926000" y="4398000"/>
            <a:ext cx="132000" cy="90000"/>
          </a:xfrm>
          <a:prstGeom prst="chord">
            <a:avLst/>
          </a:prstGeom>
          <a:solidFill>
            <a:srgbClr val="A4D65E"/>
          </a:solidFill>
          <a:ln>
            <a:noFill/>
          </a:ln>
        </p:spPr>
        <p:txBody>
          <a:bodyPr/>
          <a:lstStyle/>
          <a:p>
            <a:endParaRPr lang="en-US"/>
          </a:p>
        </p:txBody>
      </p:sp>
      <p:sp>
        <p:nvSpPr>
          <p:cNvPr id="831" name="t831"/>
          <p:cNvSpPr/>
          <p:nvPr/>
        </p:nvSpPr>
        <p:spPr>
          <a:xfrm>
            <a:off x="4532000" y="4550000"/>
            <a:ext cx="920000" cy="160000"/>
          </a:xfrm>
          <a:prstGeom prst="rect">
            <a:avLst/>
          </a:prstGeom>
          <a:solidFill>
            <a:srgbClr val="FFFFFF">
              <a:alpha val="0"/>
            </a:srgbClr>
          </a:solidFill>
          <a:ln>
            <a:noFill/>
          </a:ln>
        </p:spPr>
        <p:txBody>
          <a:bodyPr wrap="square" lIns="0" tIns="0" rIns="0" bIns="0" rtlCol="0" anchor="t">
            <a:normAutofit/>
          </a:bodyPr>
          <a:lstStyle/>
          <a:p>
            <a:pPr marL="0" indent="0" algn="ctr">
              <a:buNone/>
            </a:pPr>
            <a:r>
              <a:rPr lang="en-US" sz="720" spc="40">
                <a:solidFill>
                  <a:srgbClr val="8D999C"/>
                </a:solidFill>
              </a:rPr>
              <a:t>Analysten</a:t>
            </a:r>
          </a:p>
        </p:txBody>
      </p:sp>
      <p:sp>
        <p:nvSpPr>
          <p:cNvPr id="832" name="s832"/>
          <p:cNvSpPr/>
          <p:nvPr/>
        </p:nvSpPr>
        <p:spPr>
          <a:xfrm>
            <a:off x="5272836" y="4820000"/>
            <a:ext cx="240000" cy="240000"/>
          </a:xfrm>
          <a:prstGeom prst="hexagon">
            <a:avLst/>
          </a:prstGeom>
          <a:solidFill>
            <a:srgbClr val="0E2018"/>
          </a:solidFill>
          <a:ln w="9525">
            <a:solidFill>
              <a:srgbClr val="86BC25">
                <a:alpha val="80000"/>
              </a:srgbClr>
            </a:solidFill>
          </a:ln>
          <a:effectLst>
            <a:glow rad="16000">
              <a:srgbClr val="86BC25">
                <a:alpha val="34000"/>
              </a:srgbClr>
            </a:glow>
          </a:effectLst>
        </p:spPr>
        <p:txBody>
          <a:bodyPr/>
          <a:lstStyle/>
          <a:p>
            <a:endParaRPr lang="en-US"/>
          </a:p>
        </p:txBody>
      </p:sp>
      <p:sp>
        <p:nvSpPr>
          <p:cNvPr id="833" name="s833"/>
          <p:cNvSpPr/>
          <p:nvPr/>
        </p:nvSpPr>
        <p:spPr>
          <a:xfrm>
            <a:off x="5334836" y="4874000"/>
            <a:ext cx="116000" cy="132000"/>
          </a:xfrm>
          <a:prstGeom prst="roundRect">
            <a:avLst>
              <a:gd name="adj" fmla="val 10000"/>
            </a:avLst>
          </a:prstGeom>
          <a:noFill/>
          <a:ln w="9525">
            <a:solidFill>
              <a:srgbClr val="A4D65E"/>
            </a:solidFill>
          </a:ln>
        </p:spPr>
        <p:txBody>
          <a:bodyPr/>
          <a:lstStyle/>
          <a:p>
            <a:endParaRPr lang="en-US"/>
          </a:p>
        </p:txBody>
      </p:sp>
      <p:cxnSp>
        <p:nvCxnSpPr>
          <p:cNvPr id="834" name="c834"/>
          <p:cNvCxnSpPr/>
          <p:nvPr/>
        </p:nvCxnSpPr>
        <p:spPr>
          <a:xfrm>
            <a:off x="5362836" y="4910000"/>
            <a:ext cx="56000" cy="0"/>
          </a:xfrm>
          <a:prstGeom prst="line">
            <a:avLst/>
          </a:prstGeom>
          <a:ln w="6350">
            <a:solidFill>
              <a:srgbClr val="A4D65E"/>
            </a:solidFill>
          </a:ln>
        </p:spPr>
      </p:cxnSp>
      <p:cxnSp>
        <p:nvCxnSpPr>
          <p:cNvPr id="835" name="c835"/>
          <p:cNvCxnSpPr/>
          <p:nvPr/>
        </p:nvCxnSpPr>
        <p:spPr>
          <a:xfrm>
            <a:off x="5362836" y="4946000"/>
            <a:ext cx="56000" cy="0"/>
          </a:xfrm>
          <a:prstGeom prst="line">
            <a:avLst/>
          </a:prstGeom>
          <a:ln w="6350">
            <a:solidFill>
              <a:srgbClr val="A4D65E"/>
            </a:solidFill>
          </a:ln>
        </p:spPr>
      </p:cxnSp>
      <p:sp>
        <p:nvSpPr>
          <p:cNvPr id="836" name="t836"/>
          <p:cNvSpPr/>
          <p:nvPr/>
        </p:nvSpPr>
        <p:spPr>
          <a:xfrm>
            <a:off x="4932836" y="5090000"/>
            <a:ext cx="920000" cy="160000"/>
          </a:xfrm>
          <a:prstGeom prst="rect">
            <a:avLst/>
          </a:prstGeom>
          <a:solidFill>
            <a:srgbClr val="FFFFFF">
              <a:alpha val="0"/>
            </a:srgbClr>
          </a:solidFill>
          <a:ln>
            <a:noFill/>
          </a:ln>
        </p:spPr>
        <p:txBody>
          <a:bodyPr wrap="square" lIns="0" tIns="0" rIns="0" bIns="0" rtlCol="0" anchor="t">
            <a:normAutofit/>
          </a:bodyPr>
          <a:lstStyle/>
          <a:p>
            <a:pPr marL="0" indent="0" algn="ctr">
              <a:buNone/>
            </a:pPr>
            <a:r>
              <a:rPr lang="en-US" sz="720" spc="40">
                <a:solidFill>
                  <a:srgbClr val="8D999C"/>
                </a:solidFill>
              </a:rPr>
              <a:t>Playbooks</a:t>
            </a:r>
          </a:p>
        </p:txBody>
      </p:sp>
      <p:sp>
        <p:nvSpPr>
          <p:cNvPr id="837" name="s837"/>
          <p:cNvSpPr/>
          <p:nvPr/>
        </p:nvSpPr>
        <p:spPr>
          <a:xfrm>
            <a:off x="6614000" y="4854612"/>
            <a:ext cx="240000" cy="240000"/>
          </a:xfrm>
          <a:prstGeom prst="hexagon">
            <a:avLst/>
          </a:prstGeom>
          <a:solidFill>
            <a:srgbClr val="0E2018"/>
          </a:solidFill>
          <a:ln w="9525">
            <a:solidFill>
              <a:srgbClr val="86BC25">
                <a:alpha val="80000"/>
              </a:srgbClr>
            </a:solidFill>
          </a:ln>
          <a:effectLst>
            <a:glow rad="16000">
              <a:srgbClr val="86BC25">
                <a:alpha val="34000"/>
              </a:srgbClr>
            </a:glow>
          </a:effectLst>
        </p:spPr>
        <p:txBody>
          <a:bodyPr/>
          <a:lstStyle/>
          <a:p>
            <a:endParaRPr lang="en-US"/>
          </a:p>
        </p:txBody>
      </p:sp>
      <p:sp>
        <p:nvSpPr>
          <p:cNvPr id="838" name="s838"/>
          <p:cNvSpPr/>
          <p:nvPr/>
        </p:nvSpPr>
        <p:spPr>
          <a:xfrm>
            <a:off x="6664000" y="4904612"/>
            <a:ext cx="140000" cy="140000"/>
          </a:xfrm>
          <a:prstGeom prst="donut">
            <a:avLst>
              <a:gd name="adj" fmla="val 24000"/>
            </a:avLst>
          </a:prstGeom>
          <a:solidFill>
            <a:srgbClr val="A4D65E"/>
          </a:solidFill>
          <a:ln>
            <a:noFill/>
          </a:ln>
        </p:spPr>
        <p:txBody>
          <a:bodyPr/>
          <a:lstStyle/>
          <a:p>
            <a:endParaRPr lang="en-US"/>
          </a:p>
        </p:txBody>
      </p:sp>
      <p:sp>
        <p:nvSpPr>
          <p:cNvPr id="839" name="s839"/>
          <p:cNvSpPr/>
          <p:nvPr/>
        </p:nvSpPr>
        <p:spPr>
          <a:xfrm>
            <a:off x="6718000" y="4958612"/>
            <a:ext cx="32000" cy="32000"/>
          </a:xfrm>
          <a:prstGeom prst="ellipse">
            <a:avLst/>
          </a:prstGeom>
          <a:solidFill>
            <a:srgbClr val="A4D65E"/>
          </a:solidFill>
          <a:ln>
            <a:noFill/>
          </a:ln>
        </p:spPr>
        <p:txBody>
          <a:bodyPr/>
          <a:lstStyle/>
          <a:p>
            <a:endParaRPr lang="en-US"/>
          </a:p>
        </p:txBody>
      </p:sp>
      <p:sp>
        <p:nvSpPr>
          <p:cNvPr id="840" name="t840"/>
          <p:cNvSpPr/>
          <p:nvPr/>
        </p:nvSpPr>
        <p:spPr>
          <a:xfrm>
            <a:off x="6274000" y="5124612"/>
            <a:ext cx="920000" cy="160000"/>
          </a:xfrm>
          <a:prstGeom prst="rect">
            <a:avLst/>
          </a:prstGeom>
          <a:solidFill>
            <a:srgbClr val="FFFFFF">
              <a:alpha val="0"/>
            </a:srgbClr>
          </a:solidFill>
          <a:ln>
            <a:noFill/>
          </a:ln>
        </p:spPr>
        <p:txBody>
          <a:bodyPr wrap="square" lIns="0" tIns="0" rIns="0" bIns="0" rtlCol="0" anchor="t">
            <a:normAutofit/>
          </a:bodyPr>
          <a:lstStyle/>
          <a:p>
            <a:pPr marL="0" indent="0" algn="ctr">
              <a:buNone/>
            </a:pPr>
            <a:r>
              <a:rPr lang="en-US" sz="720" spc="40">
                <a:solidFill>
                  <a:srgbClr val="8D999C"/>
                </a:solidFill>
              </a:rPr>
              <a:t>Threat Intel</a:t>
            </a:r>
          </a:p>
        </p:txBody>
      </p:sp>
      <p:sp>
        <p:nvSpPr>
          <p:cNvPr id="841" name="s841"/>
          <p:cNvSpPr/>
          <p:nvPr/>
        </p:nvSpPr>
        <p:spPr>
          <a:xfrm>
            <a:off x="7074000" y="4280018"/>
            <a:ext cx="240000" cy="240000"/>
          </a:xfrm>
          <a:prstGeom prst="hexagon">
            <a:avLst/>
          </a:prstGeom>
          <a:solidFill>
            <a:srgbClr val="0E2018"/>
          </a:solidFill>
          <a:ln w="9525">
            <a:solidFill>
              <a:srgbClr val="86BC25">
                <a:alpha val="80000"/>
              </a:srgbClr>
            </a:solidFill>
          </a:ln>
          <a:effectLst>
            <a:glow rad="16000">
              <a:srgbClr val="86BC25">
                <a:alpha val="34000"/>
              </a:srgbClr>
            </a:glow>
          </a:effectLst>
        </p:spPr>
        <p:txBody>
          <a:bodyPr/>
          <a:lstStyle/>
          <a:p>
            <a:endParaRPr lang="en-US"/>
          </a:p>
        </p:txBody>
      </p:sp>
      <p:sp>
        <p:nvSpPr>
          <p:cNvPr id="842" name="s842"/>
          <p:cNvSpPr/>
          <p:nvPr/>
        </p:nvSpPr>
        <p:spPr>
          <a:xfrm>
            <a:off x="7132000" y="4304263"/>
            <a:ext cx="144000" cy="132000"/>
          </a:xfrm>
          <a:prstGeom prst="triangle">
            <a:avLst/>
          </a:prstGeom>
          <a:solidFill>
            <a:srgbClr val="A4D65E"/>
          </a:solidFill>
          <a:ln>
            <a:noFill/>
          </a:ln>
        </p:spPr>
        <p:txBody>
          <a:bodyPr/>
          <a:lstStyle/>
          <a:p>
            <a:endParaRPr lang="en-US"/>
          </a:p>
        </p:txBody>
      </p:sp>
      <p:sp>
        <p:nvSpPr>
          <p:cNvPr id="843" name="t843"/>
          <p:cNvSpPr/>
          <p:nvPr/>
        </p:nvSpPr>
        <p:spPr>
          <a:xfrm>
            <a:off x="6734000" y="4550018"/>
            <a:ext cx="920000" cy="160000"/>
          </a:xfrm>
          <a:prstGeom prst="rect">
            <a:avLst/>
          </a:prstGeom>
          <a:solidFill>
            <a:srgbClr val="FFFFFF">
              <a:alpha val="0"/>
            </a:srgbClr>
          </a:solidFill>
          <a:ln>
            <a:noFill/>
          </a:ln>
        </p:spPr>
        <p:txBody>
          <a:bodyPr wrap="square" lIns="0" tIns="0" rIns="0" bIns="0" rtlCol="0" anchor="t">
            <a:normAutofit/>
          </a:bodyPr>
          <a:lstStyle/>
          <a:p>
            <a:pPr marL="0" indent="0" algn="ctr">
              <a:buNone/>
            </a:pPr>
            <a:r>
              <a:rPr lang="en-US" sz="720" spc="40">
                <a:solidFill>
                  <a:srgbClr val="8D999C"/>
                </a:solidFill>
              </a:rPr>
              <a:t>Eskalation</a:t>
            </a:r>
          </a:p>
        </p:txBody>
      </p:sp>
      <p:sp>
        <p:nvSpPr>
          <p:cNvPr id="844" name="s844"/>
          <p:cNvSpPr/>
          <p:nvPr/>
        </p:nvSpPr>
        <p:spPr>
          <a:xfrm>
            <a:off x="9918224" y="2709694"/>
            <a:ext cx="660000" cy="600000"/>
          </a:xfrm>
          <a:prstGeom prst="roundRect">
            <a:avLst>
              <a:gd name="adj" fmla="val 30000"/>
            </a:avLst>
          </a:prstGeom>
          <a:solidFill>
            <a:srgbClr val="0E1A12"/>
          </a:solidFill>
          <a:ln w="12700">
            <a:solidFill>
              <a:srgbClr val="A4D65E">
                <a:alpha val="70000"/>
              </a:srgbClr>
            </a:solidFill>
          </a:ln>
          <a:effectLst>
            <a:glow rad="40000">
              <a:srgbClr val="86BC25">
                <a:alpha val="30000"/>
              </a:srgbClr>
            </a:glow>
          </a:effectLst>
        </p:spPr>
        <p:txBody>
          <a:bodyPr/>
          <a:lstStyle/>
          <a:p>
            <a:endParaRPr lang="en-US"/>
          </a:p>
        </p:txBody>
      </p:sp>
      <p:sp>
        <p:nvSpPr>
          <p:cNvPr id="845" name="s845"/>
          <p:cNvSpPr/>
          <p:nvPr/>
        </p:nvSpPr>
        <p:spPr>
          <a:xfrm rot="10800000">
            <a:off x="10098224" y="3487389"/>
            <a:ext cx="300000" cy="180000"/>
          </a:xfrm>
          <a:prstGeom prst="triangle">
            <a:avLst/>
          </a:prstGeom>
          <a:solidFill>
            <a:srgbClr val="0E1A12"/>
          </a:solidFill>
          <a:ln w="12700">
            <a:solidFill>
              <a:srgbClr val="A4D65E">
                <a:alpha val="70000"/>
              </a:srgbClr>
            </a:solidFill>
          </a:ln>
        </p:spPr>
        <p:txBody>
          <a:bodyPr/>
          <a:lstStyle/>
          <a:p>
            <a:endParaRPr lang="en-US"/>
          </a:p>
        </p:txBody>
      </p:sp>
      <p:cxnSp>
        <p:nvCxnSpPr>
          <p:cNvPr id="846" name="c846"/>
          <p:cNvCxnSpPr/>
          <p:nvPr/>
        </p:nvCxnSpPr>
        <p:spPr>
          <a:xfrm>
            <a:off x="10098224" y="3021953"/>
            <a:ext cx="120000" cy="110000"/>
          </a:xfrm>
          <a:prstGeom prst="line">
            <a:avLst/>
          </a:prstGeom>
          <a:ln w="41275" cap="rnd">
            <a:solidFill>
              <a:srgbClr val="A4D65E"/>
            </a:solidFill>
          </a:ln>
        </p:spPr>
      </p:cxnSp>
      <p:cxnSp>
        <p:nvCxnSpPr>
          <p:cNvPr id="847" name="c847"/>
          <p:cNvCxnSpPr/>
          <p:nvPr/>
        </p:nvCxnSpPr>
        <p:spPr>
          <a:xfrm flipV="1">
            <a:off x="10218224" y="2881953"/>
            <a:ext cx="230000" cy="250000"/>
          </a:xfrm>
          <a:prstGeom prst="line">
            <a:avLst/>
          </a:prstGeom>
          <a:ln w="41275" cap="rnd">
            <a:solidFill>
              <a:srgbClr val="A4D65E"/>
            </a:solidFill>
          </a:ln>
        </p:spPr>
      </p:cxnSp>
      <p:sp>
        <p:nvSpPr>
          <p:cNvPr id="848" name="k848"/>
          <p:cNvSpPr/>
          <p:nvPr/>
        </p:nvSpPr>
        <p:spPr>
          <a:xfrm>
            <a:off x="8798224" y="3757389"/>
            <a:ext cx="2900000" cy="270000"/>
          </a:xfrm>
          <a:prstGeom prst="roundRect">
            <a:avLst>
              <a:gd name="adj" fmla="val 20000"/>
            </a:avLst>
          </a:prstGeom>
          <a:solidFill>
            <a:srgbClr val="0C1611"/>
          </a:solidFill>
          <a:ln w="9525">
            <a:solidFill>
              <a:srgbClr val="8D999C">
                <a:alpha val="34000"/>
              </a:srgbClr>
            </a:solidFill>
          </a:ln>
        </p:spPr>
        <p:txBody>
          <a:bodyPr wrap="square" lIns="120000" tIns="8000" rIns="60000" bIns="8000" rtlCol="0" anchor="ctr">
            <a:normAutofit/>
          </a:bodyPr>
          <a:lstStyle/>
          <a:p>
            <a:pPr marL="0" indent="0" algn="l">
              <a:buNone/>
            </a:pPr>
            <a:r>
              <a:rPr lang="en-US" sz="900" b="1">
                <a:solidFill>
                  <a:srgbClr val="A4D65E"/>
                </a:solidFill>
              </a:rPr>
              <a:t>✓  </a:t>
            </a:r>
            <a:r>
              <a:rPr lang="en-US" sz="980">
                <a:solidFill>
                  <a:srgbClr val="C8D0D2"/>
                </a:solidFill>
              </a:rPr>
              <a:t>Konto deaktivieren</a:t>
            </a:r>
          </a:p>
        </p:txBody>
      </p:sp>
      <p:sp>
        <p:nvSpPr>
          <p:cNvPr id="849" name="k849"/>
          <p:cNvSpPr/>
          <p:nvPr/>
        </p:nvSpPr>
        <p:spPr>
          <a:xfrm>
            <a:off x="8798224" y="4107389"/>
            <a:ext cx="2900000" cy="270000"/>
          </a:xfrm>
          <a:prstGeom prst="roundRect">
            <a:avLst>
              <a:gd name="adj" fmla="val 20000"/>
            </a:avLst>
          </a:prstGeom>
          <a:solidFill>
            <a:srgbClr val="0C1611"/>
          </a:solidFill>
          <a:ln w="9525">
            <a:solidFill>
              <a:srgbClr val="8D999C">
                <a:alpha val="34000"/>
              </a:srgbClr>
            </a:solidFill>
          </a:ln>
        </p:spPr>
        <p:txBody>
          <a:bodyPr wrap="square" lIns="120000" tIns="8000" rIns="60000" bIns="8000" rtlCol="0" anchor="ctr">
            <a:normAutofit/>
          </a:bodyPr>
          <a:lstStyle/>
          <a:p>
            <a:pPr marL="0" indent="0" algn="l">
              <a:buNone/>
            </a:pPr>
            <a:r>
              <a:rPr lang="en-US" sz="900" b="1">
                <a:solidFill>
                  <a:srgbClr val="A4D65E"/>
                </a:solidFill>
              </a:rPr>
              <a:t>✓  </a:t>
            </a:r>
            <a:r>
              <a:rPr lang="en-US" sz="980">
                <a:solidFill>
                  <a:srgbClr val="C8D0D2"/>
                </a:solidFill>
              </a:rPr>
              <a:t>Endpoint isolieren</a:t>
            </a:r>
          </a:p>
        </p:txBody>
      </p:sp>
      <p:sp>
        <p:nvSpPr>
          <p:cNvPr id="850" name="k850"/>
          <p:cNvSpPr/>
          <p:nvPr/>
        </p:nvSpPr>
        <p:spPr>
          <a:xfrm>
            <a:off x="8798224" y="4457389"/>
            <a:ext cx="2900000" cy="270000"/>
          </a:xfrm>
          <a:prstGeom prst="roundRect">
            <a:avLst>
              <a:gd name="adj" fmla="val 20000"/>
            </a:avLst>
          </a:prstGeom>
          <a:solidFill>
            <a:srgbClr val="0C1611"/>
          </a:solidFill>
          <a:ln w="9525">
            <a:solidFill>
              <a:srgbClr val="8D999C">
                <a:alpha val="34000"/>
              </a:srgbClr>
            </a:solidFill>
          </a:ln>
        </p:spPr>
        <p:txBody>
          <a:bodyPr wrap="square" lIns="120000" tIns="8000" rIns="60000" bIns="8000" rtlCol="0" anchor="ctr">
            <a:normAutofit/>
          </a:bodyPr>
          <a:lstStyle/>
          <a:p>
            <a:pPr marL="0" indent="0" algn="l">
              <a:buNone/>
            </a:pPr>
            <a:r>
              <a:rPr lang="en-US" sz="900" b="1">
                <a:solidFill>
                  <a:srgbClr val="A4D65E"/>
                </a:solidFill>
              </a:rPr>
              <a:t>✓  </a:t>
            </a:r>
            <a:r>
              <a:rPr lang="en-US" sz="980">
                <a:solidFill>
                  <a:srgbClr val="C8D0D2"/>
                </a:solidFill>
              </a:rPr>
              <a:t>Bedrohung blockieren</a:t>
            </a:r>
          </a:p>
        </p:txBody>
      </p:sp>
      <p:sp>
        <p:nvSpPr>
          <p:cNvPr id="851" name="k851"/>
          <p:cNvSpPr/>
          <p:nvPr/>
        </p:nvSpPr>
        <p:spPr>
          <a:xfrm>
            <a:off x="8798224" y="4807389"/>
            <a:ext cx="2900000" cy="270000"/>
          </a:xfrm>
          <a:prstGeom prst="roundRect">
            <a:avLst>
              <a:gd name="adj" fmla="val 20000"/>
            </a:avLst>
          </a:prstGeom>
          <a:solidFill>
            <a:srgbClr val="0C1611"/>
          </a:solidFill>
          <a:ln w="9525">
            <a:solidFill>
              <a:srgbClr val="8D999C">
                <a:alpha val="34000"/>
              </a:srgbClr>
            </a:solidFill>
          </a:ln>
        </p:spPr>
        <p:txBody>
          <a:bodyPr wrap="square" lIns="120000" tIns="8000" rIns="60000" bIns="8000" rtlCol="0" anchor="ctr">
            <a:normAutofit/>
          </a:bodyPr>
          <a:lstStyle/>
          <a:p>
            <a:pPr marL="0" indent="0" algn="l">
              <a:buNone/>
            </a:pPr>
            <a:r>
              <a:rPr lang="en-US" sz="900" b="1">
                <a:solidFill>
                  <a:srgbClr val="A4D65E"/>
                </a:solidFill>
              </a:rPr>
              <a:t>✓  </a:t>
            </a:r>
            <a:r>
              <a:rPr lang="en-US" sz="980">
                <a:solidFill>
                  <a:srgbClr val="C8D0D2"/>
                </a:solidFill>
              </a:rPr>
              <a:t>Berichten &amp; lernen</a:t>
            </a:r>
          </a:p>
        </p:txBody>
      </p:sp>
      <p:sp>
        <p:nvSpPr>
          <p:cNvPr id="855" name="t855"/>
          <p:cNvSpPr/>
          <p:nvPr/>
        </p:nvSpPr>
        <p:spPr>
          <a:xfrm>
            <a:off x="475488" y="5668211"/>
            <a:ext cx="11240000" cy="320000"/>
          </a:xfrm>
          <a:prstGeom prst="rect">
            <a:avLst/>
          </a:prstGeom>
          <a:solidFill>
            <a:srgbClr val="FFFFFF">
              <a:alpha val="0"/>
            </a:srgbClr>
          </a:solidFill>
          <a:ln>
            <a:noFill/>
          </a:ln>
        </p:spPr>
        <p:txBody>
          <a:bodyPr wrap="square" lIns="0" tIns="0" rIns="0" bIns="0" rtlCol="0" anchor="ctr">
            <a:normAutofit/>
          </a:bodyPr>
          <a:lstStyle/>
          <a:p>
            <a:pPr marL="0" indent="0" algn="ctr">
              <a:buNone/>
            </a:pPr>
            <a:r>
              <a:rPr lang="en-US" sz="1460" b="1">
                <a:solidFill>
                  <a:srgbClr val="FFFFFF"/>
                </a:solidFill>
              </a:rPr>
              <a:t>XDR verbindet die Signale.  </a:t>
            </a:r>
            <a:r>
              <a:rPr lang="en-US" sz="1460" b="1">
                <a:solidFill>
                  <a:srgbClr val="A4D65E"/>
                </a:solidFill>
              </a:rPr>
              <a:t>MDR betreibt die Response.</a:t>
            </a:r>
          </a:p>
        </p:txBody>
      </p:sp>
      <p:sp>
        <p:nvSpPr>
          <p:cNvPr id="64" name="Shape 62"/>
          <p:cNvSpPr/>
          <p:nvPr/>
        </p:nvSpPr>
        <p:spPr>
          <a:xfrm>
            <a:off x="0" y="6199632"/>
            <a:ext cx="12191695" cy="658368"/>
          </a:xfrm>
          <a:prstGeom prst="rect">
            <a:avLst/>
          </a:prstGeom>
          <a:solidFill>
            <a:srgbClr val="F5F5F2"/>
          </a:solidFill>
          <a:ln w="12700">
            <a:solidFill>
              <a:srgbClr val="F5F5F2">
                <a:alpha val="0"/>
              </a:srgbClr>
            </a:solidFill>
            <a:prstDash val="solid"/>
          </a:ln>
        </p:spPr>
        <p:txBody>
          <a:bodyPr/>
          <a:lstStyle/>
          <a:p>
            <a:endParaRPr lang="de-DE"/>
          </a:p>
        </p:txBody>
      </p:sp>
      <p:sp>
        <p:nvSpPr>
          <p:cNvPr id="65" name="Shape 63"/>
          <p:cNvSpPr/>
          <p:nvPr/>
        </p:nvSpPr>
        <p:spPr>
          <a:xfrm>
            <a:off x="0" y="6163056"/>
            <a:ext cx="12191695" cy="0"/>
          </a:xfrm>
          <a:prstGeom prst="line">
            <a:avLst/>
          </a:prstGeom>
          <a:solidFill>
            <a:srgbClr val="FFFFFF">
              <a:alpha val="0"/>
            </a:srgbClr>
          </a:solidFill>
          <a:ln w="13970">
            <a:solidFill>
              <a:srgbClr val="86BC25">
                <a:alpha val="85000"/>
              </a:srgbClr>
            </a:solidFill>
            <a:prstDash val="solid"/>
          </a:ln>
        </p:spPr>
        <p:txBody>
          <a:bodyPr/>
          <a:lstStyle/>
          <a:p>
            <a:endParaRPr lang="de-DE"/>
          </a:p>
        </p:txBody>
      </p:sp>
      <p:sp>
        <p:nvSpPr>
          <p:cNvPr id="66" name="Text 64"/>
          <p:cNvSpPr/>
          <p:nvPr/>
        </p:nvSpPr>
        <p:spPr>
          <a:xfrm>
            <a:off x="566928" y="6428232"/>
            <a:ext cx="105156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09.07.2026</a:t>
            </a:r>
            <a:endParaRPr lang="en-US" sz="950"/>
          </a:p>
        </p:txBody>
      </p:sp>
      <p:sp>
        <p:nvSpPr>
          <p:cNvPr id="67" name="Shape 65"/>
          <p:cNvSpPr/>
          <p:nvPr/>
        </p:nvSpPr>
        <p:spPr>
          <a:xfrm>
            <a:off x="2592781"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68" name="Text 66"/>
          <p:cNvSpPr/>
          <p:nvPr/>
        </p:nvSpPr>
        <p:spPr>
          <a:xfrm>
            <a:off x="3567074" y="6428232"/>
            <a:ext cx="1325880" cy="164592"/>
          </a:xfrm>
          <a:prstGeom prst="rect">
            <a:avLst/>
          </a:prstGeom>
          <a:solidFill>
            <a:srgbClr val="FFFFFF">
              <a:alpha val="0"/>
            </a:srgbClr>
          </a:solidFill>
          <a:ln/>
        </p:spPr>
        <p:txBody>
          <a:bodyPr wrap="square" lIns="0" tIns="0" rIns="0" bIns="0" rtlCol="0" anchor="ctr"/>
          <a:lstStyle/>
          <a:p>
            <a:pPr marL="0" indent="0">
              <a:buNone/>
            </a:pPr>
            <a:r>
              <a:rPr lang="en-US" sz="950">
                <a:solidFill>
                  <a:srgbClr val="161A1D"/>
                </a:solidFill>
              </a:rPr>
              <a:t>09:00 – 09:30 Uhr</a:t>
            </a:r>
            <a:endParaRPr lang="en-US" sz="950"/>
          </a:p>
        </p:txBody>
      </p:sp>
      <p:sp>
        <p:nvSpPr>
          <p:cNvPr id="69" name="Shape 67"/>
          <p:cNvSpPr/>
          <p:nvPr/>
        </p:nvSpPr>
        <p:spPr>
          <a:xfrm>
            <a:off x="5867247"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70" name="Text 68"/>
          <p:cNvSpPr/>
          <p:nvPr/>
        </p:nvSpPr>
        <p:spPr>
          <a:xfrm>
            <a:off x="6841540" y="6336792"/>
            <a:ext cx="2560320" cy="329184"/>
          </a:xfrm>
          <a:prstGeom prst="rect">
            <a:avLst/>
          </a:prstGeom>
          <a:solidFill>
            <a:srgbClr val="FFFFFF">
              <a:alpha val="0"/>
            </a:srgbClr>
          </a:solidFill>
          <a:ln/>
        </p:spPr>
        <p:txBody>
          <a:bodyPr wrap="square" lIns="0" tIns="0" rIns="0" bIns="0" rtlCol="0" anchor="ctr">
            <a:normAutofit/>
          </a:bodyPr>
          <a:lstStyle/>
          <a:p>
            <a:pPr marL="0" indent="0" algn="ctr">
              <a:buNone/>
            </a:pPr>
            <a:r>
              <a:rPr lang="en-US" sz="880">
                <a:solidFill>
                  <a:srgbClr val="161A1D"/>
                </a:solidFill>
              </a:rPr>
              <a:t>IT-SICHERHEIT Webkonferenz</a:t>
            </a:r>
            <a:endParaRPr lang="en-US" sz="880"/>
          </a:p>
          <a:p>
            <a:pPr marL="0" indent="0" algn="ctr">
              <a:buNone/>
            </a:pPr>
            <a:r>
              <a:rPr lang="en-US" sz="880">
                <a:solidFill>
                  <a:srgbClr val="161A1D"/>
                </a:solidFill>
              </a:rPr>
              <a:t>Detection und Response mit MDR/XDR</a:t>
            </a:r>
            <a:endParaRPr lang="en-US" sz="880"/>
          </a:p>
        </p:txBody>
      </p:sp>
      <p:sp>
        <p:nvSpPr>
          <p:cNvPr id="71" name="Shape 69"/>
          <p:cNvSpPr/>
          <p:nvPr/>
        </p:nvSpPr>
        <p:spPr>
          <a:xfrm>
            <a:off x="10376153" y="6355080"/>
            <a:ext cx="0" cy="320040"/>
          </a:xfrm>
          <a:prstGeom prst="line">
            <a:avLst/>
          </a:prstGeom>
          <a:solidFill>
            <a:srgbClr val="FFFFFF">
              <a:alpha val="0"/>
            </a:srgbClr>
          </a:solidFill>
          <a:ln w="7620">
            <a:solidFill>
              <a:srgbClr val="9FA7A8"/>
            </a:solidFill>
            <a:prstDash val="solid"/>
          </a:ln>
        </p:spPr>
        <p:txBody>
          <a:bodyPr/>
          <a:lstStyle/>
          <a:p>
            <a:endParaRPr lang="de-DE"/>
          </a:p>
        </p:txBody>
      </p:sp>
      <p:sp>
        <p:nvSpPr>
          <p:cNvPr id="74" name="Text 72"/>
          <p:cNvSpPr/>
          <p:nvPr/>
        </p:nvSpPr>
        <p:spPr>
          <a:xfrm>
            <a:off x="11350446" y="6446520"/>
            <a:ext cx="274320" cy="164592"/>
          </a:xfrm>
          <a:prstGeom prst="rect">
            <a:avLst/>
          </a:prstGeom>
          <a:solidFill>
            <a:srgbClr val="FFFFFF">
              <a:alpha val="0"/>
            </a:srgbClr>
          </a:solidFill>
          <a:ln/>
        </p:spPr>
        <p:txBody>
          <a:bodyPr wrap="square" lIns="0" tIns="0" rIns="0" bIns="0" rtlCol="0" anchor="ctr"/>
          <a:lstStyle/>
          <a:p>
            <a:pPr marL="0" indent="0" algn="r">
              <a:buNone/>
            </a:pPr>
            <a:r>
              <a:rPr lang="en-US" sz="800">
                <a:solidFill>
                  <a:srgbClr val="6B7476"/>
                </a:solidFill>
              </a:rPr>
              <a:t>08</a:t>
            </a:r>
            <a:endParaRPr lang="en-US" sz="800"/>
          </a:p>
        </p:txBody>
      </p:sp>
      <p:sp>
        <p:nvSpPr>
          <p:cNvPr id="80" name="Connector">
            <a:extLst>
              <a:ext uri="{FF2B5EF4-FFF2-40B4-BE49-F238E27FC236}">
                <a16:creationId xmlns:a16="http://schemas.microsoft.com/office/drawing/2014/main" id="{1C60ECAB-B26B-20A1-34DB-BF26D741B0BC}"/>
              </a:ext>
            </a:extLst>
          </p:cNvPr>
          <p:cNvSpPr/>
          <p:nvPr/>
        </p:nvSpPr>
        <p:spPr>
          <a:xfrm>
            <a:off x="6274000" y="1954191"/>
            <a:ext cx="4650000" cy="0"/>
          </a:xfrm>
          <a:prstGeom prst="line">
            <a:avLst/>
          </a:prstGeom>
          <a:ln w="9525">
            <a:solidFill>
              <a:srgbClr val="86BC25">
                <a:alpha val="26000"/>
              </a:srgbClr>
            </a:solidFill>
            <a:prstDash val="dash"/>
          </a:ln>
        </p:spPr>
        <p:txBody>
          <a:bodyPr/>
          <a:lstStyle/>
          <a:p>
            <a:endParaRPr lang="de-DE"/>
          </a:p>
        </p:txBody>
      </p:sp>
      <p:sp>
        <p:nvSpPr>
          <p:cNvPr id="82" name="Node91">
            <a:extLst>
              <a:ext uri="{FF2B5EF4-FFF2-40B4-BE49-F238E27FC236}">
                <a16:creationId xmlns:a16="http://schemas.microsoft.com/office/drawing/2014/main" id="{8DB7D31D-D854-ED0A-E1FD-01D8068000AB}"/>
              </a:ext>
            </a:extLst>
          </p:cNvPr>
          <p:cNvSpPr/>
          <p:nvPr/>
        </p:nvSpPr>
        <p:spPr>
          <a:xfrm>
            <a:off x="6640000" y="1879191"/>
            <a:ext cx="168000" cy="150000"/>
          </a:xfrm>
          <a:prstGeom prst="hexagon">
            <a:avLst/>
          </a:prstGeom>
          <a:noFill/>
          <a:ln w="12700">
            <a:solidFill>
              <a:srgbClr val="86BC25">
                <a:alpha val="48000"/>
              </a:srgbClr>
            </a:solidFill>
            <a:prstDash val="solid"/>
          </a:ln>
        </p:spPr>
        <p:txBody>
          <a:bodyPr/>
          <a:lstStyle/>
          <a:p>
            <a:endParaRPr lang="de-DE"/>
          </a:p>
        </p:txBody>
      </p:sp>
      <p:sp>
        <p:nvSpPr>
          <p:cNvPr id="84" name="NodeDot91">
            <a:extLst>
              <a:ext uri="{FF2B5EF4-FFF2-40B4-BE49-F238E27FC236}">
                <a16:creationId xmlns:a16="http://schemas.microsoft.com/office/drawing/2014/main" id="{AC33F1F6-9954-78CE-266B-B0EF2D788422}"/>
              </a:ext>
            </a:extLst>
          </p:cNvPr>
          <p:cNvSpPr/>
          <p:nvPr/>
        </p:nvSpPr>
        <p:spPr>
          <a:xfrm>
            <a:off x="6698000" y="1928191"/>
            <a:ext cx="52000" cy="52000"/>
          </a:xfrm>
          <a:prstGeom prst="ellipse">
            <a:avLst/>
          </a:prstGeom>
          <a:solidFill>
            <a:srgbClr val="86BC25">
              <a:alpha val="80000"/>
            </a:srgbClr>
          </a:solidFill>
          <a:ln w="6350">
            <a:solidFill>
              <a:srgbClr val="86BC25">
                <a:alpha val="80000"/>
              </a:srgbClr>
            </a:solidFill>
          </a:ln>
        </p:spPr>
        <p:txBody>
          <a:bodyPr/>
          <a:lstStyle/>
          <a:p>
            <a:endParaRPr lang="de-DE"/>
          </a:p>
        </p:txBody>
      </p:sp>
      <p:sp>
        <p:nvSpPr>
          <p:cNvPr id="86" name="Node93">
            <a:extLst>
              <a:ext uri="{FF2B5EF4-FFF2-40B4-BE49-F238E27FC236}">
                <a16:creationId xmlns:a16="http://schemas.microsoft.com/office/drawing/2014/main" id="{8116D966-7B5C-97EA-475A-59B98918FC74}"/>
              </a:ext>
            </a:extLst>
          </p:cNvPr>
          <p:cNvSpPr/>
          <p:nvPr/>
        </p:nvSpPr>
        <p:spPr>
          <a:xfrm>
            <a:off x="7840000" y="1879191"/>
            <a:ext cx="168000" cy="150000"/>
          </a:xfrm>
          <a:prstGeom prst="hexagon">
            <a:avLst/>
          </a:prstGeom>
          <a:noFill/>
          <a:ln w="12700">
            <a:solidFill>
              <a:srgbClr val="86BC25">
                <a:alpha val="48000"/>
              </a:srgbClr>
            </a:solidFill>
            <a:prstDash val="solid"/>
          </a:ln>
        </p:spPr>
        <p:txBody>
          <a:bodyPr/>
          <a:lstStyle/>
          <a:p>
            <a:endParaRPr lang="de-DE"/>
          </a:p>
        </p:txBody>
      </p:sp>
      <p:sp>
        <p:nvSpPr>
          <p:cNvPr id="88" name="NodeDot93">
            <a:extLst>
              <a:ext uri="{FF2B5EF4-FFF2-40B4-BE49-F238E27FC236}">
                <a16:creationId xmlns:a16="http://schemas.microsoft.com/office/drawing/2014/main" id="{5AC9CA2C-D74F-2E11-36D3-2D4A6EA085A3}"/>
              </a:ext>
            </a:extLst>
          </p:cNvPr>
          <p:cNvSpPr/>
          <p:nvPr/>
        </p:nvSpPr>
        <p:spPr>
          <a:xfrm>
            <a:off x="7898000" y="1928191"/>
            <a:ext cx="52000" cy="52000"/>
          </a:xfrm>
          <a:prstGeom prst="ellipse">
            <a:avLst/>
          </a:prstGeom>
          <a:solidFill>
            <a:srgbClr val="86BC25">
              <a:alpha val="80000"/>
            </a:srgbClr>
          </a:solidFill>
          <a:ln w="6350">
            <a:solidFill>
              <a:srgbClr val="86BC25">
                <a:alpha val="80000"/>
              </a:srgbClr>
            </a:solidFill>
          </a:ln>
        </p:spPr>
        <p:txBody>
          <a:bodyPr/>
          <a:lstStyle/>
          <a:p>
            <a:endParaRPr lang="de-DE"/>
          </a:p>
        </p:txBody>
      </p:sp>
      <p:sp>
        <p:nvSpPr>
          <p:cNvPr id="90" name="Node95">
            <a:extLst>
              <a:ext uri="{FF2B5EF4-FFF2-40B4-BE49-F238E27FC236}">
                <a16:creationId xmlns:a16="http://schemas.microsoft.com/office/drawing/2014/main" id="{210691B5-09D8-9C7F-41BF-1B5DDE24A699}"/>
              </a:ext>
            </a:extLst>
          </p:cNvPr>
          <p:cNvSpPr/>
          <p:nvPr/>
        </p:nvSpPr>
        <p:spPr>
          <a:xfrm>
            <a:off x="9040000" y="1879191"/>
            <a:ext cx="168000" cy="150000"/>
          </a:xfrm>
          <a:prstGeom prst="hexagon">
            <a:avLst/>
          </a:prstGeom>
          <a:noFill/>
          <a:ln w="12700">
            <a:solidFill>
              <a:srgbClr val="86BC25">
                <a:alpha val="48000"/>
              </a:srgbClr>
            </a:solidFill>
            <a:prstDash val="solid"/>
          </a:ln>
        </p:spPr>
        <p:txBody>
          <a:bodyPr/>
          <a:lstStyle/>
          <a:p>
            <a:endParaRPr lang="de-DE"/>
          </a:p>
        </p:txBody>
      </p:sp>
      <p:sp>
        <p:nvSpPr>
          <p:cNvPr id="92" name="NodeDot95">
            <a:extLst>
              <a:ext uri="{FF2B5EF4-FFF2-40B4-BE49-F238E27FC236}">
                <a16:creationId xmlns:a16="http://schemas.microsoft.com/office/drawing/2014/main" id="{3F22A1CE-690C-2736-8E9B-8484F9A4AB7F}"/>
              </a:ext>
            </a:extLst>
          </p:cNvPr>
          <p:cNvSpPr/>
          <p:nvPr/>
        </p:nvSpPr>
        <p:spPr>
          <a:xfrm>
            <a:off x="9098000" y="1928191"/>
            <a:ext cx="52000" cy="52000"/>
          </a:xfrm>
          <a:prstGeom prst="ellipse">
            <a:avLst/>
          </a:prstGeom>
          <a:solidFill>
            <a:srgbClr val="86BC25">
              <a:alpha val="80000"/>
            </a:srgbClr>
          </a:solidFill>
          <a:ln w="6350">
            <a:solidFill>
              <a:srgbClr val="86BC25">
                <a:alpha val="80000"/>
              </a:srgbClr>
            </a:solidFill>
          </a:ln>
        </p:spPr>
        <p:txBody>
          <a:bodyPr/>
          <a:lstStyle/>
          <a:p>
            <a:endParaRPr lang="de-DE"/>
          </a:p>
        </p:txBody>
      </p:sp>
      <p:sp>
        <p:nvSpPr>
          <p:cNvPr id="94" name="Node97">
            <a:extLst>
              <a:ext uri="{FF2B5EF4-FFF2-40B4-BE49-F238E27FC236}">
                <a16:creationId xmlns:a16="http://schemas.microsoft.com/office/drawing/2014/main" id="{082A6AE9-1054-1A12-83DB-2976257E06EA}"/>
              </a:ext>
            </a:extLst>
          </p:cNvPr>
          <p:cNvSpPr/>
          <p:nvPr/>
        </p:nvSpPr>
        <p:spPr>
          <a:xfrm>
            <a:off x="10240000" y="1879191"/>
            <a:ext cx="168000" cy="150000"/>
          </a:xfrm>
          <a:prstGeom prst="hexagon">
            <a:avLst/>
          </a:prstGeom>
          <a:noFill/>
          <a:ln w="12700">
            <a:solidFill>
              <a:srgbClr val="86BC25">
                <a:alpha val="48000"/>
              </a:srgbClr>
            </a:solidFill>
            <a:prstDash val="solid"/>
          </a:ln>
        </p:spPr>
        <p:txBody>
          <a:bodyPr/>
          <a:lstStyle/>
          <a:p>
            <a:endParaRPr lang="de-DE"/>
          </a:p>
        </p:txBody>
      </p:sp>
      <p:sp>
        <p:nvSpPr>
          <p:cNvPr id="96" name="NodeDot97">
            <a:extLst>
              <a:ext uri="{FF2B5EF4-FFF2-40B4-BE49-F238E27FC236}">
                <a16:creationId xmlns:a16="http://schemas.microsoft.com/office/drawing/2014/main" id="{8C8586C0-D897-F261-1D9A-9B82AA8E8E98}"/>
              </a:ext>
            </a:extLst>
          </p:cNvPr>
          <p:cNvSpPr/>
          <p:nvPr/>
        </p:nvSpPr>
        <p:spPr>
          <a:xfrm>
            <a:off x="10298000" y="1928191"/>
            <a:ext cx="52000" cy="52000"/>
          </a:xfrm>
          <a:prstGeom prst="ellipse">
            <a:avLst/>
          </a:prstGeom>
          <a:solidFill>
            <a:srgbClr val="86BC25">
              <a:alpha val="80000"/>
            </a:srgbClr>
          </a:solidFill>
          <a:ln w="6350">
            <a:solidFill>
              <a:srgbClr val="86BC25">
                <a:alpha val="80000"/>
              </a:srgbClr>
            </a:solidFill>
          </a:ln>
        </p:spPr>
        <p:txBody>
          <a:bodyPr/>
          <a:lstStyle/>
          <a:p>
            <a:endParaRPr lang="de-DE"/>
          </a:p>
        </p:txBody>
      </p:sp>
      <p:sp>
        <p:nvSpPr>
          <p:cNvPr id="104" name="Bg 461">
            <a:extLst>
              <a:ext uri="{FF2B5EF4-FFF2-40B4-BE49-F238E27FC236}">
                <a16:creationId xmlns:a16="http://schemas.microsoft.com/office/drawing/2014/main" id="{592D3279-F5F6-86E0-4A61-39128A883166}"/>
              </a:ext>
            </a:extLst>
          </p:cNvPr>
          <p:cNvSpPr/>
          <p:nvPr/>
        </p:nvSpPr>
        <p:spPr>
          <a:xfrm rot="1200000">
            <a:off x="7579719" y="429311"/>
            <a:ext cx="1120000" cy="1000000"/>
          </a:xfrm>
          <a:prstGeom prst="hexagon">
            <a:avLst/>
          </a:prstGeom>
          <a:noFill/>
          <a:ln w="9525">
            <a:solidFill>
              <a:srgbClr val="86BC25">
                <a:alpha val="11000"/>
              </a:srgbClr>
            </a:solidFill>
          </a:ln>
        </p:spPr>
        <p:txBody>
          <a:bodyPr/>
          <a:lstStyle/>
          <a:p>
            <a:endParaRPr lang="de-DE"/>
          </a:p>
        </p:txBody>
      </p:sp>
      <p:sp>
        <p:nvSpPr>
          <p:cNvPr id="106" name="Nd 462">
            <a:extLst>
              <a:ext uri="{FF2B5EF4-FFF2-40B4-BE49-F238E27FC236}">
                <a16:creationId xmlns:a16="http://schemas.microsoft.com/office/drawing/2014/main" id="{17A5479F-BBB9-7A0E-F8BE-6D57F9642141}"/>
              </a:ext>
            </a:extLst>
          </p:cNvPr>
          <p:cNvSpPr/>
          <p:nvPr/>
        </p:nvSpPr>
        <p:spPr>
          <a:xfrm>
            <a:off x="8889719" y="326311"/>
            <a:ext cx="300000" cy="266000"/>
          </a:xfrm>
          <a:prstGeom prst="hexagon">
            <a:avLst/>
          </a:prstGeom>
          <a:solidFill>
            <a:srgbClr val="0E1C1B"/>
          </a:solidFill>
          <a:ln w="9525">
            <a:solidFill>
              <a:srgbClr val="86BC25">
                <a:alpha val="60000"/>
              </a:srgbClr>
            </a:solidFill>
          </a:ln>
        </p:spPr>
        <p:txBody>
          <a:bodyPr/>
          <a:lstStyle/>
          <a:p>
            <a:endParaRPr lang="de-DE"/>
          </a:p>
        </p:txBody>
      </p:sp>
      <p:sp>
        <p:nvSpPr>
          <p:cNvPr id="108" name="Dt 463">
            <a:extLst>
              <a:ext uri="{FF2B5EF4-FFF2-40B4-BE49-F238E27FC236}">
                <a16:creationId xmlns:a16="http://schemas.microsoft.com/office/drawing/2014/main" id="{43A04215-6DB2-44D5-C847-35ABA1DA7E0C}"/>
              </a:ext>
            </a:extLst>
          </p:cNvPr>
          <p:cNvSpPr/>
          <p:nvPr/>
        </p:nvSpPr>
        <p:spPr>
          <a:xfrm>
            <a:off x="9004719" y="424311"/>
            <a:ext cx="70000" cy="70000"/>
          </a:xfrm>
          <a:prstGeom prst="ellipse">
            <a:avLst/>
          </a:prstGeom>
          <a:solidFill>
            <a:srgbClr val="86BC25">
              <a:alpha val="90000"/>
            </a:srgbClr>
          </a:solidFill>
          <a:ln>
            <a:noFill/>
          </a:ln>
        </p:spPr>
        <p:txBody>
          <a:bodyPr/>
          <a:lstStyle/>
          <a:p>
            <a:endParaRPr lang="de-DE"/>
          </a:p>
        </p:txBody>
      </p:sp>
      <p:sp>
        <p:nvSpPr>
          <p:cNvPr id="110" name="Dt 466">
            <a:extLst>
              <a:ext uri="{FF2B5EF4-FFF2-40B4-BE49-F238E27FC236}">
                <a16:creationId xmlns:a16="http://schemas.microsoft.com/office/drawing/2014/main" id="{B9F6E8D1-C8CD-49B1-3CD7-BAE0B8225F5B}"/>
              </a:ext>
            </a:extLst>
          </p:cNvPr>
          <p:cNvSpPr/>
          <p:nvPr/>
        </p:nvSpPr>
        <p:spPr>
          <a:xfrm>
            <a:off x="7509719" y="99311"/>
            <a:ext cx="60000" cy="60000"/>
          </a:xfrm>
          <a:prstGeom prst="ellipse">
            <a:avLst/>
          </a:prstGeom>
          <a:solidFill>
            <a:srgbClr val="86BC25">
              <a:alpha val="55000"/>
            </a:srgbClr>
          </a:solidFill>
          <a:ln>
            <a:noFill/>
          </a:ln>
        </p:spPr>
        <p:txBody>
          <a:bodyPr/>
          <a:lstStyle/>
          <a:p>
            <a:endParaRPr lang="de-DE"/>
          </a:p>
        </p:txBody>
      </p:sp>
      <p:cxnSp>
        <p:nvCxnSpPr>
          <p:cNvPr id="2" name="c874">
            <a:extLst>
              <a:ext uri="{FF2B5EF4-FFF2-40B4-BE49-F238E27FC236}">
                <a16:creationId xmlns:a16="http://schemas.microsoft.com/office/drawing/2014/main" id="{1F8C2A54-0125-C3DF-6896-15C1F8FAEAA9}"/>
              </a:ext>
            </a:extLst>
          </p:cNvPr>
          <p:cNvCxnSpPr/>
          <p:nvPr/>
        </p:nvCxnSpPr>
        <p:spPr>
          <a:xfrm>
            <a:off x="5156000" y="5594301"/>
            <a:ext cx="1880000" cy="0"/>
          </a:xfrm>
          <a:prstGeom prst="line">
            <a:avLst/>
          </a:prstGeom>
          <a:ln w="12700">
            <a:solidFill>
              <a:srgbClr val="A4D65E">
                <a:alpha val="70000"/>
              </a:srgbClr>
            </a:solidFill>
          </a:ln>
        </p:spPr>
      </p:cxnSp>
      <p:sp>
        <p:nvSpPr>
          <p:cNvPr id="3" name="s875">
            <a:extLst>
              <a:ext uri="{FF2B5EF4-FFF2-40B4-BE49-F238E27FC236}">
                <a16:creationId xmlns:a16="http://schemas.microsoft.com/office/drawing/2014/main" id="{655D3937-87C2-D6A6-CF89-BE4E4BBBA717}"/>
              </a:ext>
            </a:extLst>
          </p:cNvPr>
          <p:cNvSpPr/>
          <p:nvPr/>
        </p:nvSpPr>
        <p:spPr>
          <a:xfrm>
            <a:off x="5126000" y="5564301"/>
            <a:ext cx="60000" cy="60000"/>
          </a:xfrm>
          <a:prstGeom prst="ellipse">
            <a:avLst/>
          </a:prstGeom>
          <a:solidFill>
            <a:srgbClr val="A4D65E"/>
          </a:solidFill>
          <a:ln>
            <a:noFill/>
          </a:ln>
          <a:effectLst>
            <a:glow rad="22000">
              <a:srgbClr val="86BC25">
                <a:alpha val="50000"/>
              </a:srgbClr>
            </a:glow>
          </a:effectLst>
        </p:spPr>
        <p:txBody>
          <a:bodyPr/>
          <a:lstStyle/>
          <a:p>
            <a:endParaRPr lang="en-US"/>
          </a:p>
        </p:txBody>
      </p:sp>
      <p:sp>
        <p:nvSpPr>
          <p:cNvPr id="10" name="s876">
            <a:extLst>
              <a:ext uri="{FF2B5EF4-FFF2-40B4-BE49-F238E27FC236}">
                <a16:creationId xmlns:a16="http://schemas.microsoft.com/office/drawing/2014/main" id="{42D068E2-DB32-7907-430B-E894EE9B53C8}"/>
              </a:ext>
            </a:extLst>
          </p:cNvPr>
          <p:cNvSpPr/>
          <p:nvPr/>
        </p:nvSpPr>
        <p:spPr>
          <a:xfrm>
            <a:off x="7006000" y="5564301"/>
            <a:ext cx="60000" cy="60000"/>
          </a:xfrm>
          <a:prstGeom prst="ellipse">
            <a:avLst/>
          </a:prstGeom>
          <a:solidFill>
            <a:srgbClr val="A4D65E"/>
          </a:solidFill>
          <a:ln>
            <a:noFill/>
          </a:ln>
          <a:effectLst>
            <a:glow rad="22000">
              <a:srgbClr val="86BC25">
                <a:alpha val="50000"/>
              </a:srgbClr>
            </a:glow>
          </a:effectLst>
        </p:spPr>
        <p:txBody>
          <a:bodyPr/>
          <a:lstStyle/>
          <a:p>
            <a:endParaRPr lang="en-US"/>
          </a:p>
        </p:txBody>
      </p:sp>
      <p:pic>
        <p:nvPicPr>
          <p:cNvPr id="11" name="Picture 10" descr="Deloitte logo">
            <a:extLst>
              <a:ext uri="{FF2B5EF4-FFF2-40B4-BE49-F238E27FC236}">
                <a16:creationId xmlns:a16="http://schemas.microsoft.com/office/drawing/2014/main" id="{E2FCB9E4-1A23-61AC-36B1-A198EDB0568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692" y="-5466"/>
            <a:ext cx="2779773" cy="1308221"/>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otalTime>0</TotalTime>
  <Words>4829</Words>
  <Application>Microsoft Office PowerPoint</Application>
  <PresentationFormat>Widescreen</PresentationFormat>
  <Paragraphs>372</Paragraphs>
  <Slides>13</Slides>
  <Notes>12</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7" baseType="lpstr">
      <vt:lpstr>Aptos</vt:lpstr>
      <vt:lpstr>Arial</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Deloitte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MDR &amp; XDR: Understanding Modern Security Operations</dc:title>
  <dc:subject>MDR &amp; XDR: Understanding Modern Security Operations</dc:subject>
  <dc:creator>Mete Demirci</dc:creator>
  <cp:lastModifiedBy>Demirci, Mete</cp:lastModifiedBy>
  <cp:revision>1</cp:revision>
  <dcterms:created xsi:type="dcterms:W3CDTF">2026-06-29T18:01:45Z</dcterms:created>
  <dcterms:modified xsi:type="dcterms:W3CDTF">2026-08-05T09:19:51Z</dcterms:modified>
</cp:coreProperties>
</file>